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9" r:id="rId2"/>
    <p:sldId id="272" r:id="rId3"/>
    <p:sldId id="401" r:id="rId4"/>
    <p:sldId id="277" r:id="rId5"/>
    <p:sldId id="278" r:id="rId6"/>
    <p:sldId id="392" r:id="rId7"/>
    <p:sldId id="290" r:id="rId8"/>
    <p:sldId id="279" r:id="rId9"/>
    <p:sldId id="394" r:id="rId10"/>
    <p:sldId id="402" r:id="rId11"/>
    <p:sldId id="280" r:id="rId12"/>
    <p:sldId id="395" r:id="rId13"/>
    <p:sldId id="282" r:id="rId14"/>
    <p:sldId id="283" r:id="rId15"/>
    <p:sldId id="284" r:id="rId16"/>
    <p:sldId id="285" r:id="rId17"/>
    <p:sldId id="291" r:id="rId18"/>
    <p:sldId id="292" r:id="rId19"/>
    <p:sldId id="293" r:id="rId20"/>
    <p:sldId id="396" r:id="rId21"/>
    <p:sldId id="286" r:id="rId22"/>
    <p:sldId id="399" r:id="rId23"/>
    <p:sldId id="400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03" r:id="rId37"/>
    <p:sldId id="416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33A"/>
    <a:srgbClr val="064339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 autoAdjust="0"/>
    <p:restoredTop sz="94328"/>
  </p:normalViewPr>
  <p:slideViewPr>
    <p:cSldViewPr snapToGrid="0" snapToObjects="1" showGuides="1">
      <p:cViewPr varScale="1">
        <p:scale>
          <a:sx n="75" d="100"/>
          <a:sy n="75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10/8/21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10/8/21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595049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4: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327009" y="42690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64339"/>
                </a:solidFill>
              </a:rPr>
              <a:t>Sep</a:t>
            </a:r>
            <a:r>
              <a:rPr lang="en-US">
                <a:solidFill>
                  <a:srgbClr val="064339"/>
                </a:solidFill>
              </a:rPr>
              <a:t> 29, </a:t>
            </a:r>
            <a:r>
              <a:rPr lang="en-US" dirty="0">
                <a:solidFill>
                  <a:srgbClr val="064339"/>
                </a:solidFill>
              </a:rPr>
              <a:t>2021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9" y="2381141"/>
            <a:ext cx="6493883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Drawbacks of Validation Set Approach</a:t>
            </a:r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DCDF5F-BF75-4D94-BCB6-DA1EDA511DBE}"/>
              </a:ext>
            </a:extLst>
          </p:cNvPr>
          <p:cNvSpPr txBox="1">
            <a:spLocks/>
          </p:cNvSpPr>
          <p:nvPr/>
        </p:nvSpPr>
        <p:spPr>
          <a:xfrm>
            <a:off x="304800" y="3541639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Highly variable (imprecise) estimates : Each line shows validation error for one possible division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Only subset of data is used (validation set is excluded – only about half of data is used)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This suggests that the validation set error may tend to </a:t>
            </a:r>
            <a:r>
              <a:rPr lang="en-US" altLang="zh-CN" sz="2000" dirty="0">
                <a:solidFill>
                  <a:srgbClr val="FF0000"/>
                </a:solidFill>
              </a:rPr>
              <a:t>overestimate</a:t>
            </a:r>
            <a:r>
              <a:rPr lang="en-US" altLang="zh-CN" sz="2000" dirty="0"/>
              <a:t> the test error for the model ﬁt on the entire data set. Why?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BEFD8-C9EF-4B63-BB8D-AF962710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7"/>
          <a:stretch/>
        </p:blipFill>
        <p:spPr>
          <a:xfrm>
            <a:off x="1270094" y="664883"/>
            <a:ext cx="6493883" cy="25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Cross-Validation (LOOCV)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8342C-FEC2-4A39-B323-C17E14D3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918615"/>
            <a:ext cx="8405446" cy="51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Get </a:t>
            </a:r>
            <a:r>
              <a:rPr lang="en-US" sz="2000" i="1" dirty="0"/>
              <a:t>n</a:t>
            </a:r>
            <a:r>
              <a:rPr lang="en-US" sz="2000" dirty="0"/>
              <a:t> learning problems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Train on </a:t>
            </a:r>
            <a:r>
              <a:rPr lang="en-US" sz="2000" i="1" dirty="0"/>
              <a:t>n</a:t>
            </a:r>
            <a:r>
              <a:rPr lang="en-US" sz="2000" dirty="0"/>
              <a:t>-1 instances (blue)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Test on 1 instance (orange)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LOOCV estimate 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700CC-03FD-4823-947B-DB3A42E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8" y="2531203"/>
            <a:ext cx="2942177" cy="59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87B70-343E-4F67-98E4-2A2E45E0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06" y="3397025"/>
            <a:ext cx="2488030" cy="80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EE93A-0A6C-4964-9DF0-918CB3684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13" y="836254"/>
            <a:ext cx="3289758" cy="1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EF048A-8F55-4796-B516-7D91031FFBAD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vs Validation Set</a:t>
            </a:r>
            <a:endParaRPr lang="en-US" sz="35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EF189D-3CA6-4024-9E91-A8D4611B2A3B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8738817" cy="36399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3000" dirty="0">
                <a:solidFill>
                  <a:srgbClr val="0C533A"/>
                </a:solidFill>
              </a:rPr>
              <a:t>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Using almost all data not just </a:t>
            </a:r>
            <a:r>
              <a:rPr lang="en-US" altLang="zh-CN" sz="1600" dirty="0"/>
              <a:t>half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Stable results: </a:t>
            </a:r>
            <a:r>
              <a:rPr lang="en-US" altLang="zh-CN" sz="1600" dirty="0"/>
              <a:t>No randomness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Evaluation is performed with more testing data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0" indent="0">
              <a:buClrTx/>
              <a:buNone/>
            </a:pPr>
            <a:r>
              <a:rPr lang="en-US" sz="2000" dirty="0">
                <a:solidFill>
                  <a:srgbClr val="0C533A"/>
                </a:solidFill>
              </a:rPr>
              <a:t>Disadvantages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Can be very computationally expensive: fit the model </a:t>
            </a:r>
            <a:r>
              <a:rPr lang="en-US" sz="1600" i="1" dirty="0"/>
              <a:t>n</a:t>
            </a:r>
            <a:r>
              <a:rPr lang="en-US" sz="1600" dirty="0"/>
              <a:t> times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LOOCV typically doesn’t </a:t>
            </a:r>
            <a:r>
              <a:rPr lang="en-US" sz="1600" i="1" dirty="0">
                <a:solidFill>
                  <a:srgbClr val="0C533A"/>
                </a:solidFill>
              </a:rPr>
              <a:t>shake up </a:t>
            </a:r>
            <a:r>
              <a:rPr lang="en-US" sz="1600" dirty="0"/>
              <a:t>the data enough. The estimates from each fold are highly correlated and hence their average can have high variance.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Speeding Up Leave-One-Out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Solve each fit independently and distribute the computation.</a:t>
            </a:r>
            <a:endParaRPr lang="en-US" altLang="zh-CN" sz="2000" dirty="0"/>
          </a:p>
          <a:p>
            <a:pPr marL="400050">
              <a:buClrTx/>
            </a:pPr>
            <a:r>
              <a:rPr lang="en-US" sz="2000" dirty="0"/>
              <a:t>Linear regression </a:t>
            </a:r>
          </a:p>
          <a:p>
            <a:pPr marL="400050">
              <a:buClrTx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C255-6A02-4A6F-9D58-F432D10A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9" y="2194559"/>
            <a:ext cx="5015866" cy="3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8464-8517-41CD-8C3E-2DFF8FDC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2"/>
          <a:stretch/>
        </p:blipFill>
        <p:spPr>
          <a:xfrm>
            <a:off x="924713" y="1405799"/>
            <a:ext cx="5476087" cy="38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0E5DB-BD73-4FE2-A380-3D112C11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70" y="5316248"/>
            <a:ext cx="2175007" cy="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Cross-validation vs LOOCV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38279-3446-4469-BACA-977C6146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0" y="1379950"/>
            <a:ext cx="7817499" cy="39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Simulated Results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FCA59-7576-4691-A6E7-E049A8D5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71"/>
            <a:ext cx="9144000" cy="5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Other Issues with Cross-validation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7D38B-CA85-45EC-9FC5-48B46340658D}"/>
              </a:ext>
            </a:extLst>
          </p:cNvPr>
          <p:cNvSpPr txBox="1"/>
          <p:nvPr/>
        </p:nvSpPr>
        <p:spPr>
          <a:xfrm>
            <a:off x="304799" y="946366"/>
            <a:ext cx="8532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training set is only </a:t>
            </a:r>
            <a:r>
              <a:rPr lang="en-US" i="1" dirty="0"/>
              <a:t>(K − 1)/K</a:t>
            </a:r>
            <a:r>
              <a:rPr lang="en-US" dirty="0"/>
              <a:t> as big as the original training set, the estimates of prediction error will typically be </a:t>
            </a:r>
            <a:r>
              <a:rPr lang="en-US" dirty="0">
                <a:solidFill>
                  <a:srgbClr val="0C533A"/>
                </a:solidFill>
              </a:rPr>
              <a:t>biased upward</a:t>
            </a:r>
            <a:r>
              <a:rPr lang="en-US" dirty="0"/>
              <a:t>.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bias is minimized when </a:t>
            </a:r>
            <a:r>
              <a:rPr lang="en-US" i="1" dirty="0"/>
              <a:t>K = n </a:t>
            </a:r>
            <a:r>
              <a:rPr lang="en-US" dirty="0"/>
              <a:t>(LOOCV), but this estimate has high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 </a:t>
            </a:r>
            <a:r>
              <a:rPr lang="en-US" dirty="0"/>
              <a:t>= 5 or 10 are common choices</a:t>
            </a:r>
          </a:p>
        </p:txBody>
      </p:sp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Cross-Validation and the </a:t>
            </a:r>
            <a:r>
              <a:rPr lang="en-US" dirty="0" err="1">
                <a:solidFill>
                  <a:schemeClr val="bg1"/>
                </a:solidFill>
              </a:rPr>
              <a:t>Boostrap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098E8-E723-44FD-A278-6D4150989CEF}"/>
              </a:ext>
            </a:extLst>
          </p:cNvPr>
          <p:cNvSpPr txBox="1"/>
          <p:nvPr/>
        </p:nvSpPr>
        <p:spPr>
          <a:xfrm>
            <a:off x="304800" y="946367"/>
            <a:ext cx="8305800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Problems:</a:t>
            </a:r>
          </a:p>
          <a:p>
            <a:r>
              <a:rPr lang="en-US" altLang="zh-CN" sz="2500" dirty="0"/>
              <a:t>1.  How well is the machine learning method doing? (model assessment)</a:t>
            </a:r>
          </a:p>
          <a:p>
            <a:r>
              <a:rPr lang="en-US" altLang="zh-CN" sz="2500" dirty="0"/>
              <a:t>2. Which method is the best for our data?</a:t>
            </a:r>
          </a:p>
          <a:p>
            <a:r>
              <a:rPr lang="en-US" altLang="zh-CN" sz="2500" dirty="0"/>
              <a:t>3. How many features (which ones) to use</a:t>
            </a:r>
            <a:r>
              <a:rPr lang="zh-CN" altLang="en-US" sz="2500" dirty="0"/>
              <a:t>？ （</a:t>
            </a:r>
            <a:r>
              <a:rPr lang="en-US" altLang="zh-CN" sz="2500" dirty="0"/>
              <a:t>model selection</a:t>
            </a:r>
            <a:r>
              <a:rPr lang="zh-CN" altLang="en-US" sz="2500" dirty="0"/>
              <a:t>）</a:t>
            </a:r>
            <a:endParaRPr lang="en-US" altLang="zh-CN" sz="2500" dirty="0"/>
          </a:p>
          <a:p>
            <a:r>
              <a:rPr lang="en-US" altLang="zh-CN" sz="2500" dirty="0"/>
              <a:t>4. What is the uncertainty in the learned parameters?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dirty="0"/>
          </a:p>
          <a:p>
            <a:r>
              <a:rPr lang="en-US" altLang="zh-CN" sz="2500" dirty="0"/>
              <a:t>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500" dirty="0"/>
          </a:p>
          <a:p>
            <a:r>
              <a:rPr lang="en-US" sz="2500" dirty="0"/>
              <a:t>      Cross-validation and 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64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CV for Classification</a:t>
            </a:r>
            <a:endParaRPr lang="en-US" sz="3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55FB0-4230-4B47-AF47-24D9C40A8A5C}"/>
              </a:ext>
            </a:extLst>
          </p:cNvPr>
          <p:cNvSpPr txBox="1"/>
          <p:nvPr/>
        </p:nvSpPr>
        <p:spPr>
          <a:xfrm>
            <a:off x="304800" y="946367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divide the data into </a:t>
            </a:r>
            <a:r>
              <a:rPr lang="en-US" i="1" dirty="0"/>
              <a:t>K</a:t>
            </a:r>
            <a:r>
              <a:rPr lang="en-US" dirty="0"/>
              <a:t> roughly equal-sized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EAE28-472C-4064-803E-608BDFE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4" y="1853661"/>
            <a:ext cx="5193823" cy="1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103291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871B4-A940-42B0-A208-AA289C51B2C6}"/>
              </a:ext>
            </a:extLst>
          </p:cNvPr>
          <p:cNvSpPr txBox="1"/>
          <p:nvPr/>
        </p:nvSpPr>
        <p:spPr>
          <a:xfrm>
            <a:off x="436097" y="1278374"/>
            <a:ext cx="7548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size </a:t>
            </a:r>
            <a:r>
              <a:rPr lang="en-US" altLang="zh-CN" i="1" dirty="0"/>
              <a:t>n</a:t>
            </a:r>
            <a:r>
              <a:rPr lang="en-US" altLang="zh-CN" dirty="0"/>
              <a:t> = 50, number of predictors (SNPs) </a:t>
            </a:r>
            <a:r>
              <a:rPr lang="en-US" altLang="zh-CN" i="1" dirty="0"/>
              <a:t>p</a:t>
            </a:r>
            <a:r>
              <a:rPr lang="en-US" altLang="zh-CN" dirty="0"/>
              <a:t> = 5000; Predictor heart attach after age of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 1: Select the top 100 predictors having the largest correlation with the class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Step2: We then apply a classifier (logistic regression) using only these 100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How  do we estimate the test set performance of this classifier?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630623-CDFF-4C79-B963-967A4DF0FB63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3A0F8-0D61-4252-8551-D4EAAE46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8" y="997353"/>
            <a:ext cx="7116540" cy="378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BF8E8-3F8A-46BC-B5E9-0AA584802D7D}"/>
              </a:ext>
            </a:extLst>
          </p:cNvPr>
          <p:cNvSpPr txBox="1"/>
          <p:nvPr/>
        </p:nvSpPr>
        <p:spPr>
          <a:xfrm>
            <a:off x="3727938" y="5138225"/>
            <a:ext cx="20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zh-CN" altLang="en-US" dirty="0"/>
              <a:t>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4EAF38-0A62-47A5-898A-A7A9C6BD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9144000" cy="520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 ------Right Way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22620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Bootstrap is used to quantify the uncertainty associated with an estimator or machine learning method.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altLang="zh-CN" sz="2500" dirty="0"/>
              <a:t>It can provide an estimate of the standard error of a coefficient. Then we can du hypothesis test and confidence interval.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To invest two stocks that yield return </a:t>
            </a:r>
            <a:r>
              <a:rPr lang="en-US" altLang="zh-CN" dirty="0">
                <a:solidFill>
                  <a:srgbClr val="0C533A"/>
                </a:solidFill>
              </a:rPr>
              <a:t>of X and Y, where X and Y are random.</a:t>
            </a:r>
          </a:p>
          <a:p>
            <a:r>
              <a:rPr lang="en-US" dirty="0">
                <a:solidFill>
                  <a:srgbClr val="0C533A"/>
                </a:solidFill>
              </a:rPr>
              <a:t>We will invest a fraction    of our money in X and the rest in Y.</a:t>
            </a:r>
          </a:p>
          <a:p>
            <a:r>
              <a:rPr lang="en-US" dirty="0">
                <a:solidFill>
                  <a:srgbClr val="0C533A"/>
                </a:solidFill>
              </a:rPr>
              <a:t>Assume both stock have the same average return over the years. What criteria should we use for allocate the investment?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3E1ED-DCB7-4D3B-A332-5C309C81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1" y="3164396"/>
            <a:ext cx="270757" cy="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450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We want to minimize the total risk or variance of our investment. </a:t>
            </a:r>
          </a:p>
          <a:p>
            <a:endParaRPr lang="en-US" dirty="0">
              <a:solidFill>
                <a:srgbClr val="0C533A"/>
              </a:solidFill>
            </a:endParaRPr>
          </a:p>
          <a:p>
            <a:endParaRPr lang="en-US" dirty="0">
              <a:solidFill>
                <a:srgbClr val="0C533A"/>
              </a:solidFill>
            </a:endParaRPr>
          </a:p>
          <a:p>
            <a:r>
              <a:rPr lang="en-US" dirty="0">
                <a:solidFill>
                  <a:srgbClr val="0C533A"/>
                </a:solidFill>
              </a:rPr>
              <a:t>The solution is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EDA54-715B-45BC-824F-A023FD4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49" y="2115158"/>
            <a:ext cx="4467849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571AD-5F0E-4A96-B52D-360B5F62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2" y="3856038"/>
            <a:ext cx="8547295" cy="16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F9B6E-A65E-4200-A403-356063F2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85"/>
            <a:ext cx="9144000" cy="40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5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A6583-9A3E-4169-9259-0DBF7B5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947391"/>
            <a:ext cx="66874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70FD9-1080-47E0-9341-746BB683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2"/>
          <a:stretch/>
        </p:blipFill>
        <p:spPr>
          <a:xfrm>
            <a:off x="0" y="1682235"/>
            <a:ext cx="9144000" cy="234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D80BA-36F5-47EF-AFA4-EC4FBF1A7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62"/>
          <a:stretch/>
        </p:blipFill>
        <p:spPr>
          <a:xfrm>
            <a:off x="152400" y="4522763"/>
            <a:ext cx="9144000" cy="14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Training Error vs Test Error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098E8-E723-44FD-A278-6D4150989CEF}"/>
              </a:ext>
            </a:extLst>
          </p:cNvPr>
          <p:cNvSpPr txBox="1"/>
          <p:nvPr/>
        </p:nvSpPr>
        <p:spPr>
          <a:xfrm>
            <a:off x="304799" y="946367"/>
            <a:ext cx="888847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The </a:t>
            </a:r>
            <a:r>
              <a:rPr lang="en-US" sz="2500" dirty="0">
                <a:solidFill>
                  <a:srgbClr val="0C533A"/>
                </a:solidFill>
              </a:rPr>
              <a:t>test error </a:t>
            </a:r>
            <a:r>
              <a:rPr lang="en-US" sz="2500" dirty="0"/>
              <a:t>is the average error that results from using a statistical learning method to predict the response on a </a:t>
            </a:r>
            <a:r>
              <a:rPr lang="en-US" sz="2500" dirty="0">
                <a:solidFill>
                  <a:srgbClr val="FF0000"/>
                </a:solidFill>
              </a:rPr>
              <a:t>new </a:t>
            </a:r>
            <a:r>
              <a:rPr lang="en-US" sz="2500" dirty="0"/>
              <a:t>observation, one that was </a:t>
            </a:r>
            <a:r>
              <a:rPr lang="en-US" sz="2500" dirty="0">
                <a:solidFill>
                  <a:srgbClr val="FF0000"/>
                </a:solidFill>
              </a:rPr>
              <a:t>not used </a:t>
            </a:r>
            <a:r>
              <a:rPr lang="en-US" sz="2500" dirty="0"/>
              <a:t>in training the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In contrast, the </a:t>
            </a:r>
            <a:r>
              <a:rPr lang="en-US" sz="2500" dirty="0">
                <a:solidFill>
                  <a:srgbClr val="0C533A"/>
                </a:solidFill>
              </a:rPr>
              <a:t>training error</a:t>
            </a:r>
            <a:r>
              <a:rPr lang="en-US" sz="2500" dirty="0"/>
              <a:t> can be easily calculated by applying the statistical learning method to the observations used in its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 But the training error rate often is quite diﬀerent from the</a:t>
            </a:r>
          </a:p>
          <a:p>
            <a:r>
              <a:rPr lang="en-US" sz="2500" dirty="0"/>
              <a:t>test error rate, and in particular the former can dramatically underestimate the latter.</a:t>
            </a:r>
          </a:p>
        </p:txBody>
      </p:sp>
    </p:spTree>
    <p:extLst>
      <p:ext uri="{BB962C8B-B14F-4D97-AF65-F5344CB8AC3E}">
        <p14:creationId xmlns:p14="http://schemas.microsoft.com/office/powerpoint/2010/main" val="8103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99516-DF27-46B5-A4C5-80FE9D43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6485206" cy="39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49E5-A9BA-4BE8-B56D-CA1A377D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90" y="1525350"/>
            <a:ext cx="20767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Reality</a:t>
            </a:r>
            <a:endParaRPr lang="en-US" sz="3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3C3135-6E70-494C-8C8F-E876DBA4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372"/>
            <a:ext cx="8229600" cy="4066495"/>
          </a:xfrm>
        </p:spPr>
        <p:txBody>
          <a:bodyPr/>
          <a:lstStyle/>
          <a:p>
            <a:r>
              <a:rPr lang="en-US" sz="2000" dirty="0">
                <a:solidFill>
                  <a:srgbClr val="0C533A"/>
                </a:solidFill>
              </a:rPr>
              <a:t>The procedure outlined above cannot be applied, because for real data we cannot generate new samples from the original population.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0C533A"/>
                </a:solidFill>
              </a:rPr>
              <a:t> approach allows us to use a computer to mimic the process of obtaining new data sets.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Rather than repeatedly </a:t>
            </a:r>
            <a:r>
              <a:rPr lang="en-US" altLang="zh-CN" sz="2000" dirty="0">
                <a:solidFill>
                  <a:srgbClr val="0C533A"/>
                </a:solidFill>
              </a:rPr>
              <a:t>sampling</a:t>
            </a:r>
            <a:r>
              <a:rPr lang="en-US" sz="2000" dirty="0">
                <a:solidFill>
                  <a:srgbClr val="0C533A"/>
                </a:solidFill>
              </a:rPr>
              <a:t> from the population, we instead obtain distinct data sets by repeatedly sampling observations from the original data set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Each of these “bootstrap data sets” is created by sampling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, and is the </a:t>
            </a:r>
            <a:r>
              <a:rPr lang="en-US" sz="2000" dirty="0">
                <a:solidFill>
                  <a:srgbClr val="FF0000"/>
                </a:solidFill>
              </a:rPr>
              <a:t>same size </a:t>
            </a:r>
            <a:r>
              <a:rPr lang="en-US" sz="2000" dirty="0">
                <a:solidFill>
                  <a:srgbClr val="0C533A"/>
                </a:solidFill>
              </a:rPr>
              <a:t>as our original dataset. Some observations may appear more than once in a given bootstrap data set and some not at 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563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Illustration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08184-2597-4F50-A188-7C9A2FB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756195"/>
            <a:ext cx="5964483" cy="5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0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Results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419-3A70-4EBE-A7CD-50885FEF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1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3A8-AD1E-45A9-9A4A-E531EE2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9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for Prediction Error?</a:t>
            </a:r>
            <a:endParaRPr lang="en-US" sz="3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CDC44-0628-44F1-AD88-A8A27884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Can we use one </a:t>
            </a:r>
            <a:r>
              <a:rPr lang="en-US" dirty="0" err="1">
                <a:solidFill>
                  <a:srgbClr val="0C533A"/>
                </a:solidFill>
              </a:rPr>
              <a:t>boostrap</a:t>
            </a:r>
            <a:r>
              <a:rPr lang="en-US" dirty="0">
                <a:solidFill>
                  <a:srgbClr val="0C533A"/>
                </a:solidFill>
              </a:rPr>
              <a:t> dataset as training and the original data set as test set?</a:t>
            </a:r>
            <a:endParaRPr lang="en-US" altLang="zh-CN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13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81BA-A205-43A9-B9EB-23D79C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" y="1505750"/>
            <a:ext cx="8864752" cy="1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4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15</a:t>
            </a:r>
            <a:endParaRPr lang="en-US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4A6FA-8927-473C-984A-2AE89223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When sample size </a:t>
            </a:r>
            <a:r>
              <a:rPr lang="en-US" i="1" dirty="0">
                <a:solidFill>
                  <a:srgbClr val="0C533A"/>
                </a:solidFill>
              </a:rPr>
              <a:t>n </a:t>
            </a:r>
            <a:r>
              <a:rPr lang="en-US" dirty="0">
                <a:solidFill>
                  <a:srgbClr val="0C533A"/>
                </a:solidFill>
              </a:rPr>
              <a:t>is large</a:t>
            </a:r>
            <a:r>
              <a:rPr lang="zh-CN" altLang="en-US" dirty="0">
                <a:solidFill>
                  <a:srgbClr val="0C533A"/>
                </a:solidFill>
              </a:rPr>
              <a:t>，</a:t>
            </a:r>
            <a:r>
              <a:rPr lang="en-US" dirty="0">
                <a:solidFill>
                  <a:srgbClr val="0C533A"/>
                </a:solidFill>
              </a:rPr>
              <a:t>we know a bootstrap dataset will contain 1 – e</a:t>
            </a:r>
            <a:r>
              <a:rPr lang="en-US" baseline="30000" dirty="0">
                <a:solidFill>
                  <a:srgbClr val="0C533A"/>
                </a:solidFill>
              </a:rPr>
              <a:t>-1 </a:t>
            </a:r>
            <a:r>
              <a:rPr lang="en-US" dirty="0">
                <a:solidFill>
                  <a:srgbClr val="0C533A"/>
                </a:solidFill>
              </a:rPr>
              <a:t> = 63.2% of original data. Write a code to demonstrate it using </a:t>
            </a:r>
            <a:r>
              <a:rPr lang="en-US" i="1" dirty="0">
                <a:solidFill>
                  <a:srgbClr val="0C533A"/>
                </a:solidFill>
              </a:rPr>
              <a:t>n</a:t>
            </a:r>
            <a:r>
              <a:rPr lang="en-US" dirty="0">
                <a:solidFill>
                  <a:srgbClr val="0C533A"/>
                </a:solidFill>
              </a:rPr>
              <a:t> = 1000000</a:t>
            </a:r>
            <a:r>
              <a:rPr lang="en-US" baseline="30000" dirty="0">
                <a:solidFill>
                  <a:srgbClr val="0C533A"/>
                </a:solidFill>
              </a:rPr>
              <a:t> </a:t>
            </a:r>
            <a:endParaRPr lang="en-US" altLang="zh-CN" baseline="30000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2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19219" y="-9144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Training Error versus Test </a:t>
            </a:r>
            <a:r>
              <a:rPr lang="en-US" altLang="zh-CN" sz="3500" dirty="0">
                <a:solidFill>
                  <a:schemeClr val="bg1"/>
                </a:solidFill>
              </a:rPr>
              <a:t>Error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DDFB1-D256-468E-A26A-C261E912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810190"/>
            <a:ext cx="8558127" cy="56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Training- versus Test-Set Performance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D35CE-C5A9-49AA-9BE9-2651D7EE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2" y="621737"/>
            <a:ext cx="7634456" cy="53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9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6B233-2893-4649-984A-007E17AB2086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Estimate Prediction-error</a:t>
            </a:r>
            <a:endParaRPr lang="en-US" sz="35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577E7-8EF9-4446-A1CB-08040C216F93}"/>
              </a:ext>
            </a:extLst>
          </p:cNvPr>
          <p:cNvSpPr txBox="1"/>
          <p:nvPr/>
        </p:nvSpPr>
        <p:spPr>
          <a:xfrm>
            <a:off x="304799" y="946367"/>
            <a:ext cx="888847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Best: a large test set. If …, but..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Some methods make a </a:t>
            </a:r>
            <a:r>
              <a:rPr lang="en-US" sz="2500" dirty="0">
                <a:solidFill>
                  <a:srgbClr val="FF0000"/>
                </a:solidFill>
              </a:rPr>
              <a:t>mathematical adjustment </a:t>
            </a:r>
            <a:r>
              <a:rPr lang="en-US" sz="2500" dirty="0"/>
              <a:t>to the</a:t>
            </a:r>
          </a:p>
          <a:p>
            <a:r>
              <a:rPr lang="en-US" sz="2500" dirty="0"/>
              <a:t>training error rate in order to estimate the test error rate.</a:t>
            </a:r>
          </a:p>
          <a:p>
            <a:r>
              <a:rPr lang="en-US" sz="2500" dirty="0"/>
              <a:t>These include the Cp statistic, AIC and BIC. 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/>
              <a:t>E</a:t>
            </a:r>
            <a:r>
              <a:rPr lang="en-US" sz="2500" dirty="0"/>
              <a:t>stimate the test error by holding out a subset of the training observations from the ﬁtting process, and then applying the statistical learning method to those held out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5992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Validation-set Approach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D576A-D5BF-42CF-A3F9-D4AA96C8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509"/>
            <a:ext cx="9144000" cy="46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500" dirty="0"/>
              <a:t>The Validation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4D6F1-1B02-4B76-8DF1-89D05809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417"/>
            <a:ext cx="9144000" cy="42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4" b="18294"/>
          <a:stretch/>
        </p:blipFill>
        <p:spPr>
          <a:xfrm>
            <a:off x="1023910" y="2381141"/>
            <a:ext cx="3077202" cy="2590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0BE3E-2021-4FC1-9F1A-DA9BF7961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6" b="16539"/>
          <a:stretch/>
        </p:blipFill>
        <p:spPr>
          <a:xfrm>
            <a:off x="4287277" y="2533542"/>
            <a:ext cx="3382915" cy="26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24050</TotalTime>
  <Words>1047</Words>
  <Application>Microsoft Macintosh PowerPoint</Application>
  <PresentationFormat>On-screen Show (4:3)</PresentationFormat>
  <Paragraphs>133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Gotham Book</vt:lpstr>
      <vt:lpstr>Gotham-Bold</vt:lpstr>
      <vt:lpstr>Arial</vt:lpstr>
      <vt:lpstr>Calibri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is used to quantify the uncertainty associated with an estimator or machine learning method.    It can provide an estimate of the standard error of a coefficient. Then we can du hypothesis test and confidence interval.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210</cp:revision>
  <cp:lastPrinted>2010-09-08T13:46:11Z</cp:lastPrinted>
  <dcterms:created xsi:type="dcterms:W3CDTF">2015-02-19T18:04:32Z</dcterms:created>
  <dcterms:modified xsi:type="dcterms:W3CDTF">2021-10-08T19:37:21Z</dcterms:modified>
</cp:coreProperties>
</file>