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9" r:id="rId2"/>
    <p:sldId id="270" r:id="rId3"/>
    <p:sldId id="353" r:id="rId4"/>
    <p:sldId id="303" r:id="rId5"/>
    <p:sldId id="304" r:id="rId6"/>
    <p:sldId id="305" r:id="rId7"/>
    <p:sldId id="306" r:id="rId8"/>
    <p:sldId id="308" r:id="rId9"/>
    <p:sldId id="274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3" r:id="rId19"/>
    <p:sldId id="367" r:id="rId20"/>
    <p:sldId id="369" r:id="rId21"/>
    <p:sldId id="362" r:id="rId22"/>
    <p:sldId id="368" r:id="rId23"/>
    <p:sldId id="364" r:id="rId24"/>
    <p:sldId id="365" r:id="rId25"/>
    <p:sldId id="366" r:id="rId26"/>
    <p:sldId id="370" r:id="rId27"/>
    <p:sldId id="371" r:id="rId28"/>
    <p:sldId id="372" r:id="rId29"/>
    <p:sldId id="373" r:id="rId30"/>
    <p:sldId id="374" r:id="rId31"/>
    <p:sldId id="375" r:id="rId3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533A"/>
    <a:srgbClr val="064339"/>
    <a:srgbClr val="18453B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1" autoAdjust="0"/>
    <p:restoredTop sz="94286"/>
  </p:normalViewPr>
  <p:slideViewPr>
    <p:cSldViewPr snapToGrid="0" snapToObjects="1" showGuides="1">
      <p:cViewPr varScale="1">
        <p:scale>
          <a:sx n="120" d="100"/>
          <a:sy n="120" d="100"/>
        </p:scale>
        <p:origin x="61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E210-172D-4ABE-8DAE-3CF56EC65FFE}" type="datetimeFigureOut">
              <a:rPr lang="en-US" smtClean="0"/>
              <a:t>11/3/21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FD2C8-EA6F-4783-ADEF-69D7C822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8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B10A9-A767-4042-A06F-67B5283D520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99354-90B8-4A26-9167-04629BAE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6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40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28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5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08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13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59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91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8841"/>
            <a:ext cx="7772400" cy="13019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ln>
                  <a:noFill/>
                </a:ln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30807"/>
            <a:ext cx="7772400" cy="2102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A78B73-D440-4B82-9E3B-BAF17BD79BE4}" type="datetime1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205D934E-3E61-264D-8682-F58928E18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48606"/>
            <a:ext cx="8229600" cy="48023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8229600" cy="4066495"/>
          </a:xfrm>
          <a:prstGeom prst="rect">
            <a:avLst/>
          </a:prstGeom>
        </p:spPr>
        <p:txBody>
          <a:bodyPr/>
          <a:lstStyle>
            <a:lvl1pPr>
              <a:buClr>
                <a:srgbClr val="18453B"/>
              </a:buClr>
              <a:buFont typeface="Arial"/>
              <a:buChar char="•"/>
              <a:defRPr sz="2800" b="0" i="0">
                <a:solidFill>
                  <a:srgbClr val="595959"/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rgbClr val="595959"/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9DEEAB-A47E-45BA-A099-3882E6BDB966}" type="datetime1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0B4461CB-4CA9-2A43-A3FA-624E1DA48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03154"/>
            <a:ext cx="8229600" cy="8750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2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3C36871A-CCA1-40F1-A326-C7B2951853D1}" type="datetime1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599938D-0427-3542-974E-F7CD887B3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36096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09873"/>
            <a:ext cx="8229600" cy="821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column, no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1011"/>
            <a:ext cx="8229600" cy="4024165"/>
          </a:xfrm>
          <a:prstGeom prst="rect">
            <a:avLst/>
          </a:prstGeom>
        </p:spPr>
        <p:txBody>
          <a:bodyPr wrap="square" numCol="1" anchor="t"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32F2BC3-CC00-4DDD-B344-4F182799B4ED}" type="datetime1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DCE0E26-47BB-FF4B-814B-E43C1B98F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75091"/>
            <a:ext cx="8229600" cy="725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 with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4905"/>
            <a:ext cx="8229600" cy="4419600"/>
          </a:xfrm>
          <a:prstGeom prst="rect">
            <a:avLst/>
          </a:prstGeom>
        </p:spPr>
        <p:txBody>
          <a:bodyPr wrap="square" numCol="1" anchor="t"/>
          <a:lstStyle>
            <a:lvl1pPr marL="457200" indent="-457200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457200" indent="182880" algn="l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7DFB47D3-8159-40CD-8213-97425B8B0CB4}" type="datetime1">
              <a:rPr lang="en-US" smtClean="0"/>
              <a:t>11/3/21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14362E17-3E5F-5C4D-AFD9-BBBB918BE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F6035DD-4E03-47F0-8D09-581FC637A1BF}" type="datetime1">
              <a:rPr lang="en-US" smtClean="0"/>
              <a:t>11/3/21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1544D71-77D6-5B4F-A1FC-5CA064DBD1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MSU thinner spear_green RGB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6253066"/>
            <a:ext cx="8229600" cy="103284"/>
          </a:xfrm>
          <a:prstGeom prst="rect">
            <a:avLst/>
          </a:prstGeom>
        </p:spPr>
      </p:pic>
      <p:pic>
        <p:nvPicPr>
          <p:cNvPr id="12" name="Picture 11" descr="PP banner wordmark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7" y="0"/>
            <a:ext cx="9140953" cy="6695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8" r:id="rId4"/>
    <p:sldLayoutId id="2147483697" r:id="rId5"/>
  </p:sldLayoutIdLst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cabs.msu.edu/toolkit/images/helmet/gif/Spartan-helmet-Green-150-pxl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64" y="6382302"/>
            <a:ext cx="289446" cy="3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brand.msu.edu/_files/images/spartans-wi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73" y="6477963"/>
            <a:ext cx="1716967" cy="1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50"/>
          <p:cNvSpPr txBox="1">
            <a:spLocks/>
          </p:cNvSpPr>
          <p:nvPr/>
        </p:nvSpPr>
        <p:spPr>
          <a:xfrm>
            <a:off x="618310" y="2397242"/>
            <a:ext cx="9199841" cy="5920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ln>
                  <a:noFill/>
                </a:ln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000" b="1" dirty="0"/>
              <a:t>Module 7: Non-Linear Model</a:t>
            </a:r>
            <a:endParaRPr lang="es-CO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3A0DED-9193-4888-8A82-B65DE12F8AD2}"/>
              </a:ext>
            </a:extLst>
          </p:cNvPr>
          <p:cNvSpPr txBox="1"/>
          <p:nvPr/>
        </p:nvSpPr>
        <p:spPr>
          <a:xfrm>
            <a:off x="3327009" y="426909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64339"/>
                </a:solidFill>
              </a:rPr>
              <a:t>Nov 1st, 2021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264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8BDDA7-E756-4015-BDF1-009326930515}"/>
              </a:ext>
            </a:extLst>
          </p:cNvPr>
          <p:cNvSpPr txBox="1">
            <a:spLocks/>
          </p:cNvSpPr>
          <p:nvPr/>
        </p:nvSpPr>
        <p:spPr>
          <a:xfrm>
            <a:off x="164123" y="-77372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Step Functions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2CC500-92BE-49F3-A356-1CF169C66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46" y="867452"/>
            <a:ext cx="7123700" cy="423082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39B1F4-95DC-43B1-AC65-6FE7875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9461" y="5088975"/>
            <a:ext cx="9192280" cy="990600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Step functions are not continuous!</a:t>
            </a: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66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8BDDA7-E756-4015-BDF1-009326930515}"/>
              </a:ext>
            </a:extLst>
          </p:cNvPr>
          <p:cNvSpPr txBox="1">
            <a:spLocks/>
          </p:cNvSpPr>
          <p:nvPr/>
        </p:nvSpPr>
        <p:spPr>
          <a:xfrm>
            <a:off x="164123" y="-77372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Basis Functions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39B1F4-95DC-43B1-AC65-6FE7875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3" y="913228"/>
            <a:ext cx="9192280" cy="990600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A set of functions can be applied to a variable X</a:t>
            </a:r>
          </a:p>
          <a:p>
            <a:pPr marL="400050" lvl="1" indent="0">
              <a:buNone/>
            </a:pPr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Key thing here is those functions are </a:t>
            </a:r>
            <a:r>
              <a:rPr lang="en-US" altLang="zh-CN" dirty="0">
                <a:solidFill>
                  <a:srgbClr val="FF0000"/>
                </a:solidFill>
              </a:rPr>
              <a:t>given</a:t>
            </a:r>
            <a:r>
              <a:rPr lang="en-US" altLang="zh-CN" dirty="0">
                <a:solidFill>
                  <a:srgbClr val="064339"/>
                </a:solidFill>
              </a:rPr>
              <a:t>. </a:t>
            </a:r>
          </a:p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We then can fit a linear function</a:t>
            </a: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For polynomial regression, the bases are</a:t>
            </a:r>
          </a:p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For the step function regression, the bases are ?</a:t>
            </a:r>
          </a:p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Polynomials are </a:t>
            </a:r>
            <a:r>
              <a:rPr lang="en-US" altLang="zh-CN" dirty="0">
                <a:solidFill>
                  <a:srgbClr val="FF0000"/>
                </a:solidFill>
              </a:rPr>
              <a:t>not local</a:t>
            </a:r>
          </a:p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Step functions are </a:t>
            </a:r>
            <a:r>
              <a:rPr lang="en-US" altLang="zh-CN" dirty="0">
                <a:solidFill>
                  <a:srgbClr val="FF0000"/>
                </a:solidFill>
              </a:rPr>
              <a:t>not continuous </a:t>
            </a:r>
            <a:r>
              <a:rPr lang="en-US" altLang="zh-CN" dirty="0">
                <a:solidFill>
                  <a:srgbClr val="064339"/>
                </a:solidFill>
              </a:rPr>
              <a:t>or </a:t>
            </a:r>
            <a:r>
              <a:rPr lang="en-US" altLang="zh-CN" dirty="0">
                <a:solidFill>
                  <a:srgbClr val="FF0000"/>
                </a:solidFill>
              </a:rPr>
              <a:t>smooth</a:t>
            </a:r>
          </a:p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Regression Spline are local and smooth!</a:t>
            </a:r>
            <a:endParaRPr lang="en-US" altLang="zh-CN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64339"/>
                </a:solidFill>
              </a:rPr>
              <a:t> </a:t>
            </a: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CE999-A6A1-41DC-9893-57F12F815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619" y="1291424"/>
            <a:ext cx="4415504" cy="526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160388-4981-4770-8F30-D731CB082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252" y="3174686"/>
            <a:ext cx="1317742" cy="3694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CC49BE-E22B-4AF3-9732-7B087D7EA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173" y="2602346"/>
            <a:ext cx="5908010" cy="58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61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8BDDA7-E756-4015-BDF1-009326930515}"/>
              </a:ext>
            </a:extLst>
          </p:cNvPr>
          <p:cNvSpPr txBox="1">
            <a:spLocks/>
          </p:cNvSpPr>
          <p:nvPr/>
        </p:nvSpPr>
        <p:spPr>
          <a:xfrm>
            <a:off x="164123" y="-77372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Re</a:t>
            </a:r>
            <a:r>
              <a:rPr lang="en-US" altLang="zh-CN" dirty="0">
                <a:solidFill>
                  <a:schemeClr val="bg1"/>
                </a:solidFill>
              </a:rPr>
              <a:t>gression</a:t>
            </a:r>
            <a:r>
              <a:rPr lang="en-US" dirty="0">
                <a:solidFill>
                  <a:schemeClr val="bg1"/>
                </a:solidFill>
              </a:rPr>
              <a:t> Splines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39B1F4-95DC-43B1-AC65-6FE7875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05649" y="719397"/>
            <a:ext cx="9385525" cy="990600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To combine the flexibility of polynomial and locality of step function</a:t>
            </a: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64339"/>
                </a:solidFill>
              </a:rPr>
              <a:t>How many parameters? </a:t>
            </a: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0B4EC9-CF31-4D2D-801B-87C437130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488" y="1314164"/>
            <a:ext cx="5931668" cy="99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B06C54-E66F-465C-8E10-8C55F928F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767" y="3290419"/>
            <a:ext cx="3086531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81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8BDDA7-E756-4015-BDF1-009326930515}"/>
              </a:ext>
            </a:extLst>
          </p:cNvPr>
          <p:cNvSpPr txBox="1">
            <a:spLocks/>
          </p:cNvSpPr>
          <p:nvPr/>
        </p:nvSpPr>
        <p:spPr>
          <a:xfrm>
            <a:off x="164123" y="-77372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Re</a:t>
            </a:r>
            <a:r>
              <a:rPr lang="en-US" altLang="zh-CN" dirty="0">
                <a:solidFill>
                  <a:schemeClr val="bg1"/>
                </a:solidFill>
              </a:rPr>
              <a:t>gression</a:t>
            </a:r>
            <a:r>
              <a:rPr lang="en-US" dirty="0">
                <a:solidFill>
                  <a:schemeClr val="bg1"/>
                </a:solidFill>
              </a:rPr>
              <a:t> Functions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39B1F4-95DC-43B1-AC65-6FE7875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05649" y="719397"/>
            <a:ext cx="9385525" cy="990600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To combine the flexibility of polynomial and locality of step function</a:t>
            </a: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How to impose continuity? </a:t>
            </a: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dirty="0">
              <a:solidFill>
                <a:srgbClr val="06433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0B4EC9-CF31-4D2D-801B-87C437130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488" y="1314164"/>
            <a:ext cx="5931668" cy="990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315F69-A413-4192-AA8F-E00EDF059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3" y="3002974"/>
            <a:ext cx="3172268" cy="2848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133AAE-7310-4B35-B538-D663C9FA4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968" y="3200447"/>
            <a:ext cx="2679330" cy="234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59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8BDDA7-E756-4015-BDF1-009326930515}"/>
              </a:ext>
            </a:extLst>
          </p:cNvPr>
          <p:cNvSpPr txBox="1">
            <a:spLocks/>
          </p:cNvSpPr>
          <p:nvPr/>
        </p:nvSpPr>
        <p:spPr>
          <a:xfrm>
            <a:off x="164123" y="-77372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Splines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39B1F4-95DC-43B1-AC65-6FE7875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05649" y="719396"/>
            <a:ext cx="9385525" cy="4397055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Spline: a curve formed by pasting several smaller pieces of curves together</a:t>
            </a:r>
          </a:p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 Named after the </a:t>
            </a:r>
            <a:r>
              <a:rPr lang="en-US" altLang="zh-CN" dirty="0" err="1">
                <a:solidFill>
                  <a:srgbClr val="064339"/>
                </a:solidFill>
              </a:rPr>
              <a:t>draftman’s</a:t>
            </a:r>
            <a:r>
              <a:rPr lang="en-US" altLang="zh-CN" dirty="0">
                <a:solidFill>
                  <a:srgbClr val="064339"/>
                </a:solidFill>
              </a:rPr>
              <a:t> tool - spline, a thin ﬂexible rod made of metal, plastic or wood held in place by weights for drawing smooth curves that go through certain points</a:t>
            </a:r>
          </a:p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To define a spline, we need</a:t>
            </a:r>
          </a:p>
          <a:p>
            <a:pPr lvl="2" indent="-342900"/>
            <a:r>
              <a:rPr lang="en-US" altLang="zh-CN" dirty="0">
                <a:solidFill>
                  <a:srgbClr val="FF0000"/>
                </a:solidFill>
              </a:rPr>
              <a:t>Knots</a:t>
            </a:r>
            <a:r>
              <a:rPr lang="en-US" altLang="zh-CN" dirty="0">
                <a:solidFill>
                  <a:srgbClr val="064339"/>
                </a:solidFill>
              </a:rPr>
              <a:t>: locations where the joining occurs</a:t>
            </a:r>
          </a:p>
          <a:p>
            <a:pPr lvl="2" indent="-342900"/>
            <a:r>
              <a:rPr lang="en-US" altLang="zh-CN" dirty="0">
                <a:solidFill>
                  <a:srgbClr val="FF0000"/>
                </a:solidFill>
              </a:rPr>
              <a:t>Smaller curves</a:t>
            </a:r>
            <a:r>
              <a:rPr lang="en-US" altLang="zh-CN" dirty="0">
                <a:solidFill>
                  <a:srgbClr val="064339"/>
                </a:solidFill>
              </a:rPr>
              <a:t>: used to form the larger one</a:t>
            </a: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dirty="0">
              <a:solidFill>
                <a:srgbClr val="06433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34186-5A2D-40A6-86D8-3F6D4FF8D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084" y="2917923"/>
            <a:ext cx="2804377" cy="219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8BDDA7-E756-4015-BDF1-009326930515}"/>
              </a:ext>
            </a:extLst>
          </p:cNvPr>
          <p:cNvSpPr txBox="1">
            <a:spLocks/>
          </p:cNvSpPr>
          <p:nvPr/>
        </p:nvSpPr>
        <p:spPr>
          <a:xfrm>
            <a:off x="164123" y="-77372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Linear and Quadratic Splines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8BEDA6-2065-4EBE-BF3B-C07B5A941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852" y="1026526"/>
            <a:ext cx="5118296" cy="456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61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8BDDA7-E756-4015-BDF1-009326930515}"/>
              </a:ext>
            </a:extLst>
          </p:cNvPr>
          <p:cNvSpPr txBox="1">
            <a:spLocks/>
          </p:cNvSpPr>
          <p:nvPr/>
        </p:nvSpPr>
        <p:spPr>
          <a:xfrm>
            <a:off x="164123" y="-77372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Linear Splines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C683BA-8389-465B-BD1E-1A2C4718A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36" y="1316439"/>
            <a:ext cx="6407531" cy="380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01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8BDDA7-E756-4015-BDF1-009326930515}"/>
              </a:ext>
            </a:extLst>
          </p:cNvPr>
          <p:cNvSpPr txBox="1">
            <a:spLocks/>
          </p:cNvSpPr>
          <p:nvPr/>
        </p:nvSpPr>
        <p:spPr>
          <a:xfrm>
            <a:off x="164123" y="-77372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Linear Splines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70B51-24A4-4CFF-8770-5EAF23837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072" y="991182"/>
            <a:ext cx="5206062" cy="412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56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8BDDA7-E756-4015-BDF1-009326930515}"/>
              </a:ext>
            </a:extLst>
          </p:cNvPr>
          <p:cNvSpPr txBox="1">
            <a:spLocks/>
          </p:cNvSpPr>
          <p:nvPr/>
        </p:nvSpPr>
        <p:spPr>
          <a:xfrm>
            <a:off x="164123" y="-77372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Cubic</a:t>
            </a:r>
            <a:r>
              <a:rPr lang="en-US" dirty="0">
                <a:solidFill>
                  <a:schemeClr val="bg1"/>
                </a:solidFill>
              </a:rPr>
              <a:t> Splines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34E1A6-D8F7-41D7-98A4-EF2DF0447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0073"/>
            <a:ext cx="9144000" cy="475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87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8BDDA7-E756-4015-BDF1-009326930515}"/>
              </a:ext>
            </a:extLst>
          </p:cNvPr>
          <p:cNvSpPr txBox="1">
            <a:spLocks/>
          </p:cNvSpPr>
          <p:nvPr/>
        </p:nvSpPr>
        <p:spPr>
          <a:xfrm>
            <a:off x="164123" y="-77372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Cubic</a:t>
            </a:r>
            <a:r>
              <a:rPr lang="en-US" dirty="0">
                <a:solidFill>
                  <a:schemeClr val="bg1"/>
                </a:solidFill>
              </a:rPr>
              <a:t> Splines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6ADD61-92D7-4A51-9B06-62CC3BBD3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30" y="1023602"/>
            <a:ext cx="8516539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0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2" y="804938"/>
            <a:ext cx="9192280" cy="990600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The truth is </a:t>
            </a:r>
            <a:r>
              <a:rPr lang="en-US" dirty="0">
                <a:solidFill>
                  <a:srgbClr val="FF0000"/>
                </a:solidFill>
              </a:rPr>
              <a:t>almost never</a:t>
            </a:r>
            <a:r>
              <a:rPr lang="en-US" dirty="0">
                <a:solidFill>
                  <a:srgbClr val="064339"/>
                </a:solidFill>
              </a:rPr>
              <a:t> linear.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Linear assumption is a good starting point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When it is not linear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>
                <a:solidFill>
                  <a:srgbClr val="064339"/>
                </a:solidFill>
              </a:rPr>
              <a:t>Polynomials;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>
                <a:solidFill>
                  <a:srgbClr val="064339"/>
                </a:solidFill>
              </a:rPr>
              <a:t>Step functions;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>
                <a:solidFill>
                  <a:srgbClr val="064339"/>
                </a:solidFill>
              </a:rPr>
              <a:t>Splines;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>
                <a:solidFill>
                  <a:srgbClr val="064339"/>
                </a:solidFill>
              </a:rPr>
              <a:t>Local regression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Moving Beyond Linearity</a:t>
            </a:r>
            <a:endParaRPr lang="en-US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33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8BDDA7-E756-4015-BDF1-009326930515}"/>
              </a:ext>
            </a:extLst>
          </p:cNvPr>
          <p:cNvSpPr txBox="1">
            <a:spLocks/>
          </p:cNvSpPr>
          <p:nvPr/>
        </p:nvSpPr>
        <p:spPr>
          <a:xfrm>
            <a:off x="164123" y="-77372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Cubic</a:t>
            </a:r>
            <a:r>
              <a:rPr lang="en-US" dirty="0">
                <a:solidFill>
                  <a:schemeClr val="bg1"/>
                </a:solidFill>
              </a:rPr>
              <a:t> Splines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090C2D-0B1E-4BA9-95D7-F28FE21C3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23" y="1063198"/>
            <a:ext cx="8849960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93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9E6FF4-7CEA-4C9E-BBFE-5642E795E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36" y="920305"/>
            <a:ext cx="6614653" cy="501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47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1D68A0-CDBF-4C24-B725-AEE93C8D7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08" y="983410"/>
            <a:ext cx="6121295" cy="515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86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8BDDA7-E756-4015-BDF1-009326930515}"/>
              </a:ext>
            </a:extLst>
          </p:cNvPr>
          <p:cNvSpPr txBox="1">
            <a:spLocks/>
          </p:cNvSpPr>
          <p:nvPr/>
        </p:nvSpPr>
        <p:spPr>
          <a:xfrm>
            <a:off x="164123" y="-77372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Natural Cubic</a:t>
            </a:r>
            <a:r>
              <a:rPr lang="en-US" dirty="0">
                <a:solidFill>
                  <a:schemeClr val="bg1"/>
                </a:solidFill>
              </a:rPr>
              <a:t> Spline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6CF8C7-9FF8-4E21-84E8-88AF6FD03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05649" y="719396"/>
            <a:ext cx="9385525" cy="1172709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Beyond the boundary, we have less data. Variance vs Bias</a:t>
            </a:r>
          </a:p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We will extrapolate. linearly beyond the boundary knots. Increase bias but decrease the variance</a:t>
            </a: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dirty="0">
              <a:solidFill>
                <a:srgbClr val="06433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D68A2-9F7A-4DCE-A438-FA13F43EF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23" y="3318867"/>
            <a:ext cx="3425330" cy="21884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9DD3B0-E544-4DAD-9C8B-3479B84CD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917" y="2673461"/>
            <a:ext cx="3941515" cy="317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7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8BDDA7-E756-4015-BDF1-009326930515}"/>
              </a:ext>
            </a:extLst>
          </p:cNvPr>
          <p:cNvSpPr txBox="1">
            <a:spLocks/>
          </p:cNvSpPr>
          <p:nvPr/>
        </p:nvSpPr>
        <p:spPr>
          <a:xfrm>
            <a:off x="164123" y="-77372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Choosing Knots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6CF8C7-9FF8-4E21-84E8-88AF6FD03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05649" y="719396"/>
            <a:ext cx="9385525" cy="1172709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Change of mode (some natural cutoff, retirement, 21 </a:t>
            </a:r>
            <a:r>
              <a:rPr lang="en-US" altLang="zh-CN" dirty="0" err="1">
                <a:solidFill>
                  <a:srgbClr val="064339"/>
                </a:solidFill>
              </a:rPr>
              <a:t>yrs</a:t>
            </a:r>
            <a:r>
              <a:rPr lang="en-US" altLang="zh-CN" dirty="0">
                <a:solidFill>
                  <a:srgbClr val="064339"/>
                </a:solidFill>
              </a:rPr>
              <a:t>, 18 </a:t>
            </a:r>
            <a:r>
              <a:rPr lang="en-US" altLang="zh-CN" dirty="0" err="1">
                <a:solidFill>
                  <a:srgbClr val="064339"/>
                </a:solidFill>
              </a:rPr>
              <a:t>yrs</a:t>
            </a:r>
            <a:r>
              <a:rPr lang="en-US" altLang="zh-CN" dirty="0">
                <a:solidFill>
                  <a:srgbClr val="064339"/>
                </a:solidFill>
              </a:rPr>
              <a:t>?)</a:t>
            </a:r>
          </a:p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Number of knots (</a:t>
            </a:r>
            <a:r>
              <a:rPr lang="en-US" altLang="zh-CN" i="1" dirty="0">
                <a:solidFill>
                  <a:srgbClr val="064339"/>
                </a:solidFill>
              </a:rPr>
              <a:t>K</a:t>
            </a:r>
            <a:r>
              <a:rPr lang="en-US" altLang="zh-CN" dirty="0">
                <a:solidFill>
                  <a:srgbClr val="064339"/>
                </a:solidFill>
              </a:rPr>
              <a:t>) related to the degrees of freedom</a:t>
            </a:r>
          </a:p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Decide </a:t>
            </a:r>
            <a:r>
              <a:rPr lang="en-US" altLang="zh-CN" i="1" dirty="0">
                <a:solidFill>
                  <a:srgbClr val="064339"/>
                </a:solidFill>
              </a:rPr>
              <a:t>K</a:t>
            </a:r>
            <a:r>
              <a:rPr lang="en-US" altLang="zh-CN" dirty="0">
                <a:solidFill>
                  <a:srgbClr val="064339"/>
                </a:solidFill>
              </a:rPr>
              <a:t>, the number of knots first, and then place them at appropriate quantiles of the observed </a:t>
            </a:r>
            <a:r>
              <a:rPr lang="en-US" altLang="zh-CN" i="1" dirty="0">
                <a:solidFill>
                  <a:srgbClr val="064339"/>
                </a:solidFill>
              </a:rPr>
              <a:t>X</a:t>
            </a:r>
            <a:r>
              <a:rPr lang="en-US" altLang="zh-CN" dirty="0">
                <a:solidFill>
                  <a:srgbClr val="064339"/>
                </a:solidFill>
              </a:rPr>
              <a:t>. </a:t>
            </a:r>
          </a:p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A cubic spline with </a:t>
            </a:r>
            <a:r>
              <a:rPr lang="en-US" altLang="zh-CN" i="1" dirty="0">
                <a:solidFill>
                  <a:srgbClr val="064339"/>
                </a:solidFill>
              </a:rPr>
              <a:t>K</a:t>
            </a:r>
            <a:r>
              <a:rPr lang="en-US" altLang="zh-CN" dirty="0">
                <a:solidFill>
                  <a:srgbClr val="064339"/>
                </a:solidFill>
              </a:rPr>
              <a:t> knots has </a:t>
            </a:r>
            <a:r>
              <a:rPr lang="en-US" altLang="zh-CN" i="1" dirty="0">
                <a:solidFill>
                  <a:srgbClr val="FF0000"/>
                </a:solidFill>
              </a:rPr>
              <a:t>K</a:t>
            </a:r>
            <a:r>
              <a:rPr lang="en-US" altLang="zh-CN" dirty="0">
                <a:solidFill>
                  <a:srgbClr val="FF0000"/>
                </a:solidFill>
              </a:rPr>
              <a:t> + 4 </a:t>
            </a:r>
            <a:r>
              <a:rPr lang="en-US" altLang="zh-CN" dirty="0">
                <a:solidFill>
                  <a:srgbClr val="064339"/>
                </a:solidFill>
              </a:rPr>
              <a:t>parameters or degree of freedom</a:t>
            </a:r>
          </a:p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A natural spline with </a:t>
            </a:r>
            <a:r>
              <a:rPr lang="en-US" altLang="zh-CN" i="1" dirty="0">
                <a:solidFill>
                  <a:srgbClr val="064339"/>
                </a:solidFill>
              </a:rPr>
              <a:t>K</a:t>
            </a:r>
            <a:r>
              <a:rPr lang="en-US" altLang="zh-CN" dirty="0">
                <a:solidFill>
                  <a:srgbClr val="064339"/>
                </a:solidFill>
              </a:rPr>
              <a:t> knots has </a:t>
            </a:r>
            <a:r>
              <a:rPr lang="en-US" altLang="zh-CN" i="1" dirty="0">
                <a:solidFill>
                  <a:srgbClr val="064339"/>
                </a:solidFill>
              </a:rPr>
              <a:t>K</a:t>
            </a:r>
            <a:r>
              <a:rPr lang="en-US" altLang="zh-CN" dirty="0">
                <a:solidFill>
                  <a:srgbClr val="064339"/>
                </a:solidFill>
              </a:rPr>
              <a:t> df. Why?</a:t>
            </a: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51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8BDDA7-E756-4015-BDF1-009326930515}"/>
              </a:ext>
            </a:extLst>
          </p:cNvPr>
          <p:cNvSpPr txBox="1">
            <a:spLocks/>
          </p:cNvSpPr>
          <p:nvPr/>
        </p:nvSpPr>
        <p:spPr>
          <a:xfrm>
            <a:off x="164123" y="-77372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Smoothing Splines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6CF8C7-9FF8-4E21-84E8-88AF6FD03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05649" y="719396"/>
            <a:ext cx="9385525" cy="1172709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Choosing knots are tedious and arbitrary. Can we skip this step?</a:t>
            </a:r>
          </a:p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Have knots at every unique value of </a:t>
            </a:r>
            <a:r>
              <a:rPr lang="en-US" altLang="zh-CN" i="1" dirty="0">
                <a:solidFill>
                  <a:srgbClr val="064339"/>
                </a:solidFill>
              </a:rPr>
              <a:t>x</a:t>
            </a:r>
            <a:r>
              <a:rPr lang="en-US" altLang="zh-CN" dirty="0">
                <a:solidFill>
                  <a:srgbClr val="064339"/>
                </a:solidFill>
              </a:rPr>
              <a:t>. (maximal set of knots)</a:t>
            </a:r>
          </a:p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Avoid the knot selection problem. </a:t>
            </a: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The first term measures the closeness of the model t the data.  </a:t>
            </a:r>
          </a:p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The second term penalizes the </a:t>
            </a:r>
            <a:r>
              <a:rPr lang="en-US" altLang="zh-CN" dirty="0">
                <a:solidFill>
                  <a:srgbClr val="FF0000"/>
                </a:solidFill>
              </a:rPr>
              <a:t>roughness/curvature </a:t>
            </a:r>
            <a:r>
              <a:rPr lang="en-US" altLang="zh-CN" dirty="0">
                <a:solidFill>
                  <a:srgbClr val="064339"/>
                </a:solidFill>
              </a:rPr>
              <a:t>of the function.</a:t>
            </a:r>
          </a:p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The second term is called the </a:t>
            </a:r>
            <a:r>
              <a:rPr lang="en-US" altLang="zh-CN" dirty="0">
                <a:solidFill>
                  <a:srgbClr val="FF0000"/>
                </a:solidFill>
              </a:rPr>
              <a:t>roughness penalty</a:t>
            </a: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dirty="0">
              <a:solidFill>
                <a:srgbClr val="06433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E576B9-7A96-41ED-8A8C-C54496BBA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4998"/>
            <a:ext cx="9144000" cy="242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5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8BDDA7-E756-4015-BDF1-009326930515}"/>
              </a:ext>
            </a:extLst>
          </p:cNvPr>
          <p:cNvSpPr txBox="1">
            <a:spLocks/>
          </p:cNvSpPr>
          <p:nvPr/>
        </p:nvSpPr>
        <p:spPr>
          <a:xfrm>
            <a:off x="164123" y="-77372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Role of the Tuning Parameter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4A6B80-802C-439D-BA93-63ECF40372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062"/>
          <a:stretch/>
        </p:blipFill>
        <p:spPr>
          <a:xfrm>
            <a:off x="88623" y="994996"/>
            <a:ext cx="6125430" cy="1216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D4FAE7-3B8C-6F4C-B3EA-9E03E173C4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205" b="3609"/>
          <a:stretch/>
        </p:blipFill>
        <p:spPr>
          <a:xfrm>
            <a:off x="0" y="2293340"/>
            <a:ext cx="6125430" cy="13290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FADE63-C36B-724F-9302-80C38BE278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100"/>
          <a:stretch/>
        </p:blipFill>
        <p:spPr>
          <a:xfrm>
            <a:off x="164123" y="4105929"/>
            <a:ext cx="9144000" cy="132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8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8BDDA7-E756-4015-BDF1-009326930515}"/>
              </a:ext>
            </a:extLst>
          </p:cNvPr>
          <p:cNvSpPr txBox="1">
            <a:spLocks/>
          </p:cNvSpPr>
          <p:nvPr/>
        </p:nvSpPr>
        <p:spPr>
          <a:xfrm>
            <a:off x="164123" y="-77372"/>
            <a:ext cx="6477000" cy="9906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Connection to Natural Cubic Spline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6CF8C7-9FF8-4E21-84E8-88AF6FD03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05649" y="719396"/>
            <a:ext cx="9385525" cy="1172709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The minimizer is a </a:t>
            </a:r>
            <a:r>
              <a:rPr lang="en-US" altLang="zh-CN" dirty="0">
                <a:solidFill>
                  <a:srgbClr val="FF0000"/>
                </a:solidFill>
              </a:rPr>
              <a:t>natural cubic spline</a:t>
            </a:r>
            <a:r>
              <a:rPr lang="en-US" altLang="zh-CN" dirty="0">
                <a:solidFill>
                  <a:srgbClr val="064339"/>
                </a:solidFill>
              </a:rPr>
              <a:t>, with a knot at every unique value of x. </a:t>
            </a: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We can select the tuning parameter by LOOCV.</a:t>
            </a: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E2FFAB-F739-4278-AEE1-91EF69895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218" y="1619826"/>
            <a:ext cx="3894905" cy="7348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4E42D9-2E3B-4C2D-9DBC-44267BD10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96090"/>
            <a:ext cx="9144000" cy="270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6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8BDDA7-E756-4015-BDF1-009326930515}"/>
              </a:ext>
            </a:extLst>
          </p:cNvPr>
          <p:cNvSpPr txBox="1">
            <a:spLocks/>
          </p:cNvSpPr>
          <p:nvPr/>
        </p:nvSpPr>
        <p:spPr>
          <a:xfrm>
            <a:off x="164123" y="-77372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Local Regression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6CF8C7-9FF8-4E21-84E8-88AF6FD03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41525" y="3464342"/>
            <a:ext cx="9385525" cy="1172709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Using sliding window to fit weighted least squares</a:t>
            </a: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dirty="0">
              <a:solidFill>
                <a:srgbClr val="06433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16CBD6-68C6-4EA1-A42A-142C24392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459" y="621651"/>
            <a:ext cx="5751082" cy="256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8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8BDDA7-E756-4015-BDF1-009326930515}"/>
              </a:ext>
            </a:extLst>
          </p:cNvPr>
          <p:cNvSpPr txBox="1">
            <a:spLocks/>
          </p:cNvSpPr>
          <p:nvPr/>
        </p:nvSpPr>
        <p:spPr>
          <a:xfrm>
            <a:off x="164123" y="-77372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Local Regression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5FE826-C7D0-43CE-8076-3B3E72124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232" y="1242707"/>
            <a:ext cx="6887536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1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Polynomial Regression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9F8BF5-0CBD-4F29-82CF-88650A9908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442"/>
          <a:stretch/>
        </p:blipFill>
        <p:spPr>
          <a:xfrm>
            <a:off x="0" y="1684923"/>
            <a:ext cx="9144000" cy="2286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441AD5-526C-43E1-A14E-CCBFB9118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38" y="4287418"/>
            <a:ext cx="7119756" cy="76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70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8BDDA7-E756-4015-BDF1-009326930515}"/>
              </a:ext>
            </a:extLst>
          </p:cNvPr>
          <p:cNvSpPr txBox="1">
            <a:spLocks/>
          </p:cNvSpPr>
          <p:nvPr/>
        </p:nvSpPr>
        <p:spPr>
          <a:xfrm>
            <a:off x="164123" y="-77372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Generalized Additive Models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C0D21F-3A81-4339-BC4C-3D08DBD15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05649" y="719396"/>
            <a:ext cx="9385525" cy="1172709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Previous methods only handle one predictor.</a:t>
            </a:r>
          </a:p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We can generalize it into multiple variables to allow nonlinearities. </a:t>
            </a: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C90C4A-8C54-488C-9E82-024CCD87C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94" y="1709996"/>
            <a:ext cx="7873612" cy="905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9D1B67-6E41-466C-98B9-EAD5BEF1B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47" y="3412118"/>
            <a:ext cx="6917331" cy="31361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61EDCE-334E-4C3A-946C-51753ABF6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2733883"/>
            <a:ext cx="9144000" cy="91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8BDDA7-E756-4015-BDF1-009326930515}"/>
              </a:ext>
            </a:extLst>
          </p:cNvPr>
          <p:cNvSpPr txBox="1">
            <a:spLocks/>
          </p:cNvSpPr>
          <p:nvPr/>
        </p:nvSpPr>
        <p:spPr>
          <a:xfrm>
            <a:off x="164123" y="-77372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Bonus Quiz 24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29592D-B3B4-7240-8753-A65EFEBE8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44" y="1623733"/>
            <a:ext cx="8229600" cy="4066495"/>
          </a:xfrm>
        </p:spPr>
        <p:txBody>
          <a:bodyPr/>
          <a:lstStyle/>
          <a:p>
            <a:r>
              <a:rPr lang="en-US" altLang="zh-CN" dirty="0">
                <a:solidFill>
                  <a:srgbClr val="064339"/>
                </a:solidFill>
              </a:rPr>
              <a:t>For a natural spline with </a:t>
            </a:r>
            <a:r>
              <a:rPr lang="en-US" altLang="zh-CN" i="1" dirty="0">
                <a:solidFill>
                  <a:srgbClr val="064339"/>
                </a:solidFill>
              </a:rPr>
              <a:t>K knots, how many parameters do we have?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7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Example: Polynomial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CB4840-73E0-494F-9467-28A02F146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5445"/>
            <a:ext cx="7399270" cy="440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5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Example: Polynomial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E4DB4F-2A88-4C8E-AC0F-C028C5E48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84" y="781776"/>
            <a:ext cx="7864663" cy="542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2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5" y="-89109"/>
            <a:ext cx="7516903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Polynomial Functions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0C12CC-0613-4F7D-A295-B01D3C403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6191"/>
            <a:ext cx="9144000" cy="59412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C027AF-A136-4084-843D-1DC25A218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983" y="6088297"/>
            <a:ext cx="7119756" cy="76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0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Polynomial Functions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A64D2F-C072-4FD3-BD6B-D404EEC2B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43" y="4046095"/>
            <a:ext cx="9144000" cy="2088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57BAB7-ABA8-4521-94C9-DB730F4D7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86" y="406191"/>
            <a:ext cx="5590149" cy="363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0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Drawbacks for </a:t>
            </a:r>
            <a:r>
              <a:rPr lang="en-US" altLang="zh-CN" sz="3500" dirty="0">
                <a:solidFill>
                  <a:schemeClr val="bg1"/>
                </a:solidFill>
              </a:rPr>
              <a:t>Polynomial Regression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9A77F2-7408-452B-A91B-A3B08E710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6181"/>
            <a:ext cx="9192280" cy="990600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Imposes a </a:t>
            </a:r>
            <a:r>
              <a:rPr lang="en-US" dirty="0">
                <a:solidFill>
                  <a:srgbClr val="FF0000"/>
                </a:solidFill>
              </a:rPr>
              <a:t>global</a:t>
            </a:r>
            <a:r>
              <a:rPr lang="en-US" dirty="0">
                <a:solidFill>
                  <a:srgbClr val="064339"/>
                </a:solidFill>
              </a:rPr>
              <a:t> structure.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Lack flexibility on local structure. 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Unstable in extreme ranges</a:t>
            </a:r>
          </a:p>
        </p:txBody>
      </p:sp>
    </p:spTree>
    <p:extLst>
      <p:ext uri="{BB962C8B-B14F-4D97-AF65-F5344CB8AC3E}">
        <p14:creationId xmlns:p14="http://schemas.microsoft.com/office/powerpoint/2010/main" val="245932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8BDDA7-E756-4015-BDF1-009326930515}"/>
              </a:ext>
            </a:extLst>
          </p:cNvPr>
          <p:cNvSpPr txBox="1">
            <a:spLocks/>
          </p:cNvSpPr>
          <p:nvPr/>
        </p:nvSpPr>
        <p:spPr>
          <a:xfrm>
            <a:off x="164123" y="-77372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Step Functions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154912-CA91-4C29-B72E-E0574F63F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8280" y="916503"/>
            <a:ext cx="9192280" cy="990600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To impose local structure, we can transform a continuous variable by cut it into distinct regions.</a:t>
            </a: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For any X, </a:t>
            </a:r>
          </a:p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Then we can fit a linear model </a:t>
            </a: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7BF87C-64A6-4B02-AE4B-9573437BD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85" y="1793705"/>
            <a:ext cx="4911478" cy="25079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B0C942-6650-4138-BC2A-DADFB86EEB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559"/>
          <a:stretch/>
        </p:blipFill>
        <p:spPr>
          <a:xfrm>
            <a:off x="2137679" y="4391309"/>
            <a:ext cx="5325358" cy="4655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7C4B1B-B992-4A42-966E-CD228AB27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33" y="5307642"/>
            <a:ext cx="9144000" cy="76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8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wer-Point-Wordmark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Power-Point-Wordmark (1)</Template>
  <TotalTime>37592</TotalTime>
  <Words>585</Words>
  <Application>Microsoft Macintosh PowerPoint</Application>
  <PresentationFormat>On-screen Show (4:3)</PresentationFormat>
  <Paragraphs>129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Gotham Book</vt:lpstr>
      <vt:lpstr>Gotham-Bold</vt:lpstr>
      <vt:lpstr>Arial</vt:lpstr>
      <vt:lpstr>Calibri</vt:lpstr>
      <vt:lpstr>Wingdings</vt:lpstr>
      <vt:lpstr>Power-Point-Wordmark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Michigan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Patti Althoff</dc:creator>
  <cp:lastModifiedBy>Xie, Yuying</cp:lastModifiedBy>
  <cp:revision>338</cp:revision>
  <cp:lastPrinted>2010-09-08T13:46:11Z</cp:lastPrinted>
  <dcterms:created xsi:type="dcterms:W3CDTF">2015-02-19T18:04:32Z</dcterms:created>
  <dcterms:modified xsi:type="dcterms:W3CDTF">2021-11-04T04:09:40Z</dcterms:modified>
</cp:coreProperties>
</file>