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9" r:id="rId2"/>
    <p:sldId id="270" r:id="rId3"/>
    <p:sldId id="353" r:id="rId4"/>
    <p:sldId id="303" r:id="rId5"/>
    <p:sldId id="375" r:id="rId6"/>
    <p:sldId id="421" r:id="rId7"/>
    <p:sldId id="304" r:id="rId8"/>
    <p:sldId id="422" r:id="rId9"/>
    <p:sldId id="424" r:id="rId10"/>
    <p:sldId id="425" r:id="rId11"/>
    <p:sldId id="426" r:id="rId12"/>
    <p:sldId id="427" r:id="rId13"/>
    <p:sldId id="428" r:id="rId14"/>
    <p:sldId id="429" r:id="rId15"/>
    <p:sldId id="431" r:id="rId16"/>
    <p:sldId id="432" r:id="rId17"/>
    <p:sldId id="433" r:id="rId18"/>
    <p:sldId id="434" r:id="rId19"/>
    <p:sldId id="436" r:id="rId20"/>
    <p:sldId id="430" r:id="rId21"/>
    <p:sldId id="435" r:id="rId22"/>
    <p:sldId id="437" r:id="rId23"/>
    <p:sldId id="438" r:id="rId24"/>
    <p:sldId id="439" r:id="rId25"/>
    <p:sldId id="440" r:id="rId26"/>
    <p:sldId id="441" r:id="rId27"/>
    <p:sldId id="443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83" autoAdjust="0"/>
    <p:restoredTop sz="94669"/>
  </p:normalViewPr>
  <p:slideViewPr>
    <p:cSldViewPr snapToGrid="0" snapToObjects="1" showGuides="1">
      <p:cViewPr varScale="1">
        <p:scale>
          <a:sx n="113" d="100"/>
          <a:sy n="113" d="100"/>
        </p:scale>
        <p:origin x="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2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9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7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31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4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58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56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2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6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6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39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4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4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7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7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11/15/21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618310" y="2397242"/>
            <a:ext cx="9199841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9: Support Vector Machine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327009" y="426909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64339"/>
                </a:solidFill>
              </a:rPr>
              <a:t>Nov 10</a:t>
            </a:r>
            <a:r>
              <a:rPr lang="en-US" baseline="30000" dirty="0">
                <a:solidFill>
                  <a:srgbClr val="064339"/>
                </a:solidFill>
              </a:rPr>
              <a:t>th</a:t>
            </a:r>
            <a:r>
              <a:rPr lang="en-US" dirty="0">
                <a:solidFill>
                  <a:srgbClr val="064339"/>
                </a:solidFill>
              </a:rPr>
              <a:t> , 2021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Almost </a:t>
            </a:r>
            <a:r>
              <a:rPr lang="en-US" altLang="zh-CN" sz="3500" dirty="0" err="1">
                <a:solidFill>
                  <a:schemeClr val="bg1"/>
                </a:solidFill>
              </a:rPr>
              <a:t>Uns</a:t>
            </a:r>
            <a:r>
              <a:rPr lang="en-US" sz="3500" dirty="0" err="1">
                <a:solidFill>
                  <a:schemeClr val="bg1"/>
                </a:solidFill>
              </a:rPr>
              <a:t>eparable</a:t>
            </a:r>
            <a:r>
              <a:rPr lang="en-US" sz="3500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55FA8-53BD-455E-B0DC-267C39A08404}"/>
              </a:ext>
            </a:extLst>
          </p:cNvPr>
          <p:cNvSpPr txBox="1"/>
          <p:nvPr/>
        </p:nvSpPr>
        <p:spPr>
          <a:xfrm>
            <a:off x="176448" y="900373"/>
            <a:ext cx="8387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Maximum Margin can be brittle even when classes are separable.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2C389-DE27-47C7-86E0-E5A1E3F0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48" y="1407115"/>
            <a:ext cx="7915493" cy="3444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1EA026-1390-4DB6-9454-6364BF2A2E4C}"/>
              </a:ext>
            </a:extLst>
          </p:cNvPr>
          <p:cNvSpPr txBox="1"/>
          <p:nvPr/>
        </p:nvSpPr>
        <p:spPr>
          <a:xfrm>
            <a:off x="461471" y="4933739"/>
            <a:ext cx="8387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To </a:t>
            </a:r>
            <a:r>
              <a:rPr lang="en-US" altLang="zh-CN" dirty="0" err="1">
                <a:solidFill>
                  <a:srgbClr val="064339"/>
                </a:solidFill>
              </a:rPr>
              <a:t>robustify</a:t>
            </a:r>
            <a:r>
              <a:rPr lang="en-US" altLang="zh-CN" dirty="0">
                <a:solidFill>
                  <a:srgbClr val="064339"/>
                </a:solidFill>
              </a:rPr>
              <a:t> the classifier for </a:t>
            </a:r>
            <a:r>
              <a:rPr lang="en-US" altLang="zh-CN" dirty="0">
                <a:solidFill>
                  <a:srgbClr val="FF0000"/>
                </a:solidFill>
              </a:rPr>
              <a:t>most</a:t>
            </a:r>
            <a:r>
              <a:rPr lang="en-US" altLang="zh-CN" dirty="0">
                <a:solidFill>
                  <a:srgbClr val="064339"/>
                </a:solidFill>
              </a:rPr>
              <a:t> of the training observations. 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Solution: A </a:t>
            </a:r>
            <a:r>
              <a:rPr lang="en-US" altLang="zh-CN" dirty="0">
                <a:solidFill>
                  <a:srgbClr val="FF0000"/>
                </a:solidFill>
              </a:rPr>
              <a:t>soft</a:t>
            </a:r>
            <a:r>
              <a:rPr lang="en-US" altLang="zh-CN" dirty="0">
                <a:solidFill>
                  <a:srgbClr val="064339"/>
                </a:solidFill>
              </a:rPr>
              <a:t> margin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3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Support Vector Classifier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55FA8-53BD-455E-B0DC-267C39A08404}"/>
              </a:ext>
            </a:extLst>
          </p:cNvPr>
          <p:cNvSpPr txBox="1"/>
          <p:nvPr/>
        </p:nvSpPr>
        <p:spPr>
          <a:xfrm>
            <a:off x="176448" y="900373"/>
            <a:ext cx="8387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The </a:t>
            </a:r>
            <a:r>
              <a:rPr lang="en-US" altLang="zh-CN" dirty="0">
                <a:solidFill>
                  <a:srgbClr val="FF0000"/>
                </a:solidFill>
              </a:rPr>
              <a:t>support vector classifier</a:t>
            </a:r>
            <a:r>
              <a:rPr lang="en-US" altLang="zh-CN" dirty="0">
                <a:solidFill>
                  <a:srgbClr val="064339"/>
                </a:solidFill>
              </a:rPr>
              <a:t>: allow some observations to be on the wrong side of the hyperplane.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A9FB4-82E7-4826-B75C-3F23BF543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1501074"/>
            <a:ext cx="8573696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3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Support Vector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A9FB4-82E7-4826-B75C-3F23BF543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2" y="677415"/>
            <a:ext cx="7351135" cy="3095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CCFD85-67D5-4097-8445-19E096D1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75" y="3987556"/>
            <a:ext cx="4691062" cy="2154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EA137E-C57F-432C-8BDE-DDB4C2BC6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086" y="5607291"/>
            <a:ext cx="3334215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2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Effect of Decreasing Parameter </a:t>
            </a:r>
            <a:r>
              <a:rPr lang="en-US" sz="3500" i="1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3A6EA-DF07-4579-B1D4-A8C527E6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69" y="901491"/>
            <a:ext cx="4965097" cy="47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4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What About Nonl</a:t>
            </a:r>
            <a:r>
              <a:rPr lang="en-US" altLang="zh-CN" sz="3500" dirty="0">
                <a:solidFill>
                  <a:schemeClr val="bg1"/>
                </a:solidFill>
              </a:rPr>
              <a:t>inear Data?</a:t>
            </a:r>
            <a:endParaRPr lang="en-US" sz="3500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79F14-088F-45F5-B57D-87424E56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475"/>
            <a:ext cx="9144000" cy="46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8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What About Nonl</a:t>
            </a:r>
            <a:r>
              <a:rPr lang="en-US" altLang="zh-CN" sz="3500" dirty="0">
                <a:solidFill>
                  <a:schemeClr val="bg1"/>
                </a:solidFill>
              </a:rPr>
              <a:t>inear Data?</a:t>
            </a:r>
            <a:endParaRPr lang="en-US" sz="3500" i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CD025-9579-441C-83C1-A1B1F8E61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3" y="1558808"/>
            <a:ext cx="4090262" cy="3191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02F242-965F-46C2-B4D7-7BBEA23EE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27" y="1558808"/>
            <a:ext cx="3322293" cy="30769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FED634-64E6-4375-996B-12994031D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403" y="4853997"/>
            <a:ext cx="4701217" cy="9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Kernel Trick: Feature Expansion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934F7-AE18-4578-A6AF-92F1CF4D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9" y="2552590"/>
            <a:ext cx="4210638" cy="31341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156E53-990A-4C49-8920-76BECF61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3" y="892392"/>
            <a:ext cx="9192280" cy="990600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Enlarge the space of features. 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Fit an SV classifier in the enlarged space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This leads to non-linear decision boundaries in the original space. 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2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Inner Products and Kernel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72F5F0-E6EF-4475-8487-8F6B1E3A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83" y="825991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After solving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linear support vector classifier can be represented as  </a:t>
            </a:r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E4639-CCB7-42D6-A23F-4603132D9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81" y="1321291"/>
            <a:ext cx="4691062" cy="2154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8D0BE3-AC8D-4A47-B4D9-38FFD888E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879" y="4050672"/>
            <a:ext cx="637311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Inner Products and Kernel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72F5F0-E6EF-4475-8487-8F6B1E3A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83" y="825991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The linear support vector classifier can be represented as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To estimate the parameters, all we need are the inner products           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                between all pairs of training data.   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If we can compute inner-products between observations, we can fit a SV classifier. We can generalize inner-product to </a:t>
            </a:r>
            <a:r>
              <a:rPr lang="en-US" altLang="zh-CN" dirty="0">
                <a:solidFill>
                  <a:srgbClr val="FF0000"/>
                </a:solidFill>
              </a:rPr>
              <a:t>kernel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D0BE3-AC8D-4A47-B4D9-38FFD888E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79" y="1440094"/>
            <a:ext cx="6373114" cy="990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987B79-ADC8-4396-AEBD-07331493C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28" y="3044935"/>
            <a:ext cx="1104944" cy="48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167B6-2D17-41F7-9802-3A54E0201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065" y="4245903"/>
            <a:ext cx="316274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Inner Products and Kernel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72F5F0-E6EF-4475-8487-8F6B1E3A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83" y="825991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The kernel version SV classifier can be represented as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To estimate the parameters, all we need are the inner products           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                between all pairs of training data.   </a:t>
            </a:r>
          </a:p>
          <a:p>
            <a:pPr lvl="1" indent="-342900"/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22E44-A198-41D8-A02D-24B9A3DA6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62" y="1398326"/>
            <a:ext cx="3248478" cy="962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247D3B-87D2-478A-93FD-F95665791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92" y="3007153"/>
            <a:ext cx="112410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2" y="804938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How many classifiers do you learn?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A new classifier: Support Vector Machine (SVM)</a:t>
            </a:r>
          </a:p>
          <a:p>
            <a:pPr lvl="2" indent="-342900"/>
            <a:r>
              <a:rPr lang="en-US" dirty="0">
                <a:solidFill>
                  <a:srgbClr val="064339"/>
                </a:solidFill>
              </a:rPr>
              <a:t>Find a hyperplane that separate the classes in feature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Classifiers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Kernel Trick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CD025-9579-441C-83C1-A1B1F8E61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3" y="1709159"/>
            <a:ext cx="4090262" cy="3191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D28D42-5125-4E3D-8458-552E8F684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556" y="901491"/>
            <a:ext cx="2514951" cy="657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681FCC-60FE-4316-9F22-C6EFC7C31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946" y="1685549"/>
            <a:ext cx="4925112" cy="1943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364C16-9BA7-48B5-AFB8-4C22EB9B6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875" y="3859806"/>
            <a:ext cx="4701217" cy="9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6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Kernels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65DFBB-D8C5-4DFC-BAE4-CD18D9138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83" y="825991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Polynomial Kernel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Radial Kernel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And many more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418E1-E370-43F3-8BBB-54F42D8B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41" y="1321291"/>
            <a:ext cx="3443262" cy="1165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442608-E1C2-4CE7-A231-E9AB77F39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25" y="3137918"/>
            <a:ext cx="5130769" cy="103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Polynomial and Radial Kernels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C00229-1F22-4F74-BAA5-58F03859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746"/>
            <a:ext cx="9144000" cy="48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Example: Heart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01A4E-805F-4641-ACA8-A825E857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095" y="596512"/>
            <a:ext cx="9144000" cy="469075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2C532C-0872-48E9-8BF6-E27ED8B7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48312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For training data</a:t>
            </a:r>
          </a:p>
          <a:p>
            <a:pPr lvl="1" indent="-342900"/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34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Example: Heart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2C532C-0872-48E9-8BF6-E27ED8B7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48312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For test data</a:t>
            </a:r>
          </a:p>
          <a:p>
            <a:pPr lvl="1" indent="-342900"/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7636E-386E-4D71-AD2D-BCDA60BF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9" y="817334"/>
            <a:ext cx="7306654" cy="39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2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Multiple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2C532C-0872-48E9-8BF6-E27ED8B7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9134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One-vs-all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One-vs-One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i="1" dirty="0">
              <a:solidFill>
                <a:srgbClr val="0C533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D9F03-5A9A-4EDE-8815-E5C67AB9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49" y="1666855"/>
            <a:ext cx="6860768" cy="1450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ABDB2-EA26-49C5-A5D0-6F2AB83A4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249" y="4278465"/>
            <a:ext cx="6721887" cy="11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4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SVM vs Logistic Regression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2C532C-0872-48E9-8BF6-E27ED8B7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9134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Logistic regression: Minimize negative log likelihood</a:t>
            </a:r>
          </a:p>
          <a:p>
            <a:pPr lvl="1" indent="-342900"/>
            <a:r>
              <a:rPr lang="en-US" dirty="0">
                <a:solidFill>
                  <a:srgbClr val="0C533A"/>
                </a:solidFill>
              </a:rPr>
              <a:t>SVM: Minimize hinge loss</a:t>
            </a: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FA2D5-23D3-4B89-B0F5-583B4652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63" y="2075334"/>
            <a:ext cx="6093673" cy="1317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B92201-C974-4666-B336-C57C81B6A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675" y="3497083"/>
            <a:ext cx="2895600" cy="26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00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SVM vs Logistic Regression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2C532C-0872-48E9-8BF6-E27ED8B7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9134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When classes are well separable, SVM is preferred.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In more overlapping regimes, logistic regression is preferred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If you wish to estimate probability, logistic regression is the one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For nonlinear boundaries, kernel SVMs are preferred.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3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Hyperplane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18A434-61A6-450B-BE15-0A1AB0BE3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2" y="714196"/>
            <a:ext cx="9192280" cy="3327312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In a </a:t>
            </a:r>
            <a:r>
              <a:rPr lang="en-US" i="1" dirty="0">
                <a:solidFill>
                  <a:srgbClr val="064339"/>
                </a:solidFill>
              </a:rPr>
              <a:t>p</a:t>
            </a:r>
            <a:r>
              <a:rPr lang="en-US" dirty="0">
                <a:solidFill>
                  <a:srgbClr val="064339"/>
                </a:solidFill>
              </a:rPr>
              <a:t>-dimensional space, a hyperplane is a ﬂat aﬃne subspace of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dimension </a:t>
            </a:r>
            <a:r>
              <a:rPr lang="en-US" i="1" dirty="0">
                <a:solidFill>
                  <a:srgbClr val="064339"/>
                </a:solidFill>
              </a:rPr>
              <a:t>p − 1.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A hyperplane has the form 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vector                                      is called the normal vector. It points in a direction orthogonal t the surface of a hyperplane.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9A320-7A20-4AAA-8949-7171FDAE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20" y="2270400"/>
            <a:ext cx="4815916" cy="616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BDCE2A-C411-4382-9CF3-1D53B2F86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821" y="2892756"/>
            <a:ext cx="2286057" cy="381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1F0C8D-6D67-4BCD-8145-1699D746E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370" y="3874394"/>
            <a:ext cx="2730914" cy="23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BD7B6-44F2-476A-87CB-8DBA43D80BA6}"/>
              </a:ext>
            </a:extLst>
          </p:cNvPr>
          <p:cNvSpPr txBox="1">
            <a:spLocks/>
          </p:cNvSpPr>
          <p:nvPr/>
        </p:nvSpPr>
        <p:spPr>
          <a:xfrm>
            <a:off x="196166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Hyperplane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C550B-693D-463F-BC92-B9815B868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3" y="725935"/>
            <a:ext cx="5383661" cy="507806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AFFF30-5CA4-4B7E-88BF-29200826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907" y="825991"/>
            <a:ext cx="4348055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When                 , then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                                 is the distance from point X to the hyperplane. 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6CC420-B793-41D5-881B-A3D84697F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595" y="941297"/>
            <a:ext cx="1124678" cy="373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A383B1-A554-4748-8BB7-F3F2B6260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859" y="1354292"/>
            <a:ext cx="2123472" cy="3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BD7B6-44F2-476A-87CB-8DBA43D80BA6}"/>
              </a:ext>
            </a:extLst>
          </p:cNvPr>
          <p:cNvSpPr txBox="1">
            <a:spLocks/>
          </p:cNvSpPr>
          <p:nvPr/>
        </p:nvSpPr>
        <p:spPr>
          <a:xfrm>
            <a:off x="196166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Separating Hyperplanes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13EE8-95E1-4C79-98DE-7B29B4032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74" y="703313"/>
            <a:ext cx="6303079" cy="319175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B57798-FA9B-43D0-8C5F-14684030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2" y="3738484"/>
            <a:ext cx="9192280" cy="3327312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If                                              , then f(X) = 0 defines a separating hyperplane.  </a:t>
            </a: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9B045C-ECDC-4B64-B603-BB5CA3906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907" y="3787668"/>
            <a:ext cx="3019146" cy="3327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B02E45-CAF0-45D3-A225-755C88FAD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244" y="4491054"/>
            <a:ext cx="4792671" cy="4603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79E352-4C15-4E63-9FF2-8079F9155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917" y="4979046"/>
            <a:ext cx="4868699" cy="3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8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Maximal Margin Classifier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9C9BF0-1902-4888-B537-93AA4BD5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83" y="825991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Among all separating hyperplanes, ﬁnd the one that makes the biggest gap or margin between the two classes.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The minimal distance from the training data to the hyperplane is known as the </a:t>
            </a:r>
            <a:r>
              <a:rPr lang="en-US" dirty="0">
                <a:solidFill>
                  <a:srgbClr val="FF0000"/>
                </a:solidFill>
              </a:rPr>
              <a:t>margin</a:t>
            </a:r>
            <a:r>
              <a:rPr lang="en-US" dirty="0">
                <a:solidFill>
                  <a:srgbClr val="064339"/>
                </a:solidFill>
              </a:rPr>
              <a:t>.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We want to find the hyperplane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    with the largest margin. 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We can then classify a test data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   based on which side of the 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64339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maximal margin hyperplane </a:t>
            </a:r>
            <a:r>
              <a:rPr lang="en-US" altLang="zh-CN" dirty="0">
                <a:solidFill>
                  <a:srgbClr val="064339"/>
                </a:solidFill>
              </a:rPr>
              <a:t>it lies.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42457-5EBC-4D09-92EF-EB4EF00D7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63" y="2731691"/>
            <a:ext cx="3649892" cy="33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Maximal Margin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42457-5EBC-4D09-92EF-EB4EF00D7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173" y="2177807"/>
            <a:ext cx="3818144" cy="35523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A320C4-F75A-40BC-96C0-16B53210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83" y="825991"/>
            <a:ext cx="9192280" cy="1428598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Points on the dashed lines have the same distance to the hyperplane and are called </a:t>
            </a:r>
            <a:r>
              <a:rPr lang="en-US" dirty="0">
                <a:solidFill>
                  <a:srgbClr val="FF0000"/>
                </a:solidFill>
              </a:rPr>
              <a:t>support vectors</a:t>
            </a:r>
            <a:r>
              <a:rPr lang="en-US" dirty="0">
                <a:solidFill>
                  <a:srgbClr val="064339"/>
                </a:solidFill>
              </a:rPr>
              <a:t>.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2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Separable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42457-5EBC-4D09-92EF-EB4EF00D7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93" y="3028867"/>
            <a:ext cx="3389519" cy="315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BD3531-78FB-4101-B374-C0068194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" y="1030262"/>
            <a:ext cx="6468378" cy="195289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72DF6CE-77C5-4446-90A7-88B5F760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3907" y="3214303"/>
            <a:ext cx="9192280" cy="1428598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Here, M &gt; 0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7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Non-Separable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BD3531-78FB-4101-B374-C00681948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6" y="1309468"/>
            <a:ext cx="6468378" cy="1952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D7ABEA-24B9-4AFB-B3E8-2FA39FB16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490" y="3262366"/>
            <a:ext cx="2948624" cy="2695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155FA8-53BD-455E-B0DC-267C39A08404}"/>
              </a:ext>
            </a:extLst>
          </p:cNvPr>
          <p:cNvSpPr txBox="1"/>
          <p:nvPr/>
        </p:nvSpPr>
        <p:spPr>
          <a:xfrm>
            <a:off x="176448" y="900373"/>
            <a:ext cx="83871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Life is noisy. Rarely lucky enough to get separable classes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5797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48399</TotalTime>
  <Words>599</Words>
  <Application>Microsoft Macintosh PowerPoint</Application>
  <PresentationFormat>On-screen Show (4:3)</PresentationFormat>
  <Paragraphs>161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441</cp:revision>
  <cp:lastPrinted>2010-09-08T13:46:11Z</cp:lastPrinted>
  <dcterms:created xsi:type="dcterms:W3CDTF">2015-02-19T18:04:32Z</dcterms:created>
  <dcterms:modified xsi:type="dcterms:W3CDTF">2021-11-15T18:08:18Z</dcterms:modified>
</cp:coreProperties>
</file>