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92" r:id="rId3"/>
    <p:sldId id="293" r:id="rId4"/>
    <p:sldId id="294" r:id="rId5"/>
    <p:sldId id="396" r:id="rId6"/>
    <p:sldId id="286" r:id="rId7"/>
    <p:sldId id="399" r:id="rId8"/>
    <p:sldId id="400" r:id="rId9"/>
    <p:sldId id="397" r:id="rId10"/>
    <p:sldId id="288" r:id="rId11"/>
    <p:sldId id="287" r:id="rId12"/>
    <p:sldId id="297" r:id="rId13"/>
    <p:sldId id="295" r:id="rId14"/>
    <p:sldId id="296" r:id="rId15"/>
    <p:sldId id="301" r:id="rId16"/>
    <p:sldId id="299" r:id="rId17"/>
    <p:sldId id="300" r:id="rId18"/>
    <p:sldId id="302" r:id="rId19"/>
    <p:sldId id="39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 snapToObjects="1" showGuides="1">
      <p:cViewPr varScale="1">
        <p:scale>
          <a:sx n="10" d="100"/>
          <a:sy n="10" d="100"/>
        </p:scale>
        <p:origin x="486" y="-4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2/16/2021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3526971" y="2467043"/>
            <a:ext cx="15454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Review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4339"/>
                </a:solidFill>
              </a:rPr>
              <a:t>Feb 17,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78302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8FAF7-BCCD-4094-A7BA-1BECB260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069"/>
            <a:ext cx="9144000" cy="4659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257A06-70A2-4D9F-B4EB-AB53CAA29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74"/>
          <a:stretch/>
        </p:blipFill>
        <p:spPr>
          <a:xfrm>
            <a:off x="152400" y="1251469"/>
            <a:ext cx="3111305" cy="46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 Problems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DCA1-6AC4-47C0-A14D-921A745E2380}"/>
              </a:ext>
            </a:extLst>
          </p:cNvPr>
          <p:cNvSpPr txBox="1"/>
          <p:nvPr/>
        </p:nvSpPr>
        <p:spPr>
          <a:xfrm>
            <a:off x="304800" y="946367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Here the response variable </a:t>
            </a:r>
            <a:r>
              <a:rPr lang="en-US" i="1" dirty="0">
                <a:solidFill>
                  <a:srgbClr val="00B050"/>
                </a:solidFill>
              </a:rPr>
              <a:t>Y</a:t>
            </a:r>
            <a:r>
              <a:rPr lang="en-US" dirty="0"/>
              <a:t> is qualitative — e.g. email is one of </a:t>
            </a:r>
          </a:p>
          <a:p>
            <a:r>
              <a:rPr lang="en-US" dirty="0"/>
              <a:t>                       (ham=good email), digit class is one of                             . Our goals are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classifier </a:t>
            </a:r>
            <a:r>
              <a:rPr lang="en-US" i="1" dirty="0"/>
              <a:t>C(X)</a:t>
            </a:r>
            <a:r>
              <a:rPr lang="en-US" dirty="0"/>
              <a:t> that assigns a class label to a feature unlabeled observation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the uncertainty in each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roles of the different predictors among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12E10-1C85-4F77-ADDD-662DCD60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99209"/>
            <a:ext cx="1312923" cy="241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6D722-E548-4584-9FD4-BD3C6AFE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25" y="1565134"/>
            <a:ext cx="1724268" cy="309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A9B29-F7C6-4FCB-8484-7D34ED7D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61" y="3969346"/>
            <a:ext cx="2831527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Classification: some details</a:t>
            </a:r>
            <a:endParaRPr lang="en-US" sz="35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5A3BCB-8DF4-4A6B-92A8-49319694BBCB}"/>
              </a:ext>
            </a:extLst>
          </p:cNvPr>
          <p:cNvSpPr txBox="1">
            <a:spLocks/>
          </p:cNvSpPr>
          <p:nvPr/>
        </p:nvSpPr>
        <p:spPr>
          <a:xfrm>
            <a:off x="-1" y="527710"/>
            <a:ext cx="8839201" cy="63302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How to measure the performance of a classifier in a training dataset Tr? We use the misclassification error rate:</a:t>
            </a:r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  <a:p>
            <a:pPr marL="57150" indent="0">
              <a:buClrTx/>
              <a:buNone/>
            </a:pPr>
            <a:r>
              <a:rPr lang="en-US" sz="2000" dirty="0"/>
              <a:t>       where                     is an indicator variable that equals 1 if                and 0 otherwise</a:t>
            </a:r>
          </a:p>
          <a:p>
            <a:pPr marL="400050">
              <a:buClrTx/>
            </a:pPr>
            <a:r>
              <a:rPr lang="en-US" sz="2000" dirty="0"/>
              <a:t>Can we define it as                                                      ?  ?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As in the regression setting, we are most interested in the testing errors associated</a:t>
            </a:r>
          </a:p>
          <a:p>
            <a:pPr marL="400050">
              <a:buClrTx/>
            </a:pPr>
            <a:endParaRPr lang="en-US" sz="2000" dirty="0"/>
          </a:p>
          <a:p>
            <a:pPr marL="57150" indent="0">
              <a:buClrTx/>
              <a:buNone/>
            </a:pPr>
            <a:br>
              <a:rPr lang="en-US" sz="2000" dirty="0"/>
            </a:br>
            <a:r>
              <a:rPr lang="en-US" sz="2000" dirty="0"/>
              <a:t>with a testing set                       :</a:t>
            </a:r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endParaRPr lang="en-US" sz="2000" dirty="0"/>
          </a:p>
          <a:p>
            <a:pPr marL="400050">
              <a:buClrTx/>
            </a:pP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FC5BC-F077-43ED-A955-C12CFC2E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3" y="2161436"/>
            <a:ext cx="981212" cy="261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6FDF61-EF0D-4695-B669-DF66A33B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62" y="2161436"/>
            <a:ext cx="775228" cy="28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3FC29-359E-4F0F-86BB-1B8D2BBD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50" y="4734283"/>
            <a:ext cx="1165833" cy="268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342AE-5F9B-4412-B351-70A15E5C3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701" y="3881766"/>
            <a:ext cx="3543795" cy="733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197EB1-5CFE-45A2-A1A1-7CFF7C4C6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066" y="2499287"/>
            <a:ext cx="2935331" cy="809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42D5A-369D-4AAF-95AC-C79EAF8BF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605" y="1190650"/>
            <a:ext cx="335326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Ideal Classifier</a:t>
            </a:r>
            <a:endParaRPr lang="en-US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17F35-ADAF-4738-BCAF-02C9F135329A}"/>
              </a:ext>
            </a:extLst>
          </p:cNvPr>
          <p:cNvSpPr txBox="1"/>
          <p:nvPr/>
        </p:nvSpPr>
        <p:spPr>
          <a:xfrm>
            <a:off x="492368" y="1362780"/>
            <a:ext cx="8391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 ideal </a:t>
            </a:r>
            <a:r>
              <a:rPr lang="en-US" i="1" dirty="0"/>
              <a:t>C(X)</a:t>
            </a:r>
            <a:r>
              <a:rPr lang="en-US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the </a:t>
            </a:r>
            <a:r>
              <a:rPr lang="en-US" i="1" dirty="0"/>
              <a:t>K</a:t>
            </a:r>
            <a:r>
              <a:rPr lang="en-US" dirty="0"/>
              <a:t> elements in     are number</a:t>
            </a:r>
            <a:r>
              <a:rPr lang="en-US" altLang="zh-CN" dirty="0"/>
              <a:t>e</a:t>
            </a:r>
            <a:r>
              <a:rPr lang="en-US" dirty="0"/>
              <a:t>d 1, 2, …, K. 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These are the conditional class probabilities at </a:t>
            </a:r>
            <a:r>
              <a:rPr lang="en-US" i="1" dirty="0"/>
              <a:t>x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</a:t>
            </a:r>
            <a:r>
              <a:rPr lang="en-US" b="1" dirty="0">
                <a:solidFill>
                  <a:srgbClr val="00B050"/>
                </a:solidFill>
              </a:rPr>
              <a:t>Bayes classifier </a:t>
            </a:r>
            <a:r>
              <a:rPr lang="en-US" dirty="0"/>
              <a:t>at </a:t>
            </a:r>
            <a:r>
              <a:rPr lang="en-US" i="1" dirty="0"/>
              <a:t>x</a:t>
            </a:r>
            <a:r>
              <a:rPr lang="en-US" dirty="0"/>
              <a:t> is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, which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classifier.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B2C03-D54B-488E-A08D-855C70E3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18" y="1705708"/>
            <a:ext cx="252448" cy="238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66118-3D85-46A5-952F-971079B7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51" y="2101444"/>
            <a:ext cx="6730698" cy="5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9F1335-8D60-4CE7-8EBC-AE7BEDDE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3" y="3446160"/>
            <a:ext cx="8236634" cy="661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1E8705-F883-4464-B8F5-CC2502033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8" y="4779100"/>
            <a:ext cx="4311463" cy="19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Ideal Classifier</a:t>
            </a:r>
            <a:endParaRPr lang="en-US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17F35-ADAF-4738-BCAF-02C9F135329A}"/>
              </a:ext>
            </a:extLst>
          </p:cNvPr>
          <p:cNvSpPr txBox="1"/>
          <p:nvPr/>
        </p:nvSpPr>
        <p:spPr>
          <a:xfrm>
            <a:off x="376310" y="3718679"/>
            <a:ext cx="839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Nearest-neighbor averaging can be used as before.</a:t>
            </a:r>
          </a:p>
          <a:p>
            <a:r>
              <a:rPr lang="en-US" dirty="0"/>
              <a:t>Also breaks down as dimension grows.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05BA6-0281-414B-95BB-117F5173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90" y="623126"/>
            <a:ext cx="6425420" cy="30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5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K-nearest neighbors in two dimensions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455A-357C-445E-B92D-9A67ED8A852F}"/>
              </a:ext>
            </a:extLst>
          </p:cNvPr>
          <p:cNvSpPr txBox="1"/>
          <p:nvPr/>
        </p:nvSpPr>
        <p:spPr>
          <a:xfrm>
            <a:off x="304800" y="946367"/>
            <a:ext cx="8305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Idea: Use similar training points when making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is/are the parameters?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parametric or non-parametric?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41F02-D12E-4FCF-A086-723E5DCF4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5" y="1592698"/>
            <a:ext cx="5812972" cy="33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5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K-nearest neighbors in two dimensions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E447-9190-422A-9A37-85A7E7FE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57" y="2090056"/>
            <a:ext cx="3586085" cy="31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K-nearest neighbors in two dimensions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1F1EE-E059-471D-A04C-F24C71B2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844"/>
            <a:ext cx="9144000" cy="50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KNN: Training and Test Errors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62E60-4FFD-42D2-9BE6-6F7B73BE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5" y="896255"/>
            <a:ext cx="6897660" cy="52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2F13-99DB-4E2F-904C-D8A1117C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Bonus Quiz 4:</a:t>
            </a:r>
            <a:br>
              <a:rPr lang="en-US" altLang="zh-CN" dirty="0"/>
            </a:br>
            <a:r>
              <a:rPr lang="en-US" altLang="zh-CN" dirty="0"/>
              <a:t>If we are fitting a linear regression model, do we need to have a Testing set to evaluate the performance of the model? Namely, will the testing set change your choice of the linear model?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4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</a:rPr>
              <a:t>Supervised vs Unsupervised learning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Supervised learning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B52F8-71B8-49BF-8D9B-E6EF3A4B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307"/>
            <a:ext cx="9144000" cy="52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B8DA3-2199-48BE-9F5F-CAABF0C1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096"/>
            <a:ext cx="9144000" cy="48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Bias-Variance Trade-off</a:t>
            </a:r>
            <a:endParaRPr lang="en-US" sz="35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2BCE18-B6CF-4C04-97AA-331FC6323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79057"/>
              </p:ext>
            </p:extLst>
          </p:nvPr>
        </p:nvGraphicFramePr>
        <p:xfrm>
          <a:off x="145002" y="2461772"/>
          <a:ext cx="254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6DEF4CD-9D40-463B-AB9F-5C0D6944B08E}"/>
              </a:ext>
            </a:extLst>
          </p:cNvPr>
          <p:cNvSpPr txBox="1"/>
          <p:nvPr/>
        </p:nvSpPr>
        <p:spPr>
          <a:xfrm>
            <a:off x="1359290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A3DCDA-5DDB-4995-B879-CF7CD900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7" y="4531179"/>
            <a:ext cx="481080" cy="371527"/>
          </a:xfrm>
          <a:prstGeom prst="rect">
            <a:avLst/>
          </a:prstGeom>
        </p:spPr>
      </p:pic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68D326C-24ED-4EDA-AED4-19190ABD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8320"/>
              </p:ext>
            </p:extLst>
          </p:nvPr>
        </p:nvGraphicFramePr>
        <p:xfrm>
          <a:off x="3193002" y="2466534"/>
          <a:ext cx="2544932" cy="15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6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6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4209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4DA95F-2CCA-4E08-ADE7-2CA3AE8AA531}"/>
              </a:ext>
            </a:extLst>
          </p:cNvPr>
          <p:cNvSpPr txBox="1"/>
          <p:nvPr/>
        </p:nvSpPr>
        <p:spPr>
          <a:xfrm>
            <a:off x="4263501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A825AB-DCF0-4431-B3B0-F30936D6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60" y="4531176"/>
            <a:ext cx="481080" cy="371527"/>
          </a:xfrm>
          <a:prstGeom prst="rect">
            <a:avLst/>
          </a:prstGeom>
        </p:spPr>
      </p:pic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B761AA39-1C86-4BB3-83E2-199DFD5A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6225"/>
              </p:ext>
            </p:extLst>
          </p:nvPr>
        </p:nvGraphicFramePr>
        <p:xfrm>
          <a:off x="6241002" y="2466534"/>
          <a:ext cx="2544934" cy="15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67">
                  <a:extLst>
                    <a:ext uri="{9D8B030D-6E8A-4147-A177-3AD203B41FA5}">
                      <a16:colId xmlns:a16="http://schemas.microsoft.com/office/drawing/2014/main" val="652854356"/>
                    </a:ext>
                  </a:extLst>
                </a:gridCol>
                <a:gridCol w="1272467">
                  <a:extLst>
                    <a:ext uri="{9D8B030D-6E8A-4147-A177-3AD203B41FA5}">
                      <a16:colId xmlns:a16="http://schemas.microsoft.com/office/drawing/2014/main" val="83871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7754"/>
                  </a:ext>
                </a:extLst>
              </a:tr>
              <a:tr h="4209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511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BCA6FB-6840-4D93-AD2D-B84317102CA9}"/>
              </a:ext>
            </a:extLst>
          </p:cNvPr>
          <p:cNvSpPr txBox="1"/>
          <p:nvPr/>
        </p:nvSpPr>
        <p:spPr>
          <a:xfrm>
            <a:off x="7318900" y="1995164"/>
            <a:ext cx="61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66714E-5AFE-4F51-B216-9ED3DB9B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29" y="4469991"/>
            <a:ext cx="481080" cy="37152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9DFF7F7-F842-4CBC-B6D8-1B8CEFB768EA}"/>
              </a:ext>
            </a:extLst>
          </p:cNvPr>
          <p:cNvSpPr/>
          <p:nvPr/>
        </p:nvSpPr>
        <p:spPr>
          <a:xfrm>
            <a:off x="1309456" y="4042408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53FD6EE-CEA5-4DAF-8534-66E5059C478B}"/>
              </a:ext>
            </a:extLst>
          </p:cNvPr>
          <p:cNvSpPr/>
          <p:nvPr/>
        </p:nvSpPr>
        <p:spPr>
          <a:xfrm>
            <a:off x="4357456" y="4042408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86BCA64-5970-4B48-8C6E-69DD23841681}"/>
              </a:ext>
            </a:extLst>
          </p:cNvPr>
          <p:cNvSpPr/>
          <p:nvPr/>
        </p:nvSpPr>
        <p:spPr>
          <a:xfrm>
            <a:off x="7463163" y="4056477"/>
            <a:ext cx="216023" cy="3715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11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Bias-Variance Trade-off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305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have ﬁt a model        to some training data Tr</a:t>
            </a:r>
            <a:r>
              <a:rPr lang="en-US" baseline="-25000" dirty="0"/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have another set of training data Tr</a:t>
            </a:r>
            <a:r>
              <a:rPr lang="en-US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model, will </a:t>
            </a:r>
            <a:r>
              <a:rPr lang="zh-CN" altLang="en-US" dirty="0"/>
              <a:t>       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           be a test observation drawn from the population. If the true model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expectation average over the variability of       and Tr.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as the ﬂexibility of       increases, its variance increases, and its bias decreases. Selecting the ﬂexibility based on average test error amounts to a </a:t>
            </a:r>
            <a:r>
              <a:rPr lang="en-US" b="1" dirty="0">
                <a:solidFill>
                  <a:srgbClr val="00B050"/>
                </a:solidFill>
              </a:rPr>
              <a:t>bias-variance trade-oﬀ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Bias</a:t>
            </a:r>
            <a:r>
              <a:rPr lang="en-US" dirty="0"/>
              <a:t>: if you have many sets of training data, the average prediction from the truth.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0CFEF-0619-4053-BB80-950959E6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41" y="1171134"/>
            <a:ext cx="481080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BBD4E-3472-4D94-A9EB-9B6BEFD9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24" y="1445993"/>
            <a:ext cx="481080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8BC2F-77B6-4EF4-A2F3-A9B0B90D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1" y="1834502"/>
            <a:ext cx="645246" cy="254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A5573-F57C-4AD3-8E7D-19ED60C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34" y="2260066"/>
            <a:ext cx="5245944" cy="412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3AE5A-DEC5-4004-A883-73E646CF8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900" y="2938296"/>
            <a:ext cx="5950634" cy="686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F9F55D-FF49-4600-8DDF-F9E1260DE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766" y="4321902"/>
            <a:ext cx="219106" cy="304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34EDB-4486-4DB0-BBE8-8E23907C0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98" y="3703877"/>
            <a:ext cx="358495" cy="3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06E-ECE7-47D0-B8A7-C22DF4BF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7" y="768373"/>
            <a:ext cx="8229600" cy="480233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Groups: Meeting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45665B-A803-4A37-AE78-C9F80927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2344"/>
              </p:ext>
            </p:extLst>
          </p:nvPr>
        </p:nvGraphicFramePr>
        <p:xfrm>
          <a:off x="1101969" y="23241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098031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45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4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4-6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0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 6-8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 6-8 Wed 4-6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2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Tue, Thurs 6:30 pm – 7:30pm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6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06E-ECE7-47D0-B8A7-C22DF4BF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7" y="768373"/>
            <a:ext cx="8229600" cy="480233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Groups: Attendance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BA4F8-9976-4E05-9982-4C0F106A8008}"/>
              </a:ext>
            </a:extLst>
          </p:cNvPr>
          <p:cNvSpPr txBox="1"/>
          <p:nvPr/>
        </p:nvSpPr>
        <p:spPr>
          <a:xfrm>
            <a:off x="963636" y="1939391"/>
            <a:ext cx="64781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Students can attend other teams' group meeting if they couldn't make the study group in their own team occasionally. 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Attending office hours is also counted as attending study-groups.  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Interacting with teammates via text channel is also counted as participation. </a:t>
            </a:r>
          </a:p>
        </p:txBody>
      </p:sp>
    </p:spTree>
    <p:extLst>
      <p:ext uri="{BB962C8B-B14F-4D97-AF65-F5344CB8AC3E}">
        <p14:creationId xmlns:p14="http://schemas.microsoft.com/office/powerpoint/2010/main" val="29226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Do We Need Test Data?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15B739-18A5-4B3A-A4B2-B252D21B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" y="807868"/>
            <a:ext cx="3269372" cy="2965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313D56-33E3-4A31-B05D-B6958EC4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04" y="901083"/>
            <a:ext cx="3042280" cy="27787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EEE247-FF87-4E8B-98FF-E7E94C9BB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40" y="868163"/>
            <a:ext cx="2591360" cy="237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2E970D-F0A6-417E-988F-9861B9AA2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7" y="-728784"/>
            <a:ext cx="8619722" cy="81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16364</TotalTime>
  <Words>559</Words>
  <Application>Microsoft Office PowerPoint</Application>
  <PresentationFormat>On-screen Show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Groups: Meeting Time</vt:lpstr>
      <vt:lpstr>Study Groups: Attendance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Quiz 4: If we are fitting a linear regression model, do we need to have a Testing set to evaluate the performance of the model? Namely, will the testing set change your choice of the linear model?   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yuying xie</cp:lastModifiedBy>
  <cp:revision>178</cp:revision>
  <cp:lastPrinted>2010-09-08T13:46:11Z</cp:lastPrinted>
  <dcterms:created xsi:type="dcterms:W3CDTF">2015-02-19T18:04:32Z</dcterms:created>
  <dcterms:modified xsi:type="dcterms:W3CDTF">2021-02-17T13:49:09Z</dcterms:modified>
</cp:coreProperties>
</file>