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9" r:id="rId2"/>
    <p:sldId id="352" r:id="rId3"/>
    <p:sldId id="354" r:id="rId4"/>
    <p:sldId id="313" r:id="rId5"/>
    <p:sldId id="356" r:id="rId6"/>
    <p:sldId id="357" r:id="rId7"/>
    <p:sldId id="358" r:id="rId8"/>
    <p:sldId id="355" r:id="rId9"/>
    <p:sldId id="359" r:id="rId10"/>
    <p:sldId id="360" r:id="rId11"/>
    <p:sldId id="314" r:id="rId12"/>
    <p:sldId id="361" r:id="rId13"/>
    <p:sldId id="315" r:id="rId14"/>
    <p:sldId id="362" r:id="rId15"/>
    <p:sldId id="316" r:id="rId16"/>
    <p:sldId id="317" r:id="rId17"/>
    <p:sldId id="363" r:id="rId18"/>
    <p:sldId id="318" r:id="rId19"/>
    <p:sldId id="319" r:id="rId20"/>
    <p:sldId id="320" r:id="rId21"/>
    <p:sldId id="323" r:id="rId22"/>
    <p:sldId id="322" r:id="rId23"/>
    <p:sldId id="325" r:id="rId24"/>
    <p:sldId id="326" r:id="rId25"/>
    <p:sldId id="327" r:id="rId26"/>
    <p:sldId id="328" r:id="rId27"/>
    <p:sldId id="329" r:id="rId28"/>
    <p:sldId id="330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31" r:id="rId48"/>
    <p:sldId id="333" r:id="rId4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1" autoAdjust="0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6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5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2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5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7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6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3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0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5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2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8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3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8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7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43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3393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2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4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499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53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440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638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487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8626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920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6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1/19/23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3: Linear Regression</a:t>
            </a:r>
            <a:endParaRPr lang="es-CO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A45D7-EA21-5A5A-6158-4F83ECB9C5E4}"/>
              </a:ext>
            </a:extLst>
          </p:cNvPr>
          <p:cNvSpPr txBox="1"/>
          <p:nvPr/>
        </p:nvSpPr>
        <p:spPr>
          <a:xfrm>
            <a:off x="3634128" y="313397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4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19th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Standard errors can also be used to perform </a:t>
            </a:r>
            <a:r>
              <a:rPr lang="en-US" altLang="zh-CN" dirty="0">
                <a:solidFill>
                  <a:srgbClr val="FF0000"/>
                </a:solidFill>
              </a:rPr>
              <a:t>hypothesis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tests</a:t>
            </a:r>
            <a:r>
              <a:rPr lang="en-US" altLang="zh-CN" dirty="0">
                <a:solidFill>
                  <a:srgbClr val="064339"/>
                </a:solidFill>
              </a:rPr>
              <a:t> on the coeﬃcients. The most common hypothesis test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involves testing the </a:t>
            </a:r>
            <a:r>
              <a:rPr lang="en-US" altLang="zh-CN" dirty="0">
                <a:solidFill>
                  <a:srgbClr val="FF0000"/>
                </a:solidFill>
              </a:rPr>
              <a:t>null hypothesis </a:t>
            </a:r>
            <a:r>
              <a:rPr lang="en-US" altLang="zh-CN" dirty="0">
                <a:solidFill>
                  <a:srgbClr val="064339"/>
                </a:solidFill>
              </a:rPr>
              <a:t>of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E1BB3-D425-4623-A8EA-AB0DEFA2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10" y="2101547"/>
            <a:ext cx="6126480" cy="12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Standard errors can also be used to perform </a:t>
            </a:r>
            <a:r>
              <a:rPr lang="en-US" altLang="zh-CN" dirty="0">
                <a:solidFill>
                  <a:srgbClr val="FF0000"/>
                </a:solidFill>
              </a:rPr>
              <a:t>hypothesis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tests</a:t>
            </a:r>
            <a:r>
              <a:rPr lang="en-US" altLang="zh-CN" dirty="0">
                <a:solidFill>
                  <a:srgbClr val="064339"/>
                </a:solidFill>
              </a:rPr>
              <a:t> on the coeﬃcients. The most common hypothesis test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involves testing the </a:t>
            </a:r>
            <a:r>
              <a:rPr lang="en-US" altLang="zh-CN" dirty="0">
                <a:solidFill>
                  <a:srgbClr val="FF0000"/>
                </a:solidFill>
              </a:rPr>
              <a:t>null hypothesis </a:t>
            </a:r>
            <a:r>
              <a:rPr lang="en-US" altLang="zh-CN" dirty="0">
                <a:solidFill>
                  <a:srgbClr val="064339"/>
                </a:solidFill>
              </a:rPr>
              <a:t>of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Mathematically, it is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E1BB3-D425-4623-A8EA-AB0DEFA2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10" y="2101547"/>
            <a:ext cx="6126480" cy="1248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77" y="3982233"/>
            <a:ext cx="5655212" cy="17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Mathematically, it is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have       from data and want to test whether it is far from 0.  But how far? 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09" y="1164569"/>
            <a:ext cx="5655212" cy="1793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6D506-47CD-45F2-93F3-E43BEF9D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90" y="2962201"/>
            <a:ext cx="240465" cy="3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0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Mathematically, it is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have       from data and want to test whether it is far from 0.  But how far? 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This will have a t-distribution with </a:t>
            </a:r>
            <a:r>
              <a:rPr lang="en-US" sz="2000" i="1" dirty="0">
                <a:solidFill>
                  <a:srgbClr val="064339"/>
                </a:solidFill>
              </a:rPr>
              <a:t>n-2 </a:t>
            </a:r>
            <a:r>
              <a:rPr lang="en-US" sz="2000" dirty="0">
                <a:solidFill>
                  <a:srgbClr val="064339"/>
                </a:solidFill>
              </a:rPr>
              <a:t>degrees of freedom, assuming              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Using statistical software, it is easy to compute the probability of observing any value equal to |</a:t>
            </a:r>
            <a:r>
              <a:rPr lang="en-US" sz="2000" i="1" dirty="0">
                <a:solidFill>
                  <a:srgbClr val="064339"/>
                </a:solidFill>
              </a:rPr>
              <a:t>t</a:t>
            </a:r>
            <a:r>
              <a:rPr lang="en-US" sz="2000" dirty="0">
                <a:solidFill>
                  <a:srgbClr val="064339"/>
                </a:solidFill>
              </a:rPr>
              <a:t>| or larger. We call this probability the </a:t>
            </a:r>
            <a:r>
              <a:rPr lang="en-US" sz="2000" dirty="0">
                <a:solidFill>
                  <a:srgbClr val="FF0000"/>
                </a:solidFill>
              </a:rPr>
              <a:t>p-value.</a:t>
            </a:r>
          </a:p>
          <a:p>
            <a:pPr lvl="1" indent="-342900"/>
            <a:r>
              <a:rPr lang="en-US" sz="2000" dirty="0">
                <a:solidFill>
                  <a:srgbClr val="FF0000"/>
                </a:solidFill>
              </a:rPr>
              <a:t>We will specify an alpha value (0.05) before Hypothesis testing. If p-value less than the alpha value, we will reject the null hypothesis. </a:t>
            </a:r>
            <a:endParaRPr lang="en-US" sz="2000" dirty="0">
              <a:solidFill>
                <a:srgbClr val="0C533A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09" y="1164569"/>
            <a:ext cx="5655212" cy="1793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6D506-47CD-45F2-93F3-E43BEF9D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90" y="2962201"/>
            <a:ext cx="240465" cy="30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01165-01DE-48AF-80ED-E9BFB778E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12" y="3325736"/>
            <a:ext cx="1098856" cy="735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C55DB-29F7-4B6C-8A11-A213078A8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213" y="4060971"/>
            <a:ext cx="581628" cy="2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Test Statistic and p-value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0A093F2-8C2B-03A0-1E5F-15475FA6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1" y="1186409"/>
            <a:ext cx="8710462" cy="4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5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the Advertising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6D0D5-9990-4BAE-919E-2A3E227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968179"/>
            <a:ext cx="9144000" cy="146098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2505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Since p-value &lt; 0.05, we reject the null hypothesis and conclude that TV is related to sale.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7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Assessing the Accuracy of the 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Residual Standard Error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1A37E-E684-4433-A138-0009F270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66" y="1103753"/>
            <a:ext cx="5155809" cy="115473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A45EE2A-D958-03D5-7419-778FF7641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0" y="2635015"/>
            <a:ext cx="3808467" cy="18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Assessing the Accuracy of the 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Residual Standard Error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R-square: fraction of variance explained by the linear model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where                                            is the total sum of squares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1A37E-E684-4433-A138-0009F270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66" y="1103753"/>
            <a:ext cx="5155809" cy="115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B7356-72E6-46AA-A790-322026F5F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11" y="2686736"/>
            <a:ext cx="4804117" cy="87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DA300-5CD1-4743-BEF1-327BD65F2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92" y="3734526"/>
            <a:ext cx="2509131" cy="4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7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266505" y="-123120"/>
            <a:ext cx="6477000" cy="777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Advertisement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ABD66-32F1-4414-99A2-58FF1C35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711"/>
            <a:ext cx="2929549" cy="1925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49A02-F918-47FC-8009-B8DCCF79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05" y="1355036"/>
            <a:ext cx="2893023" cy="18664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D3E587-3834-425B-AE1A-8B5DD888E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128" y="1355036"/>
            <a:ext cx="3032943" cy="1917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E634DD-7D6A-473E-8A6F-561CFE0A2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505" y="3272796"/>
            <a:ext cx="1129963" cy="438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EE0A9-C48F-447F-86C4-4D743FABD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582" y="3121606"/>
            <a:ext cx="1324382" cy="5090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AC067-60BB-48B3-94DB-B52E5B44C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16" y="3289934"/>
            <a:ext cx="964599" cy="3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Correlation Coefficient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Measures dependence between two random variables X and Y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Correlation coefficient </a:t>
            </a:r>
            <a:r>
              <a:rPr lang="en-US" sz="2000" i="1" dirty="0">
                <a:solidFill>
                  <a:srgbClr val="064339"/>
                </a:solidFill>
              </a:rPr>
              <a:t>r</a:t>
            </a:r>
            <a:r>
              <a:rPr lang="en-US" sz="2000" dirty="0">
                <a:solidFill>
                  <a:srgbClr val="064339"/>
                </a:solidFill>
              </a:rPr>
              <a:t> is between [-1, 1]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0: Variables are not linearly related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1: Variables are perfectly related (same)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-1: Variables are negatively related (different)</a:t>
            </a: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1277B-362F-43C4-AD04-9F47149F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41" y="1167357"/>
            <a:ext cx="3498032" cy="1118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9380E-B72C-45F8-9C9C-F421275C0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49" y="4540112"/>
            <a:ext cx="1273475" cy="535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ECEDDB-930F-45E1-84AB-4F372EABC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624" y="2294709"/>
            <a:ext cx="3962066" cy="7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D21E2972-E870-5B05-F627-3932740E265F}"/>
              </a:ext>
            </a:extLst>
          </p:cNvPr>
          <p:cNvSpPr txBox="1">
            <a:spLocks/>
          </p:cNvSpPr>
          <p:nvPr/>
        </p:nvSpPr>
        <p:spPr>
          <a:xfrm>
            <a:off x="248528" y="1227992"/>
            <a:ext cx="8229600" cy="22010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Simple Linear Regression 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Residual sum of squares (RSS)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Confidence interval.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BE122D-F424-753C-B616-BBF8E4C7A496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D6E13-5484-1AC5-E179-D215A38F4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113" y="1227992"/>
            <a:ext cx="2924629" cy="466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B99C4-5EC4-E675-D56C-D4E1549DC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952" y="2844959"/>
            <a:ext cx="1860781" cy="584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E1FD8-17B7-360C-D8F4-D096E5FAC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3020" y="3604873"/>
            <a:ext cx="5202828" cy="899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6C9FA-8F09-2F14-0BC0-3BD054364E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428" y="4199102"/>
            <a:ext cx="11907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Advertising data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8" y="1660841"/>
            <a:ext cx="805927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Multiple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Usually more than one feature is available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In general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We interpret       as the </a:t>
            </a:r>
            <a:r>
              <a:rPr lang="en-US" sz="2000" dirty="0">
                <a:solidFill>
                  <a:srgbClr val="0070C0"/>
                </a:solidFill>
              </a:rPr>
              <a:t>average </a:t>
            </a:r>
            <a:r>
              <a:rPr lang="en-US" sz="2000" dirty="0">
                <a:solidFill>
                  <a:srgbClr val="064339"/>
                </a:solidFill>
              </a:rPr>
              <a:t>eﬀect on </a:t>
            </a:r>
            <a:r>
              <a:rPr lang="en-US" sz="2000" i="1" dirty="0">
                <a:solidFill>
                  <a:srgbClr val="064339"/>
                </a:solidFill>
              </a:rPr>
              <a:t>Y</a:t>
            </a:r>
            <a:r>
              <a:rPr lang="en-US" sz="2000" dirty="0">
                <a:solidFill>
                  <a:srgbClr val="064339"/>
                </a:solidFill>
              </a:rPr>
              <a:t> of a one unit increase in,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holding all other predictors ﬁxed. </a:t>
            </a:r>
          </a:p>
          <a:p>
            <a:pPr lvl="1" indent="-342900"/>
            <a:r>
              <a:rPr lang="en-US" sz="2000" dirty="0">
                <a:solidFill>
                  <a:srgbClr val="0070C0"/>
                </a:solidFill>
              </a:rPr>
              <a:t>Claims of causality </a:t>
            </a:r>
            <a:r>
              <a:rPr lang="en-US" sz="2000" dirty="0">
                <a:solidFill>
                  <a:srgbClr val="064339"/>
                </a:solidFill>
              </a:rPr>
              <a:t>should be avoided for observational data.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EA992-5645-4E88-B200-AACD610F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1595944"/>
            <a:ext cx="5641145" cy="46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5BD2BD-53D9-4510-A79F-0104521C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76" y="3787842"/>
            <a:ext cx="338184" cy="309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D5E1FA-834B-4983-A1DE-99525C7AF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63" y="3840522"/>
            <a:ext cx="228475" cy="204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EB041-AA58-4B25-97FD-FEB07957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8" y="2667315"/>
            <a:ext cx="7236837" cy="7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estimates                        we can make predictions using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estimate                                by minimizing the sum of squared residuals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29E74-3407-4E60-88AE-9FBCCD62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48" y="793484"/>
            <a:ext cx="1298039" cy="336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7F033-ED57-49C2-A34A-99429FC3C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58" y="1210489"/>
            <a:ext cx="6715680" cy="752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213008-5A6B-48B9-8DC6-9798AC93D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967" y="1858416"/>
            <a:ext cx="1744055" cy="441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27788-049D-4AFF-8C86-CBE9DD72A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1" y="2762332"/>
            <a:ext cx="6019800" cy="16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9AB61-7475-48BD-8333-8B250FF2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65" y="1297200"/>
            <a:ext cx="472311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2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F3C7F-657C-429B-BF00-B9EFAA68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4" y="1337328"/>
            <a:ext cx="7430537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99349-B402-4DC2-A3B0-EAFA7B98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" y="3185436"/>
            <a:ext cx="7976382" cy="127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5B3EC-73DA-4542-A6A8-797E7A862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92" y="4517397"/>
            <a:ext cx="770680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5AE9A-9CA7-41DF-84AF-AAA87F16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2514472"/>
            <a:ext cx="640169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 well does the linear model fit the data?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Seek to reject hypothesis H</a:t>
            </a:r>
            <a:r>
              <a:rPr lang="en-US" baseline="-25000" dirty="0">
                <a:solidFill>
                  <a:srgbClr val="064339"/>
                </a:solidFill>
              </a:rPr>
              <a:t>0</a:t>
            </a:r>
            <a:r>
              <a:rPr lang="en-US" dirty="0">
                <a:solidFill>
                  <a:srgbClr val="064339"/>
                </a:solidFill>
              </a:rPr>
              <a:t> with small p-value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48293-D11D-485E-9CF0-B89A9F85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89979"/>
            <a:ext cx="5454177" cy="117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149E6-6CB5-4541-A60D-3BA22969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82" y="2570810"/>
            <a:ext cx="56338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36E0D-3BDA-43DC-AD71-0008DD6BF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86" y="2109216"/>
            <a:ext cx="2476846" cy="45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BB5D7-57B2-4621-BE6E-C3C0DDB21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03" y="3157499"/>
            <a:ext cx="300079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We will use the following random variable</a:t>
            </a: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6DC2E-2520-4FC8-B54B-F2689057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0" y="1336272"/>
            <a:ext cx="6140623" cy="142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083DC-4A4E-4799-94A1-837823391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89" y="3042838"/>
            <a:ext cx="6597917" cy="2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</a:rPr>
              <a:t>Inference 2:</a:t>
            </a:r>
            <a:r>
              <a:rPr lang="en-US" sz="2500" dirty="0">
                <a:solidFill>
                  <a:schemeClr val="bg1"/>
                </a:solidFill>
              </a:rPr>
              <a:t>Deciding on the important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The most direct approach is called </a:t>
            </a:r>
            <a:r>
              <a:rPr lang="en-US" altLang="zh-CN" sz="2000" dirty="0">
                <a:solidFill>
                  <a:srgbClr val="FF0000"/>
                </a:solidFill>
              </a:rPr>
              <a:t>all subsets </a:t>
            </a:r>
            <a:r>
              <a:rPr lang="en-US" altLang="zh-CN" sz="2000" dirty="0">
                <a:solidFill>
                  <a:srgbClr val="064339"/>
                </a:solidFill>
              </a:rPr>
              <a:t>or </a:t>
            </a:r>
            <a:r>
              <a:rPr lang="en-US" altLang="zh-CN" sz="2000" dirty="0">
                <a:solidFill>
                  <a:srgbClr val="FF0000"/>
                </a:solidFill>
              </a:rPr>
              <a:t>best subsets </a:t>
            </a:r>
            <a:r>
              <a:rPr lang="en-US" altLang="zh-CN" sz="2000" dirty="0">
                <a:solidFill>
                  <a:srgbClr val="064339"/>
                </a:solidFill>
              </a:rPr>
              <a:t>regression: we compute the least squares ﬁt for all possible subsets and then choose between them based on some criterion that balances training error with model size.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However, we often can’t examine all possible models, since they are xxx of them; for example, when p = 40 there are over a billion models!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Instead</a:t>
            </a:r>
            <a:r>
              <a:rPr lang="zh-CN" altLang="en-US" sz="2000" dirty="0">
                <a:solidFill>
                  <a:srgbClr val="064339"/>
                </a:solidFill>
              </a:rPr>
              <a:t>，</a:t>
            </a:r>
            <a:r>
              <a:rPr lang="en-US" sz="2000" dirty="0">
                <a:solidFill>
                  <a:srgbClr val="064339"/>
                </a:solidFill>
              </a:rPr>
              <a:t>we need an automated approach that searches through a subset of them. We discuss two commonly use approaches next.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Topics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000805F-5662-E0FE-675C-7717C0E3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1610819"/>
            <a:ext cx="5265397" cy="38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1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Forward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Begin with the null model — a model that contains an intercept but no predictors.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Fit p simple linear regressions and add to the null model the variable that results in the lowest RSS.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Add to that model the variable that results in the lowest RSS amongst all two-variable models.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some stopping rule is satisﬁed, for example when all remaining variables have a p-value above some threshold.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Backward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Start with all variables in the model.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Remove the variable with the largest p-value — that is, the variable that is the least statistically signiﬁcant.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The new (p − 1)-variable model is ﬁt, and the variable with the largest p-value is removed.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a stopping rule is reached. For instance, we may stop when all remaining variables have a signiﬁcant </a:t>
            </a:r>
            <a:r>
              <a:rPr lang="en-US" sz="2000" i="1" dirty="0">
                <a:solidFill>
                  <a:srgbClr val="FF0000"/>
                </a:solidFill>
              </a:rPr>
              <a:t>p-value</a:t>
            </a:r>
            <a:r>
              <a:rPr lang="en-US" sz="2000" dirty="0">
                <a:solidFill>
                  <a:srgbClr val="064339"/>
                </a:solidFill>
              </a:rPr>
              <a:t> deﬁned by some signiﬁcance threshold.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Model selection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Other methods including Mallow C</a:t>
            </a:r>
            <a:r>
              <a:rPr lang="en-US" sz="2000" baseline="-25000" dirty="0">
                <a:solidFill>
                  <a:srgbClr val="064339"/>
                </a:solidFill>
              </a:rPr>
              <a:t>p</a:t>
            </a:r>
            <a:r>
              <a:rPr lang="en-US" sz="2000" dirty="0">
                <a:solidFill>
                  <a:srgbClr val="064339"/>
                </a:solidFill>
              </a:rPr>
              <a:t>,  AIC, BIC, adjust R2 and Cross-validation (CV)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48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</p:spTree>
    <p:extLst>
      <p:ext uri="{BB962C8B-B14F-4D97-AF65-F5344CB8AC3E}">
        <p14:creationId xmlns:p14="http://schemas.microsoft.com/office/powerpoint/2010/main" val="4063303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Some predictors are not categorical predictors or factor variables.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For example: gender, student (student status), status (marital status), and ethnicity (Caucasian, African American (AA) or Asian).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create a new variable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Resulting model: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Interpretation?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553C-396C-46E2-93D9-B4A7086D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1" y="2752957"/>
            <a:ext cx="3810532" cy="95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CEF81-D6B1-4308-84B5-2AD551AC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4" y="4172103"/>
            <a:ext cx="7957374" cy="11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Credit card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2DF39-166E-4885-949A-A49ED4B1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" y="2155721"/>
            <a:ext cx="9144000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will create two dummy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7FE7-6A5C-4417-8A27-F0AA78E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7" y="2349780"/>
            <a:ext cx="4789856" cy="118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297FB-8F4B-4716-8AFE-B43222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67" y="3429000"/>
            <a:ext cx="4994631" cy="1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Then we have the following model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There will always be one fewer dummy variable than the number of levels. The level with no dummy variable African American in this example — is known as the </a:t>
            </a:r>
            <a:r>
              <a:rPr lang="en-US" altLang="zh-CN" sz="2000" dirty="0">
                <a:solidFill>
                  <a:srgbClr val="FF0000"/>
                </a:solidFill>
              </a:rPr>
              <a:t>baseline</a:t>
            </a:r>
            <a:r>
              <a:rPr lang="en-US" altLang="zh-CN" sz="2000" dirty="0">
                <a:solidFill>
                  <a:srgbClr val="064339"/>
                </a:solidFill>
              </a:rPr>
              <a:t>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D796-0566-471B-8160-BD85380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1787550"/>
            <a:ext cx="6847530" cy="1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996A-CE2C-4F03-8F12-C5D75A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2228792"/>
            <a:ext cx="8292421" cy="1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Set</a:t>
            </a:r>
            <a:r>
              <a:rPr lang="zh-CN" altLang="en-US" sz="3500" dirty="0">
                <a:solidFill>
                  <a:schemeClr val="bg1"/>
                </a:solidFill>
              </a:rPr>
              <a:t> </a:t>
            </a:r>
            <a:r>
              <a:rPr lang="en-US" altLang="zh-CN" sz="3500" dirty="0">
                <a:solidFill>
                  <a:schemeClr val="bg1"/>
                </a:solidFill>
              </a:rPr>
              <a:t>up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427B3-2EE4-DF3A-8712-8199CFDC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1" y="1170018"/>
            <a:ext cx="2924629" cy="46648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0100A3C-8364-1C3D-5312-3A6C3727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61" y="1636506"/>
            <a:ext cx="4536809" cy="44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0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is called an interaction effect.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A239D-5D61-469A-A71A-3F0E29C4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7" y="4625169"/>
            <a:ext cx="8034877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p-value for the interaction term </a:t>
            </a:r>
            <a:r>
              <a:rPr lang="en-US" altLang="zh-CN" sz="2000" dirty="0">
                <a:solidFill>
                  <a:srgbClr val="FF0000"/>
                </a:solidFill>
              </a:rPr>
              <a:t>TV × radio </a:t>
            </a:r>
            <a:r>
              <a:rPr lang="en-US" altLang="zh-CN" sz="2000" dirty="0">
                <a:solidFill>
                  <a:srgbClr val="064339"/>
                </a:solidFill>
              </a:rPr>
              <a:t>is extremely low, indicating that there is strong evidence for 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R</a:t>
            </a:r>
            <a:r>
              <a:rPr lang="en-US" altLang="zh-CN" sz="2000" baseline="30000" dirty="0">
                <a:solidFill>
                  <a:srgbClr val="064339"/>
                </a:solidFill>
              </a:rPr>
              <a:t>2</a:t>
            </a:r>
            <a:r>
              <a:rPr lang="en-US" altLang="zh-CN" sz="2000" dirty="0">
                <a:solidFill>
                  <a:srgbClr val="064339"/>
                </a:solidFill>
              </a:rPr>
              <a:t> for the interaction model is 96.8%, compared to only 89.7% for the model that predicts sales using TV and radio without an interaction term.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means that (96.8 − 89.7)/(100 − 89.7) = 69% of the variability in sales that remains after ﬁtting the additive model has been explained by the interaction term.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56BEA4-190F-4A4D-94A4-62A9F984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9" y="2992534"/>
            <a:ext cx="1389051" cy="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coeﬃcient estimates in the table suggest that an increase in TV advertising of $1, 000 is associated with increased sales of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An increase in radio advertising of $1, 000 will be associated with an increase in sales 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687B3-2A0A-458A-8579-292F9437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4" y="3429000"/>
            <a:ext cx="7137662" cy="5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517DE-0984-4193-94DF-6C03FF2C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4" y="4805012"/>
            <a:ext cx="6952231" cy="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Sometimes it is the case that an interaction term has a very small p-value, but the associated main eﬀects (in this case, TV and radio) do not.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hierarchy principle</a:t>
            </a:r>
            <a:r>
              <a:rPr lang="en-US" altLang="zh-CN" sz="2000" dirty="0">
                <a:solidFill>
                  <a:srgbClr val="064339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If we include the interaction term, we should include the main effects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3773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Qualitative and quantitative variables?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Consider the </a:t>
            </a:r>
            <a:r>
              <a:rPr lang="en-US" altLang="zh-CN" sz="2000" dirty="0">
                <a:solidFill>
                  <a:srgbClr val="FF0000"/>
                </a:solidFill>
              </a:rPr>
              <a:t>Credit</a:t>
            </a:r>
            <a:r>
              <a:rPr lang="en-US" altLang="zh-CN" sz="2000" dirty="0">
                <a:solidFill>
                  <a:srgbClr val="064339"/>
                </a:solidFill>
              </a:rPr>
              <a:t> data set, and suppose that we wish to predict balance using </a:t>
            </a:r>
            <a:r>
              <a:rPr lang="en-US" altLang="zh-CN" sz="2000" dirty="0">
                <a:solidFill>
                  <a:srgbClr val="FF0000"/>
                </a:solidFill>
              </a:rPr>
              <a:t>income</a:t>
            </a:r>
            <a:r>
              <a:rPr lang="en-US" altLang="zh-CN" sz="2000" dirty="0">
                <a:solidFill>
                  <a:srgbClr val="064339"/>
                </a:solidFill>
              </a:rPr>
              <a:t> (quantitative) and </a:t>
            </a:r>
            <a:r>
              <a:rPr lang="en-US" altLang="zh-CN" sz="2000" dirty="0">
                <a:solidFill>
                  <a:srgbClr val="FF0000"/>
                </a:solidFill>
              </a:rPr>
              <a:t>student</a:t>
            </a:r>
            <a:r>
              <a:rPr lang="en-US" altLang="zh-CN" sz="2000" dirty="0">
                <a:solidFill>
                  <a:srgbClr val="064339"/>
                </a:solidFill>
              </a:rPr>
              <a:t> (qualitative). With interactions, we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8D2C-B7D5-4A3C-925E-B570681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923070"/>
            <a:ext cx="7510644" cy="176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80C64-8C2F-445F-AD67-77793A9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6" y="3703771"/>
            <a:ext cx="2825435" cy="24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1" y="5105924"/>
            <a:ext cx="7035994" cy="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1" y="1043475"/>
            <a:ext cx="7035994" cy="766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E5068-C433-4D06-BA22-FAECED05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8409"/>
            <a:ext cx="9144000" cy="22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628669-54D2-4064-A9E8-3C383181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2695472"/>
            <a:ext cx="7649643" cy="14670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6FD2E5-7A88-463E-B780-21C525E943B0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>
                <a:solidFill>
                  <a:schemeClr val="bg1"/>
                </a:solidFill>
              </a:rPr>
              <a:t>Bonus Quiz 6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54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7" y="1984398"/>
            <a:ext cx="8059275" cy="221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6AAD67-0A60-471A-854B-BF9FB3297731}"/>
              </a:ext>
            </a:extLst>
          </p:cNvPr>
          <p:cNvSpPr txBox="1"/>
          <p:nvPr/>
        </p:nvSpPr>
        <p:spPr>
          <a:xfrm>
            <a:off x="977705" y="1758462"/>
            <a:ext cx="58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n = 100 and the following table, what is the TSS?</a:t>
            </a:r>
          </a:p>
        </p:txBody>
      </p:sp>
    </p:spTree>
    <p:extLst>
      <p:ext uri="{BB962C8B-B14F-4D97-AF65-F5344CB8AC3E}">
        <p14:creationId xmlns:p14="http://schemas.microsoft.com/office/powerpoint/2010/main" val="34797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Ordinary Least Squares Regression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3A548789-578C-CADF-C338-47FFF009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1108740"/>
            <a:ext cx="8780099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8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Ordinary Least Squares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21E6AA1-7106-6727-9B33-DCE02087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5" y="1013483"/>
            <a:ext cx="8823619" cy="40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3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Variance of OLS estimates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72FBAAA-3DE0-C08F-97BD-AFC0202C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99" y="901491"/>
            <a:ext cx="6393310" cy="48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8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Confidence Interval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D1F558-FA2E-468C-9806-CD2FF126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843" y="1471527"/>
            <a:ext cx="8229600" cy="3371092"/>
          </a:xfrm>
        </p:spPr>
      </p:pic>
    </p:spTree>
    <p:extLst>
      <p:ext uri="{BB962C8B-B14F-4D97-AF65-F5344CB8AC3E}">
        <p14:creationId xmlns:p14="http://schemas.microsoft.com/office/powerpoint/2010/main" val="295618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Confidence Interval: Ad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BC9A580-BB46-C1E4-71EC-204BB9B1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" y="1583945"/>
            <a:ext cx="8732873" cy="33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2647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12177</TotalTime>
  <Words>1368</Words>
  <Application>Microsoft Macintosh PowerPoint</Application>
  <PresentationFormat>On-screen Show (4:3)</PresentationFormat>
  <Paragraphs>341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186</cp:revision>
  <cp:lastPrinted>2010-09-08T13:46:11Z</cp:lastPrinted>
  <dcterms:created xsi:type="dcterms:W3CDTF">2015-02-19T18:04:32Z</dcterms:created>
  <dcterms:modified xsi:type="dcterms:W3CDTF">2023-01-20T05:19:10Z</dcterms:modified>
</cp:coreProperties>
</file>