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434" r:id="rId3"/>
    <p:sldId id="435" r:id="rId4"/>
    <p:sldId id="427" r:id="rId5"/>
    <p:sldId id="425" r:id="rId6"/>
    <p:sldId id="426" r:id="rId7"/>
    <p:sldId id="436" r:id="rId8"/>
    <p:sldId id="437" r:id="rId9"/>
    <p:sldId id="416" r:id="rId10"/>
    <p:sldId id="418" r:id="rId11"/>
    <p:sldId id="419" r:id="rId12"/>
    <p:sldId id="421" r:id="rId13"/>
    <p:sldId id="422" r:id="rId14"/>
    <p:sldId id="423" r:id="rId15"/>
    <p:sldId id="438" r:id="rId16"/>
    <p:sldId id="439" r:id="rId17"/>
    <p:sldId id="440" r:id="rId18"/>
    <p:sldId id="441" r:id="rId19"/>
    <p:sldId id="424" r:id="rId20"/>
    <p:sldId id="442" r:id="rId21"/>
    <p:sldId id="443" r:id="rId22"/>
    <p:sldId id="444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39"/>
    <a:srgbClr val="0C533A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830"/>
  </p:normalViewPr>
  <p:slideViewPr>
    <p:cSldViewPr snapToGrid="0" snapToObjects="1" showGuides="1">
      <p:cViewPr varScale="1">
        <p:scale>
          <a:sx n="121" d="100"/>
          <a:sy n="121" d="100"/>
        </p:scale>
        <p:origin x="896" y="2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2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0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10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71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9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368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7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2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0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2/21/23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473586" y="2235816"/>
            <a:ext cx="8670413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6: Shrinkage – Ridge Regression |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21303" y="3133976"/>
            <a:ext cx="1736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15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Feb 22th</a:t>
            </a:r>
            <a:r>
              <a:rPr lang="en-US" dirty="0">
                <a:solidFill>
                  <a:srgbClr val="064339"/>
                </a:solidFill>
              </a:rPr>
              <a:t>, 2023</a:t>
            </a:r>
          </a:p>
          <a:p>
            <a:pPr algn="ctr"/>
            <a:r>
              <a:rPr lang="en-US" dirty="0">
                <a:solidFill>
                  <a:srgbClr val="003D1F"/>
                </a:solidFill>
                <a:effectLst/>
                <a:latin typeface="Helvetica" pitchFamily="2" charset="0"/>
              </a:rPr>
              <a:t>Ch 6.2-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The Natural Way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745A6-A57C-43A6-9331-692F5415F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97" y="1717700"/>
            <a:ext cx="2381582" cy="5048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E4791-11FD-406C-B1DE-0E351C112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21" y="2292949"/>
            <a:ext cx="4686954" cy="4572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4E56FD-C5A2-4A60-8D6A-E3A112AEB19E}"/>
              </a:ext>
            </a:extLst>
          </p:cNvPr>
          <p:cNvSpPr txBox="1">
            <a:spLocks/>
          </p:cNvSpPr>
          <p:nvPr/>
        </p:nvSpPr>
        <p:spPr>
          <a:xfrm>
            <a:off x="119244" y="3164112"/>
            <a:ext cx="9192280" cy="514227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This L0 norm is hard to optimize since it is not continuous. </a:t>
            </a:r>
          </a:p>
          <a:p>
            <a:pPr marL="400050" lvl="1" indent="0">
              <a:buFont typeface="Arial"/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The Natural Way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745A6-A57C-43A6-9331-692F5415F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22" y="773523"/>
            <a:ext cx="2381582" cy="5048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E4791-11FD-406C-B1DE-0E351C112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23" y="1426715"/>
            <a:ext cx="4686954" cy="4572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4E56FD-C5A2-4A60-8D6A-E3A112AEB19E}"/>
              </a:ext>
            </a:extLst>
          </p:cNvPr>
          <p:cNvSpPr txBox="1">
            <a:spLocks/>
          </p:cNvSpPr>
          <p:nvPr/>
        </p:nvSpPr>
        <p:spPr>
          <a:xfrm>
            <a:off x="391469" y="1907022"/>
            <a:ext cx="9192280" cy="11572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Here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This L0 norm is hard to optimize since it is not continuous. 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Relaxation the L0 norm </a:t>
            </a:r>
          </a:p>
          <a:p>
            <a:pPr marL="400050" lvl="1" indent="0">
              <a:buFont typeface="Arial"/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9F4F6-D236-449A-9116-EA6C8818D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9" y="3213535"/>
            <a:ext cx="7622327" cy="2993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AC90B8-4335-4E62-8232-526A00ABB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769" y="1991642"/>
            <a:ext cx="3787155" cy="4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Example Credit Data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B18E77-A03E-6800-29F0-60F468E2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4" y="2564524"/>
            <a:ext cx="3720577" cy="3246440"/>
          </a:xfrm>
          <a:prstGeom prst="rect">
            <a:avLst/>
          </a:prstGeom>
        </p:spPr>
      </p:pic>
      <p:pic>
        <p:nvPicPr>
          <p:cNvPr id="8" name="Picture 7" descr="A picture containing watch&#10;&#10;Description automatically generated">
            <a:extLst>
              <a:ext uri="{FF2B5EF4-FFF2-40B4-BE49-F238E27FC236}">
                <a16:creationId xmlns:a16="http://schemas.microsoft.com/office/drawing/2014/main" id="{572628C0-C46F-8E94-5338-44AF3AC68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946" y="1274473"/>
            <a:ext cx="1917640" cy="9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Ridge Regression for Estimates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F12D1-196C-44EC-94CA-40A1D2EE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6265"/>
            <a:ext cx="9144000" cy="41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Ridge Regression for Estimates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4F43D-2441-498E-934B-F8C08CE8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2" y="661045"/>
            <a:ext cx="7671188" cy="55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Scale </a:t>
            </a:r>
            <a:r>
              <a:rPr lang="en-US" altLang="zh-CN" sz="3500" dirty="0" err="1">
                <a:solidFill>
                  <a:schemeClr val="bg1"/>
                </a:solidFill>
              </a:rPr>
              <a:t>equivavariance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803309B-EB42-7E57-17A9-401E9E5B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6" y="1067460"/>
            <a:ext cx="5374317" cy="14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1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Solution: Standardize predictors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3" name="Picture 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78F5875-D1AE-3221-F192-2AA45853D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66" y="881174"/>
            <a:ext cx="4191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Ridge Regression: Simulation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07D1B-9D49-427F-BBD5-AAB66ED59F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39"/>
          <a:stretch/>
        </p:blipFill>
        <p:spPr>
          <a:xfrm>
            <a:off x="531213" y="901491"/>
            <a:ext cx="7713069" cy="2829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7C2E5-7F21-472A-80EA-4D5FD228D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74"/>
          <a:stretch/>
        </p:blipFill>
        <p:spPr>
          <a:xfrm>
            <a:off x="382745" y="3851585"/>
            <a:ext cx="7713069" cy="21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Finding tuning parameter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0F95CDC-55CB-7D04-3B3E-39343A9D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4" y="1060450"/>
            <a:ext cx="6642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Ridge Regression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C0617-3585-4798-86E0-0F1E70F4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083"/>
            <a:ext cx="9144000" cy="27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0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Bonus Quiz 11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FBC864-9DA4-6780-42BF-E0C9ECD9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8931"/>
            <a:ext cx="9192280" cy="2963469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We have two training points (x1 = 1, x2 = 1, y = 1) and (x1 = 2, x2 = 3, y = 2). We want to fit a linear model to minimize the MSE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What is the </a:t>
            </a:r>
            <a:r>
              <a:rPr lang="en-US" dirty="0" err="1">
                <a:solidFill>
                  <a:srgbClr val="064339"/>
                </a:solidFill>
              </a:rPr>
              <a:t>minimun</a:t>
            </a:r>
            <a:r>
              <a:rPr lang="en-US" dirty="0">
                <a:solidFill>
                  <a:srgbClr val="064339"/>
                </a:solidFill>
              </a:rPr>
              <a:t> MSE? What is the corresponding model?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71EEB-748C-5CD4-35DA-93285526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40" y="2185780"/>
            <a:ext cx="5359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Advantages of Ridges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Coding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9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Bonus Quiz 12 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AC369-9372-4C68-B92F-19DBA142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44" y="2410256"/>
            <a:ext cx="9192280" cy="5142270"/>
          </a:xfrm>
        </p:spPr>
        <p:txBody>
          <a:bodyPr/>
          <a:lstStyle/>
          <a:p>
            <a:pPr lvl="1" indent="-342900"/>
            <a:endParaRPr lang="en-US" altLang="zh-CN" dirty="0">
              <a:solidFill>
                <a:srgbClr val="064339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rgbClr val="06433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F12D1-196C-44EC-94CA-40A1D2EE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225"/>
            <a:ext cx="9144000" cy="41054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A849A2-4731-4CE1-A264-38416548F031}"/>
              </a:ext>
            </a:extLst>
          </p:cNvPr>
          <p:cNvSpPr txBox="1">
            <a:spLocks/>
          </p:cNvSpPr>
          <p:nvPr/>
        </p:nvSpPr>
        <p:spPr>
          <a:xfrm>
            <a:off x="-24140" y="4449553"/>
            <a:ext cx="9192280" cy="248608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Compute and record             for lambda = 0.01</a:t>
            </a:r>
          </a:p>
          <a:p>
            <a:pPr lvl="1" indent="-342900"/>
            <a:r>
              <a:rPr lang="en-US" altLang="zh-CN" dirty="0">
                <a:solidFill>
                  <a:srgbClr val="064339"/>
                </a:solidFill>
              </a:rPr>
              <a:t>Count how many times ridge estimates have a smaller error than the least square estimates.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91DA0-1157-442C-B7AF-A0E22352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666" y="4490721"/>
            <a:ext cx="695422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Bonus Quiz 11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FBC864-9DA4-6780-42BF-E0C9ECD9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8931"/>
            <a:ext cx="9192280" cy="2963469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rgbClr val="064339"/>
                </a:solidFill>
              </a:rPr>
              <a:t>(x1 = 1, x2 = 1, y = 1) and (x1 = 2, x2 = 3, y = 2). </a:t>
            </a:r>
          </a:p>
          <a:p>
            <a:pPr marL="400050" lvl="1" indent="0">
              <a:buNone/>
            </a:pPr>
            <a:endParaRPr lang="en-US" dirty="0">
              <a:solidFill>
                <a:srgbClr val="064339"/>
              </a:solidFill>
            </a:endParaRPr>
          </a:p>
        </p:txBody>
      </p:sp>
      <p:pic>
        <p:nvPicPr>
          <p:cNvPr id="7" name="Picture 6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9A8D2A82-9237-E04B-8DC2-AB4095A8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64" y="1776805"/>
            <a:ext cx="4594671" cy="49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r>
              <a:rPr lang="en-US" sz="2500" dirty="0"/>
              <a:t>1. Best subset selection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2. Forward/Backward Selection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3. Cp, AIC, BIC: approximate test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Recap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90507-3D11-3586-2BA1-536AE9EC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86" y="3360246"/>
            <a:ext cx="3475861" cy="549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1C7F0-DAF1-3DB9-4A51-62920C2F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79" y="4794312"/>
            <a:ext cx="3409021" cy="549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5C326-1D39-8E96-AD00-B4F5DDCEA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979" y="4262304"/>
            <a:ext cx="2597369" cy="2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Adjusted </a:t>
            </a:r>
            <a:r>
              <a:rPr lang="en-US" altLang="zh-CN" sz="3500" i="1" dirty="0">
                <a:solidFill>
                  <a:schemeClr val="bg1"/>
                </a:solidFill>
              </a:rPr>
              <a:t>R</a:t>
            </a:r>
            <a:r>
              <a:rPr lang="en-US" altLang="zh-CN" sz="3500" i="1" baseline="30000" dirty="0">
                <a:solidFill>
                  <a:schemeClr val="bg1"/>
                </a:solidFill>
              </a:rPr>
              <a:t>2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58816-19F4-4B35-A446-1A4BEDDA5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59" b="44708"/>
          <a:stretch/>
        </p:blipFill>
        <p:spPr>
          <a:xfrm>
            <a:off x="661846" y="1644093"/>
            <a:ext cx="7507705" cy="2122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C4B205-C180-4897-917D-A11FE725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082" y="653493"/>
            <a:ext cx="3509512" cy="8713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81CD9A-9734-18CA-0104-BFA2E4949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472" y="3582522"/>
            <a:ext cx="2309586" cy="26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Comparisons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BC872-B610-C792-92D2-830F62B6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9798"/>
            <a:ext cx="7772400" cy="30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1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636083" y="262256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altLang="zh-CN" sz="3500" dirty="0">
                <a:solidFill>
                  <a:srgbClr val="064339"/>
                </a:solidFill>
              </a:rPr>
              <a:t>Ridge Regression </a:t>
            </a:r>
            <a:endParaRPr lang="en-US" sz="3500" i="1" baseline="300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8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-2462952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altLang="zh-CN" sz="3500" dirty="0">
                <a:solidFill>
                  <a:schemeClr val="bg1"/>
                </a:solidFill>
              </a:rPr>
              <a:t>Goal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818F9-D41B-49F1-3680-4FBCF2A79F3C}"/>
              </a:ext>
            </a:extLst>
          </p:cNvPr>
          <p:cNvSpPr txBox="1"/>
          <p:nvPr/>
        </p:nvSpPr>
        <p:spPr>
          <a:xfrm>
            <a:off x="441433" y="2645667"/>
            <a:ext cx="84292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1. Fit model using all </a:t>
            </a:r>
            <a:r>
              <a:rPr lang="en-US" i="1" dirty="0">
                <a:effectLst/>
                <a:latin typeface="Helvetica" pitchFamily="2" charset="0"/>
              </a:rPr>
              <a:t>p</a:t>
            </a:r>
            <a:r>
              <a:rPr lang="en-US" dirty="0">
                <a:effectLst/>
                <a:latin typeface="Helvetica" pitchFamily="2" charset="0"/>
              </a:rPr>
              <a:t> predictors. Problem: Bias or Variance?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2. Aim to constrain (regularize) coefficient estimates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3. </a:t>
            </a:r>
            <a:r>
              <a:rPr lang="en-US" dirty="0">
                <a:effectLst/>
                <a:latin typeface="Helvetica" pitchFamily="2" charset="0"/>
              </a:rPr>
              <a:t>Shrink the coefficient estimates towards 0</a:t>
            </a:r>
          </a:p>
        </p:txBody>
      </p:sp>
    </p:spTree>
    <p:extLst>
      <p:ext uri="{BB962C8B-B14F-4D97-AF65-F5344CB8AC3E}">
        <p14:creationId xmlns:p14="http://schemas.microsoft.com/office/powerpoint/2010/main" val="321138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7B4E21-E2F7-4D3A-B701-98F769AE9D23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Recall: Linear Regression</a:t>
            </a:r>
            <a:endParaRPr lang="en-US" sz="3500" i="1" baseline="30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73CA3-1936-4765-B06B-3ACD42FA9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4" y="806248"/>
            <a:ext cx="6322500" cy="50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1290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26401</TotalTime>
  <Words>337</Words>
  <Application>Microsoft Macintosh PowerPoint</Application>
  <PresentationFormat>On-screen Show (4:3)</PresentationFormat>
  <Paragraphs>85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PowerPoint Presentation</vt:lpstr>
      <vt:lpstr>PowerPoint Presentation</vt:lpstr>
      <vt:lpstr>1. Best subset selection  2. Forward/Backward Selection  3. Cp, AIC, BIC: approximate test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200</cp:revision>
  <cp:lastPrinted>2010-09-08T13:46:11Z</cp:lastPrinted>
  <dcterms:created xsi:type="dcterms:W3CDTF">2015-02-19T18:04:32Z</dcterms:created>
  <dcterms:modified xsi:type="dcterms:W3CDTF">2023-02-22T19:05:24Z</dcterms:modified>
</cp:coreProperties>
</file>