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9" r:id="rId2"/>
    <p:sldId id="401" r:id="rId3"/>
    <p:sldId id="423" r:id="rId4"/>
    <p:sldId id="290" r:id="rId5"/>
    <p:sldId id="424" r:id="rId6"/>
    <p:sldId id="425" r:id="rId7"/>
    <p:sldId id="402" r:id="rId8"/>
    <p:sldId id="280" r:id="rId9"/>
    <p:sldId id="395" r:id="rId10"/>
    <p:sldId id="426" r:id="rId11"/>
    <p:sldId id="282" r:id="rId12"/>
    <p:sldId id="283" r:id="rId13"/>
    <p:sldId id="284" r:id="rId14"/>
    <p:sldId id="427" r:id="rId15"/>
    <p:sldId id="428" r:id="rId16"/>
    <p:sldId id="429" r:id="rId17"/>
    <p:sldId id="285" r:id="rId18"/>
    <p:sldId id="430" r:id="rId19"/>
    <p:sldId id="431" r:id="rId20"/>
    <p:sldId id="291" r:id="rId21"/>
    <p:sldId id="292" r:id="rId22"/>
    <p:sldId id="293" r:id="rId23"/>
    <p:sldId id="396" r:id="rId24"/>
    <p:sldId id="286" r:id="rId25"/>
    <p:sldId id="399" r:id="rId26"/>
    <p:sldId id="400" r:id="rId27"/>
    <p:sldId id="404" r:id="rId28"/>
    <p:sldId id="405" r:id="rId29"/>
    <p:sldId id="406" r:id="rId30"/>
    <p:sldId id="407" r:id="rId31"/>
    <p:sldId id="408" r:id="rId32"/>
    <p:sldId id="409" r:id="rId33"/>
    <p:sldId id="416" r:id="rId34"/>
    <p:sldId id="411" r:id="rId35"/>
    <p:sldId id="417" r:id="rId36"/>
    <p:sldId id="418" r:id="rId37"/>
    <p:sldId id="419" r:id="rId38"/>
    <p:sldId id="420" r:id="rId39"/>
    <p:sldId id="403" r:id="rId40"/>
    <p:sldId id="421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6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2/4/23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91836" y="3133976"/>
            <a:ext cx="159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11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6st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5.1.1-2: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Cross-Validation (LOOCV)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8342C-FEC2-4A39-B323-C17E14D3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918615"/>
            <a:ext cx="8405446" cy="51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Get </a:t>
            </a:r>
            <a:r>
              <a:rPr lang="en-US" sz="2000" i="1" dirty="0"/>
              <a:t>n</a:t>
            </a:r>
            <a:r>
              <a:rPr lang="en-US" sz="2000" dirty="0"/>
              <a:t> learning problems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Train on </a:t>
            </a:r>
            <a:r>
              <a:rPr lang="en-US" sz="2000" i="1" dirty="0"/>
              <a:t>n</a:t>
            </a:r>
            <a:r>
              <a:rPr lang="en-US" sz="2000" dirty="0"/>
              <a:t>-1 instances (blue)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Test on 1 instance (orange)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LOOCV estimate 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700CC-03FD-4823-947B-DB3A42E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8" y="2531203"/>
            <a:ext cx="2942177" cy="59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7B70-343E-4F67-98E4-2A2E45E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06" y="3397025"/>
            <a:ext cx="2488030" cy="8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EE93A-0A6C-4964-9DF0-918CB368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13" y="836254"/>
            <a:ext cx="3289758" cy="1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EF048A-8F55-4796-B516-7D91031FFBAD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vs Validation Set</a:t>
            </a:r>
            <a:endParaRPr lang="en-US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EF189D-3CA6-4024-9E91-A8D4611B2A3B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8738817" cy="36399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>
                <a:solidFill>
                  <a:srgbClr val="0C533A"/>
                </a:solidFill>
              </a:rPr>
              <a:t>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Using almost all data not just </a:t>
            </a:r>
            <a:r>
              <a:rPr lang="en-US" altLang="zh-CN" sz="1600" dirty="0"/>
              <a:t>half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Stable results</a:t>
            </a:r>
            <a:endParaRPr lang="en-US" altLang="zh-CN" sz="1600" dirty="0"/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Evaluation is performed with more testing data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0" indent="0">
              <a:buClrTx/>
              <a:buNone/>
            </a:pPr>
            <a:r>
              <a:rPr lang="en-US" sz="2000" dirty="0">
                <a:solidFill>
                  <a:srgbClr val="0C533A"/>
                </a:solidFill>
              </a:rPr>
              <a:t>Disadvantages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Can be very computationally expensive: fit the model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LOOCV typically doesn’t </a:t>
            </a:r>
            <a:r>
              <a:rPr lang="en-US" sz="1600" i="1" dirty="0">
                <a:solidFill>
                  <a:srgbClr val="0C533A"/>
                </a:solidFill>
              </a:rPr>
              <a:t>shake up </a:t>
            </a:r>
            <a:r>
              <a:rPr lang="en-US" sz="1600" dirty="0"/>
              <a:t>the data enough. The estimates from each fold are highly correlated.</a:t>
            </a: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Speeding Up Leave-One-Out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Solve each fit independently and distribute the computation.</a:t>
            </a:r>
            <a:endParaRPr lang="en-US" altLang="zh-CN" sz="2000" dirty="0"/>
          </a:p>
          <a:p>
            <a:pPr marL="400050">
              <a:buClrTx/>
            </a:pPr>
            <a:r>
              <a:rPr lang="en-US" sz="2000" dirty="0"/>
              <a:t>Linear regression </a:t>
            </a:r>
          </a:p>
          <a:p>
            <a:pPr marL="400050">
              <a:buClrTx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255-6A02-4A6F-9D58-F432D10A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9" y="2194559"/>
            <a:ext cx="5015866" cy="3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Outliers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dirty="0"/>
              <a:t>An outlier is a point for which y</a:t>
            </a:r>
            <a:r>
              <a:rPr lang="en-US" baseline="-25000" dirty="0"/>
              <a:t>i </a:t>
            </a:r>
            <a:r>
              <a:rPr lang="en-US" dirty="0"/>
              <a:t>is far from the value predicted by the model. </a:t>
            </a:r>
            <a:endParaRPr lang="en-US" sz="20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3B4DADF-C38B-9A9F-536D-8B9A5990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2" y="2446547"/>
            <a:ext cx="3438634" cy="3035256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EF39E3F-2053-FEAF-2762-FE6B8B21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772367"/>
            <a:ext cx="4235888" cy="10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High</a:t>
            </a:r>
            <a:r>
              <a:rPr lang="zh-CN" altLang="en-US" sz="3600" dirty="0"/>
              <a:t> </a:t>
            </a:r>
            <a:r>
              <a:rPr lang="en-US" altLang="zh-CN" sz="3600" dirty="0"/>
              <a:t>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BF2E10A-6158-A528-577D-36F78A0F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0" y="1795782"/>
            <a:ext cx="4188810" cy="357763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72F6CF-648D-7405-5A91-C18F4AEF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52" y="2265325"/>
            <a:ext cx="4980548" cy="26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 measure 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89111-40D7-EFC3-B417-EB912F57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2869231"/>
            <a:ext cx="7772400" cy="3415448"/>
          </a:xfrm>
          <a:prstGeom prst="rect">
            <a:avLst/>
          </a:prstGeom>
        </p:spPr>
      </p:pic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5A107A0-0BC8-A105-9698-C5F6A34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3" y="1231767"/>
            <a:ext cx="539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0E08FC5-4F05-58DF-C51C-25C3CF1B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628174"/>
            <a:ext cx="7772400" cy="32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Coding – </a:t>
            </a:r>
            <a:r>
              <a:rPr lang="en-US" sz="3600" b="1"/>
              <a:t>Building k-fold CV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5403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/>
              <a:t>Cross-validation</a:t>
            </a:r>
            <a:endParaRPr lang="en-US" dirty="0">
              <a:solidFill>
                <a:srgbClr val="06433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Cross-validation vs LOOCV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38279-3446-4469-BACA-977C6146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" y="1379950"/>
            <a:ext cx="7817499" cy="39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Simulated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FCA59-7576-4691-A6E7-E049A8D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71"/>
            <a:ext cx="9144000" cy="5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Other Issues with Cross-validation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7D38B-CA85-45EC-9FC5-48B46340658D}"/>
              </a:ext>
            </a:extLst>
          </p:cNvPr>
          <p:cNvSpPr txBox="1"/>
          <p:nvPr/>
        </p:nvSpPr>
        <p:spPr>
          <a:xfrm>
            <a:off x="304799" y="946366"/>
            <a:ext cx="8532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training set is only </a:t>
            </a:r>
            <a:r>
              <a:rPr lang="en-US" i="1" dirty="0"/>
              <a:t>(K − 1)/K</a:t>
            </a:r>
            <a:r>
              <a:rPr lang="en-US" dirty="0"/>
              <a:t> as big as the original training set, the estimates of prediction error will typically be </a:t>
            </a:r>
            <a:r>
              <a:rPr lang="en-US" dirty="0">
                <a:solidFill>
                  <a:srgbClr val="0C533A"/>
                </a:solidFill>
              </a:rPr>
              <a:t>biased upward</a:t>
            </a:r>
            <a:r>
              <a:rPr lang="en-US" dirty="0"/>
              <a:t>.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bias is minimized when </a:t>
            </a:r>
            <a:r>
              <a:rPr lang="en-US" i="1" dirty="0"/>
              <a:t>K = n </a:t>
            </a:r>
            <a:r>
              <a:rPr lang="en-US" dirty="0"/>
              <a:t>(LOOCV), but this estimate has high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 </a:t>
            </a:r>
            <a:r>
              <a:rPr lang="en-US" dirty="0"/>
              <a:t>= 5 or 10 are common choices</a:t>
            </a:r>
          </a:p>
        </p:txBody>
      </p:sp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CV for Classification</a:t>
            </a:r>
            <a:endParaRPr lang="en-US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5FB0-4230-4B47-AF47-24D9C40A8A5C}"/>
              </a:ext>
            </a:extLst>
          </p:cNvPr>
          <p:cNvSpPr txBox="1"/>
          <p:nvPr/>
        </p:nvSpPr>
        <p:spPr>
          <a:xfrm>
            <a:off x="304800" y="946367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 the data into </a:t>
            </a:r>
            <a:r>
              <a:rPr lang="en-US" i="1" dirty="0"/>
              <a:t>K</a:t>
            </a:r>
            <a:r>
              <a:rPr lang="en-US" dirty="0"/>
              <a:t> roughly equal-sized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AE28-472C-4064-803E-608BDFE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4" y="1853661"/>
            <a:ext cx="5193823" cy="1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103291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871B4-A940-42B0-A208-AA289C51B2C6}"/>
              </a:ext>
            </a:extLst>
          </p:cNvPr>
          <p:cNvSpPr txBox="1"/>
          <p:nvPr/>
        </p:nvSpPr>
        <p:spPr>
          <a:xfrm>
            <a:off x="436097" y="1278374"/>
            <a:ext cx="754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size </a:t>
            </a:r>
            <a:r>
              <a:rPr lang="en-US" altLang="zh-CN" i="1" dirty="0"/>
              <a:t>n</a:t>
            </a:r>
            <a:r>
              <a:rPr lang="en-US" altLang="zh-CN" dirty="0"/>
              <a:t> = 50, number of predictors (SNPs) </a:t>
            </a:r>
            <a:r>
              <a:rPr lang="en-US" altLang="zh-CN" i="1" dirty="0"/>
              <a:t>p</a:t>
            </a:r>
            <a:r>
              <a:rPr lang="en-US" altLang="zh-CN" dirty="0"/>
              <a:t> = 5000; Predictor heart attach after age of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1: Select the top 100 predictors having the largest correlation with the class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Step2: We then apply a classifier (logistic regression) using only these 100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How  do we estimate the test set performance of this classifier?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30623-CDFF-4C79-B963-967A4DF0FB63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A0F8-0D61-4252-8551-D4EAAE46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8" y="997353"/>
            <a:ext cx="7116540" cy="378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BF8E8-3F8A-46BC-B5E9-0AA584802D7D}"/>
              </a:ext>
            </a:extLst>
          </p:cNvPr>
          <p:cNvSpPr txBox="1"/>
          <p:nvPr/>
        </p:nvSpPr>
        <p:spPr>
          <a:xfrm>
            <a:off x="3727938" y="5138225"/>
            <a:ext cx="20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zh-CN" altLang="en-US" dirty="0"/>
              <a:t>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4EAF38-0A62-47A5-898A-A7A9C6BD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 ------Right Way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Bootstrap is used to quantify the uncertainty associated with an estimator or machine learning method.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altLang="zh-CN" sz="2500" dirty="0"/>
              <a:t>It can provide an estimate of the standard error of a coefficient. Then we can du hypothesis test and confidence interval.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3E1ED-DCB7-4D3B-A332-5C309C81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1" y="3164396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450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We want to minimize the total risk or variance of our investment. </a:t>
            </a:r>
          </a:p>
          <a:p>
            <a:endParaRPr lang="en-US" dirty="0">
              <a:solidFill>
                <a:srgbClr val="0C533A"/>
              </a:solidFill>
            </a:endParaRPr>
          </a:p>
          <a:p>
            <a:endParaRPr lang="en-US" dirty="0">
              <a:solidFill>
                <a:srgbClr val="0C533A"/>
              </a:solidFill>
            </a:endParaRPr>
          </a:p>
          <a:p>
            <a:r>
              <a:rPr lang="en-US" dirty="0">
                <a:solidFill>
                  <a:srgbClr val="0C533A"/>
                </a:solidFill>
              </a:rPr>
              <a:t>The solution is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DA54-715B-45BC-824F-A023FD4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9" y="2115158"/>
            <a:ext cx="4467849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571AD-5F0E-4A96-B52D-360B5F62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" y="3856038"/>
            <a:ext cx="8547295" cy="16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Validation-set Approach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2333776-42A5-061D-957A-C59FAB8C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" y="1705659"/>
            <a:ext cx="8241212" cy="30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8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F9B6E-A65E-4200-A403-356063F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5"/>
            <a:ext cx="9144000" cy="40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A6583-9A3E-4169-9259-0DBF7B5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947391"/>
            <a:ext cx="66874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0FD9-1080-47E0-9341-746BB68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0" y="1682235"/>
            <a:ext cx="9144000" cy="234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D80BA-36F5-47EF-AFA4-EC4FBF1A7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62"/>
          <a:stretch/>
        </p:blipFill>
        <p:spPr>
          <a:xfrm>
            <a:off x="152400" y="4522763"/>
            <a:ext cx="9144000" cy="1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99516-DF27-46B5-A4C5-80FE9D43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6485206" cy="39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49E5-A9BA-4BE8-B56D-CA1A377D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90" y="1525350"/>
            <a:ext cx="20767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Reality</a:t>
            </a:r>
            <a:endParaRPr lang="en-US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3C3135-6E70-494C-8C8F-E876DBA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372"/>
            <a:ext cx="8229600" cy="4066495"/>
          </a:xfrm>
        </p:spPr>
        <p:txBody>
          <a:bodyPr/>
          <a:lstStyle/>
          <a:p>
            <a:r>
              <a:rPr lang="en-US" sz="2000" dirty="0">
                <a:solidFill>
                  <a:srgbClr val="0C533A"/>
                </a:solidFill>
              </a:rPr>
              <a:t>The procedure outlined above cannot be applied, because for real data we cannot generate new samples from the original population.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0C533A"/>
                </a:solidFill>
              </a:rPr>
              <a:t> approach allows us to use a computer to mimic the process of obtaining new data sets.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Rather than repeatedly </a:t>
            </a:r>
            <a:r>
              <a:rPr lang="en-US" altLang="zh-CN" sz="2000" dirty="0">
                <a:solidFill>
                  <a:srgbClr val="0C533A"/>
                </a:solidFill>
              </a:rPr>
              <a:t>sampling</a:t>
            </a:r>
            <a:r>
              <a:rPr lang="en-US" sz="2000" dirty="0">
                <a:solidFill>
                  <a:srgbClr val="0C533A"/>
                </a:solidFill>
              </a:rPr>
              <a:t> from the population, we instead obtain distinct data sets by repeatedly sampling observations from the original data set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Each of these “bootstrap data sets” is created by sampling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, and is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>
                <a:solidFill>
                  <a:srgbClr val="0C533A"/>
                </a:solidFill>
              </a:rPr>
              <a:t>as our original dataset. Some observations may appear more than once in a given bootstrap data set and some not at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563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for Prediction Error?</a:t>
            </a:r>
            <a:endParaRPr lang="en-US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CDC44-0628-44F1-AD88-A8A2788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Can we use one </a:t>
            </a:r>
            <a:r>
              <a:rPr lang="en-US" dirty="0" err="1">
                <a:solidFill>
                  <a:srgbClr val="0C533A"/>
                </a:solidFill>
              </a:rPr>
              <a:t>boostrap</a:t>
            </a:r>
            <a:r>
              <a:rPr lang="en-US" dirty="0">
                <a:solidFill>
                  <a:srgbClr val="0C533A"/>
                </a:solidFill>
              </a:rPr>
              <a:t> dataset as training and the original data set as test set?</a:t>
            </a:r>
            <a:endParaRPr lang="en-US" altLang="zh-CN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13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Coding example in </a:t>
            </a:r>
            <a:r>
              <a:rPr lang="en-US" sz="3500" dirty="0" err="1">
                <a:solidFill>
                  <a:schemeClr val="bg1"/>
                </a:solidFill>
              </a:rPr>
              <a:t>Jupyter</a:t>
            </a:r>
            <a:r>
              <a:rPr lang="en-US" sz="3500" dirty="0">
                <a:solidFill>
                  <a:schemeClr val="bg1"/>
                </a:solidFill>
              </a:rPr>
              <a:t> Notebook</a:t>
            </a:r>
            <a:endParaRPr lang="en-US" sz="3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26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15</a:t>
            </a:r>
            <a:endParaRPr lang="en-US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4A6FA-8927-473C-984A-2AE8922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When sample size </a:t>
            </a:r>
            <a:r>
              <a:rPr lang="en-US" i="1" dirty="0">
                <a:solidFill>
                  <a:srgbClr val="0C533A"/>
                </a:solidFill>
              </a:rPr>
              <a:t>n </a:t>
            </a:r>
            <a:r>
              <a:rPr lang="en-US" dirty="0">
                <a:solidFill>
                  <a:srgbClr val="0C533A"/>
                </a:solidFill>
              </a:rPr>
              <a:t>is large</a:t>
            </a:r>
            <a:r>
              <a:rPr lang="zh-CN" altLang="en-US" dirty="0">
                <a:solidFill>
                  <a:srgbClr val="0C533A"/>
                </a:solidFill>
              </a:rPr>
              <a:t>，</a:t>
            </a:r>
            <a:r>
              <a:rPr lang="en-US" dirty="0">
                <a:solidFill>
                  <a:srgbClr val="0C533A"/>
                </a:solidFill>
              </a:rPr>
              <a:t>we know a bootstrap dataset will contain 1 – e</a:t>
            </a:r>
            <a:r>
              <a:rPr lang="en-US" baseline="30000" dirty="0">
                <a:solidFill>
                  <a:srgbClr val="0C533A"/>
                </a:solidFill>
              </a:rPr>
              <a:t>-1 </a:t>
            </a:r>
            <a:r>
              <a:rPr lang="en-US" dirty="0">
                <a:solidFill>
                  <a:srgbClr val="0C533A"/>
                </a:solidFill>
              </a:rPr>
              <a:t> = 63.2% of original data. Write a code to demonstrate it using </a:t>
            </a:r>
            <a:r>
              <a:rPr lang="en-US" i="1" dirty="0">
                <a:solidFill>
                  <a:srgbClr val="0C533A"/>
                </a:solidFill>
              </a:rPr>
              <a:t>n</a:t>
            </a:r>
            <a:r>
              <a:rPr lang="en-US" dirty="0">
                <a:solidFill>
                  <a:srgbClr val="0C533A"/>
                </a:solidFill>
              </a:rPr>
              <a:t> = 1000000</a:t>
            </a:r>
            <a:r>
              <a:rPr lang="en-US" baseline="30000" dirty="0">
                <a:solidFill>
                  <a:srgbClr val="0C533A"/>
                </a:solidFill>
              </a:rPr>
              <a:t> </a:t>
            </a:r>
            <a:endParaRPr lang="en-US" altLang="zh-CN" baseline="30000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9AC78-639F-673C-2ADE-764D61BF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26" y="2637347"/>
            <a:ext cx="4145974" cy="24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Rinse and repeat</a:t>
            </a:r>
            <a:endParaRPr lang="en-US" sz="35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D06DA1-B039-B680-C766-6786841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1014017"/>
            <a:ext cx="7772400" cy="32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9" y="1854208"/>
            <a:ext cx="6493883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Drawbacks of Validation Set Approach</a:t>
            </a:r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DCDF5F-BF75-4D94-BCB6-DA1EDA511DBE}"/>
              </a:ext>
            </a:extLst>
          </p:cNvPr>
          <p:cNvSpPr txBox="1">
            <a:spLocks/>
          </p:cNvSpPr>
          <p:nvPr/>
        </p:nvSpPr>
        <p:spPr>
          <a:xfrm>
            <a:off x="304800" y="3541639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Highly variable (imprecise) estimates : Each line shows validation error for one possible division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subset of data is used (validation set is excluded – only about half of data is used)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 suggests that the validation set error may tend to </a:t>
            </a:r>
            <a:r>
              <a:rPr lang="en-US" altLang="zh-CN" sz="2000" dirty="0">
                <a:solidFill>
                  <a:srgbClr val="FF0000"/>
                </a:solidFill>
              </a:rPr>
              <a:t>overestimate or underestimate?</a:t>
            </a:r>
            <a:r>
              <a:rPr lang="en-US" altLang="zh-CN" sz="2000" dirty="0"/>
              <a:t> the test error for the model ﬁt on the entire data set. Why?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BEFD8-C9EF-4B63-BB8D-AF962710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7"/>
          <a:stretch/>
        </p:blipFill>
        <p:spPr>
          <a:xfrm>
            <a:off x="1270094" y="664883"/>
            <a:ext cx="6493883" cy="25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838200" y="2690648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064339"/>
                </a:solidFill>
              </a:rPr>
              <a:t>Leave-One-Out Cross-Validation (LOOCV)</a:t>
            </a:r>
            <a:endParaRPr lang="en-US" sz="35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23516</TotalTime>
  <Words>856</Words>
  <Application>Microsoft Macintosh PowerPoint</Application>
  <PresentationFormat>On-screen Show (4:3)</PresentationFormat>
  <Paragraphs>121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is used to quantify the uncertainty associated with an estimator or machine learning method.    It can provide an estimate of the standard error of a coefficient. Then we can du hypothesis test and confidence interval.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193</cp:revision>
  <cp:lastPrinted>2010-09-08T13:46:11Z</cp:lastPrinted>
  <dcterms:created xsi:type="dcterms:W3CDTF">2015-02-19T18:04:32Z</dcterms:created>
  <dcterms:modified xsi:type="dcterms:W3CDTF">2023-02-06T06:21:37Z</dcterms:modified>
</cp:coreProperties>
</file>