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2" r:id="rId3"/>
    <p:sldId id="398" r:id="rId4"/>
    <p:sldId id="279" r:id="rId5"/>
    <p:sldId id="394" r:id="rId6"/>
    <p:sldId id="281" r:id="rId7"/>
    <p:sldId id="280" r:id="rId8"/>
    <p:sldId id="395" r:id="rId9"/>
    <p:sldId id="282" r:id="rId10"/>
    <p:sldId id="283" r:id="rId11"/>
    <p:sldId id="399" r:id="rId12"/>
    <p:sldId id="400" r:id="rId13"/>
    <p:sldId id="402" r:id="rId14"/>
    <p:sldId id="403" r:id="rId15"/>
    <p:sldId id="285" r:id="rId16"/>
    <p:sldId id="292" r:id="rId17"/>
    <p:sldId id="293" r:id="rId18"/>
    <p:sldId id="404" r:id="rId19"/>
    <p:sldId id="396" r:id="rId20"/>
    <p:sldId id="286" r:id="rId21"/>
    <p:sldId id="406" r:id="rId22"/>
    <p:sldId id="405" r:id="rId23"/>
    <p:sldId id="397" r:id="rId24"/>
    <p:sldId id="407" r:id="rId25"/>
    <p:sldId id="408" r:id="rId26"/>
    <p:sldId id="288" r:id="rId27"/>
    <p:sldId id="409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1/16/23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1: Statistical Learning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3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13th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8C9D-00F5-44E1-81E0-97335BD6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83" y="822841"/>
            <a:ext cx="6807633" cy="5212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Which is better?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Mean Squared Error (MSE)</a:t>
            </a:r>
            <a:endParaRPr lang="en-US" sz="35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B48F2F7-4E51-D9C6-6B31-8AA26F56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73" y="1355806"/>
            <a:ext cx="5011036" cy="41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Group Work</a:t>
            </a:r>
            <a:endParaRPr lang="en-US" sz="35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322DD2-1518-C0D1-163B-5E0637A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8" y="1263797"/>
            <a:ext cx="5080000" cy="7366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9285809-E527-0CD9-32BC-7F01835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98" y="2810096"/>
            <a:ext cx="2235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3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Group Work</a:t>
            </a:r>
            <a:endParaRPr lang="en-US" sz="35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322DD2-1518-C0D1-163B-5E0637A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8" y="1263797"/>
            <a:ext cx="5080000" cy="7366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9285809-E527-0CD9-32BC-7F01835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98" y="2810096"/>
            <a:ext cx="2235200" cy="179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E8ABD-12A6-685E-57EA-E2C997F1D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621" y="2810096"/>
            <a:ext cx="3492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Training MSE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C957B-B2E3-9DB7-5EEA-BBC74E16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6" y="1877090"/>
            <a:ext cx="6489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Train vs Test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533A"/>
                </a:solidFill>
              </a:rPr>
              <a:t>Important:</a:t>
            </a:r>
            <a:r>
              <a:rPr lang="en-US" dirty="0">
                <a:solidFill>
                  <a:schemeClr val="tx1"/>
                </a:solidFill>
              </a:rPr>
              <a:t> the training and testing sample are </a:t>
            </a:r>
            <a:r>
              <a:rPr lang="en-US" dirty="0" err="1">
                <a:solidFill>
                  <a:srgbClr val="FF0000"/>
                </a:solidFill>
              </a:rPr>
              <a:t>iid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(Independent and identically distributed. 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5DAE30-3EB1-41BB-CFAC-3EAD446E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6" y="1318438"/>
            <a:ext cx="7955929" cy="28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</a:rPr>
              <a:t>Why not just test on the training data?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Gray line: training error, red line: testing error</a:t>
            </a:r>
          </a:p>
          <a:p>
            <a:pPr algn="just"/>
            <a:r>
              <a:rPr lang="en-US" altLang="zh-CN" sz="2200" dirty="0">
                <a:solidFill>
                  <a:schemeClr val="tx1"/>
                </a:solidFill>
              </a:rPr>
              <a:t>Black line: truth; Orange, blue and green curves correspond to fits of different flexibility. </a:t>
            </a:r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E86C0-7F9F-4218-949A-C842DBCF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1126303"/>
            <a:ext cx="5769429" cy="33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B52F8-71B8-49BF-8D9B-E6EF3A4B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940"/>
            <a:ext cx="9144000" cy="52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 simple solution: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72892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Bias-Variance Trade-off</a:t>
            </a:r>
            <a:endParaRPr lang="en-US" sz="35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2BCE18-B6CF-4C04-97AA-331FC6323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79057"/>
              </p:ext>
            </p:extLst>
          </p:nvPr>
        </p:nvGraphicFramePr>
        <p:xfrm>
          <a:off x="145002" y="2461772"/>
          <a:ext cx="254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6DEF4CD-9D40-463B-AB9F-5C0D6944B08E}"/>
              </a:ext>
            </a:extLst>
          </p:cNvPr>
          <p:cNvSpPr txBox="1"/>
          <p:nvPr/>
        </p:nvSpPr>
        <p:spPr>
          <a:xfrm>
            <a:off x="1359290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A3DCDA-5DDB-4995-B879-CF7CD900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7" y="4531179"/>
            <a:ext cx="481080" cy="371527"/>
          </a:xfrm>
          <a:prstGeom prst="rect">
            <a:avLst/>
          </a:prstGeom>
        </p:spPr>
      </p:pic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68D326C-24ED-4EDA-AED4-19190ABD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8320"/>
              </p:ext>
            </p:extLst>
          </p:nvPr>
        </p:nvGraphicFramePr>
        <p:xfrm>
          <a:off x="3193002" y="2466534"/>
          <a:ext cx="2544932" cy="15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4209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4DA95F-2CCA-4E08-ADE7-2CA3AE8AA531}"/>
              </a:ext>
            </a:extLst>
          </p:cNvPr>
          <p:cNvSpPr txBox="1"/>
          <p:nvPr/>
        </p:nvSpPr>
        <p:spPr>
          <a:xfrm>
            <a:off x="4263501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A825AB-DCF0-4431-B3B0-F30936D6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60" y="4531176"/>
            <a:ext cx="481080" cy="371527"/>
          </a:xfrm>
          <a:prstGeom prst="rect">
            <a:avLst/>
          </a:prstGeom>
        </p:spPr>
      </p:pic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B761AA39-1C86-4BB3-83E2-199DFD5A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6225"/>
              </p:ext>
            </p:extLst>
          </p:nvPr>
        </p:nvGraphicFramePr>
        <p:xfrm>
          <a:off x="6241002" y="2466534"/>
          <a:ext cx="2544934" cy="15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7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7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4209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BCA6FB-6840-4D93-AD2D-B84317102CA9}"/>
              </a:ext>
            </a:extLst>
          </p:cNvPr>
          <p:cNvSpPr txBox="1"/>
          <p:nvPr/>
        </p:nvSpPr>
        <p:spPr>
          <a:xfrm>
            <a:off x="7318900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66714E-5AFE-4F51-B216-9ED3DB9B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29" y="4469991"/>
            <a:ext cx="481080" cy="37152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9DFF7F7-F842-4CBC-B6D8-1B8CEFB768EA}"/>
              </a:ext>
            </a:extLst>
          </p:cNvPr>
          <p:cNvSpPr/>
          <p:nvPr/>
        </p:nvSpPr>
        <p:spPr>
          <a:xfrm>
            <a:off x="1309456" y="4042408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53FD6EE-CEA5-4DAF-8534-66E5059C478B}"/>
              </a:ext>
            </a:extLst>
          </p:cNvPr>
          <p:cNvSpPr/>
          <p:nvPr/>
        </p:nvSpPr>
        <p:spPr>
          <a:xfrm>
            <a:off x="4357456" y="4042408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86BCA64-5970-4B48-8C6E-69DD23841681}"/>
              </a:ext>
            </a:extLst>
          </p:cNvPr>
          <p:cNvSpPr/>
          <p:nvPr/>
        </p:nvSpPr>
        <p:spPr>
          <a:xfrm>
            <a:off x="7463163" y="4056477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11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11875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A7B9E3-3D13-4A93-A461-6567F95ED23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Prediction vs Inference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Oracle function for prediction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Reducible and irreducible error</a:t>
            </a:r>
          </a:p>
        </p:txBody>
      </p:sp>
    </p:spTree>
    <p:extLst>
      <p:ext uri="{BB962C8B-B14F-4D97-AF65-F5344CB8AC3E}">
        <p14:creationId xmlns:p14="http://schemas.microsoft.com/office/powerpoint/2010/main" val="1664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Bias-Variance Trade-off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799" y="946367"/>
            <a:ext cx="84992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have ﬁt a model        to some training data Tr</a:t>
            </a:r>
            <a:r>
              <a:rPr lang="en-US" baseline="-25000" dirty="0"/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have another set of training data Tr</a:t>
            </a:r>
            <a:r>
              <a:rPr lang="en-US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model, will </a:t>
            </a:r>
            <a:r>
              <a:rPr lang="zh-CN" altLang="en-US" dirty="0"/>
              <a:t>       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           be a test observation drawn from the population. If the true model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expectation average over the variability of       and </a:t>
            </a:r>
            <a:r>
              <a:rPr lang="en-US" dirty="0">
                <a:solidFill>
                  <a:srgbClr val="FF0000"/>
                </a:solidFill>
              </a:rPr>
              <a:t>Tr (training data).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Typically, as the ﬂexibility of       increases, its variance increases, and its bias decreases. Selecting the ﬂexibility based on average test error amounts to a </a:t>
            </a:r>
            <a:r>
              <a:rPr lang="en-US" b="1" dirty="0">
                <a:solidFill>
                  <a:srgbClr val="00B050"/>
                </a:solidFill>
              </a:rPr>
              <a:t>bias-variance trade-oﬀ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Bias</a:t>
            </a:r>
            <a:r>
              <a:rPr lang="en-US" dirty="0"/>
              <a:t>: if you have many sets of training data, the average prediction differs from the truth.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0CFEF-0619-4053-BB80-950959E6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41" y="1171134"/>
            <a:ext cx="481080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BBD4E-3472-4D94-A9EB-9B6BEFD9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24" y="1445993"/>
            <a:ext cx="481080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8BC2F-77B6-4EF4-A2F3-A9B0B90D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1" y="1834502"/>
            <a:ext cx="645246" cy="254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A5573-F57C-4AD3-8E7D-19ED60C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590" y="2343013"/>
            <a:ext cx="5245944" cy="412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3AE5A-DEC5-4004-A883-73E646CF8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900" y="2754453"/>
            <a:ext cx="5950634" cy="686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F9F55D-FF49-4600-8DDF-F9E1260DE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974" y="4017059"/>
            <a:ext cx="219106" cy="304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34EDB-4486-4DB0-BBE8-8E23907C0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98" y="3429000"/>
            <a:ext cx="358495" cy="3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Bias-Variance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6548C6-CEFB-6E14-8279-EB792FE1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9" y="795669"/>
            <a:ext cx="7990407" cy="11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Bias-Variance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6548C6-CEFB-6E14-8279-EB792FE1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9" y="795669"/>
            <a:ext cx="7990407" cy="111819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8E2873-7531-A45B-143A-B0F5E3DF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4085"/>
            <a:ext cx="8739963" cy="25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08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15B739-18A5-4B3A-A4B2-B252D21B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" y="807868"/>
            <a:ext cx="3269372" cy="2965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313D56-33E3-4A31-B05D-B6958EC4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04" y="901083"/>
            <a:ext cx="3042280" cy="2778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EEE247-FF87-4E8B-98FF-E7E94C9B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40" y="868163"/>
            <a:ext cx="2591360" cy="237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2E970D-F0A6-417E-988F-9861B9AA2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74" y="3679794"/>
            <a:ext cx="3134135" cy="29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Variance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B55B389-0BB6-BA1C-A78B-4981E66D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1339703"/>
            <a:ext cx="8619916" cy="3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0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B5ACB-0549-424B-2B79-5B655549ECB3}"/>
              </a:ext>
            </a:extLst>
          </p:cNvPr>
          <p:cNvSpPr txBox="1"/>
          <p:nvPr/>
        </p:nvSpPr>
        <p:spPr>
          <a:xfrm>
            <a:off x="322384" y="808143"/>
            <a:ext cx="8499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Bias</a:t>
            </a:r>
            <a:r>
              <a:rPr lang="en-US" dirty="0"/>
              <a:t>: if you have many sets of training data, the average prediction differs from the truth.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793D8-D3DF-F29D-C03E-16A18F4E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81" y="1732189"/>
            <a:ext cx="4576666" cy="43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9968F-D094-9C57-C91F-D6BF46A62D0B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 :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9FE7386-9044-04E5-06A7-96CC2AC8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34" y="1652026"/>
            <a:ext cx="7603466" cy="35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9968F-D094-9C57-C91F-D6BF46A62D0B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Work: Coding</a:t>
            </a:r>
          </a:p>
        </p:txBody>
      </p:sp>
    </p:spTree>
    <p:extLst>
      <p:ext uri="{BB962C8B-B14F-4D97-AF65-F5344CB8AC3E}">
        <p14:creationId xmlns:p14="http://schemas.microsoft.com/office/powerpoint/2010/main" val="36836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Notation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036196E-0BE4-FB94-2830-5683502E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" y="1832315"/>
            <a:ext cx="6407150" cy="28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 estimate </a:t>
            </a:r>
            <a:r>
              <a:rPr lang="en-US" altLang="zh-CN" sz="3600" i="1" dirty="0"/>
              <a:t>f</a:t>
            </a:r>
            <a:r>
              <a:rPr lang="en-US" altLang="zh-CN" sz="3600" dirty="0"/>
              <a:t>?</a:t>
            </a:r>
            <a:endParaRPr lang="en-US" sz="35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B90745-6CD4-4422-85F6-ECFF0A6F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6373"/>
            <a:ext cx="7391400" cy="403860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marL="342900" indent="-342900" algn="l">
              <a:buClrTx/>
              <a:buFont typeface="Arial" pitchFamily="34" charset="0"/>
              <a:buChar char="•"/>
            </a:pPr>
            <a:r>
              <a:rPr lang="en-US" sz="2000" dirty="0"/>
              <a:t>Training Data: </a:t>
            </a:r>
          </a:p>
          <a:p>
            <a:pPr marL="342900" indent="-342900" algn="l">
              <a:buClrTx/>
              <a:buFont typeface="Arial" pitchFamily="34" charset="0"/>
              <a:buChar char="•"/>
            </a:pPr>
            <a:r>
              <a:rPr lang="en-US" sz="2000" dirty="0"/>
              <a:t>However,….we have few if any data points with X = 4 exactly.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/>
              <a:t>So..we</a:t>
            </a:r>
            <a:r>
              <a:rPr lang="en-US" sz="2000" b="1" dirty="0"/>
              <a:t> can’t compute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Relax the definition and let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74187-77DC-4765-9607-60E10F4C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1" y="920018"/>
            <a:ext cx="6916115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66893D-20A6-41BF-92CE-7D1DD9BF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34" y="1611840"/>
            <a:ext cx="1508645" cy="467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00DB6B-7463-46F8-8551-433DF229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99" y="2425717"/>
            <a:ext cx="4157003" cy="609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D5DF8-53F0-43C5-962A-EE0CFDE4B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02" y="3152784"/>
            <a:ext cx="6196819" cy="2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 estimate </a:t>
            </a:r>
            <a:r>
              <a:rPr lang="en-US" altLang="zh-CN" sz="3600" i="1" dirty="0"/>
              <a:t>f</a:t>
            </a:r>
            <a:r>
              <a:rPr lang="en-US" altLang="zh-CN" sz="3600" dirty="0"/>
              <a:t>?</a:t>
            </a:r>
            <a:endParaRPr lang="en-US" sz="3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D5DF8-53F0-43C5-962A-EE0CFDE4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3152784"/>
            <a:ext cx="6196819" cy="29495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EEE8145-A167-4A20-92F7-E75EF02526DB}"/>
              </a:ext>
            </a:extLst>
          </p:cNvPr>
          <p:cNvSpPr/>
          <p:nvPr/>
        </p:nvSpPr>
        <p:spPr>
          <a:xfrm>
            <a:off x="4629150" y="35242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0ADBE-CB4C-49E5-AA4F-A7A7F89C1226}"/>
              </a:ext>
            </a:extLst>
          </p:cNvPr>
          <p:cNvSpPr txBox="1"/>
          <p:nvPr/>
        </p:nvSpPr>
        <p:spPr>
          <a:xfrm>
            <a:off x="196948" y="1195183"/>
            <a:ext cx="70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Can we use y value to calculate the neighbors? </a:t>
            </a:r>
          </a:p>
        </p:txBody>
      </p:sp>
    </p:spTree>
    <p:extLst>
      <p:ext uri="{BB962C8B-B14F-4D97-AF65-F5344CB8AC3E}">
        <p14:creationId xmlns:p14="http://schemas.microsoft.com/office/powerpoint/2010/main" val="38497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ECC9FA33-3F5F-485E-BC5B-8CCBD5C9840C}"/>
              </a:ext>
            </a:extLst>
          </p:cNvPr>
          <p:cNvSpPr txBox="1">
            <a:spLocks/>
          </p:cNvSpPr>
          <p:nvPr/>
        </p:nvSpPr>
        <p:spPr>
          <a:xfrm>
            <a:off x="230818" y="743399"/>
            <a:ext cx="8278837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Nearest neighbor averaging can be pretty good for small </a:t>
            </a:r>
            <a:r>
              <a:rPr lang="en-US" sz="2000" i="1" dirty="0"/>
              <a:t>p 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 ≤ 4, </a:t>
            </a:r>
            <a:r>
              <a:rPr lang="en-US" sz="2000" i="1" dirty="0"/>
              <a:t>p</a:t>
            </a:r>
            <a:r>
              <a:rPr lang="en-US" sz="2000" dirty="0"/>
              <a:t> is the number of features) and large </a:t>
            </a:r>
            <a:r>
              <a:rPr lang="en-US" sz="2000" i="1" dirty="0"/>
              <a:t>N</a:t>
            </a:r>
            <a:r>
              <a:rPr lang="en-US" sz="2000" dirty="0"/>
              <a:t> (sample size).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Nearest neighbor methods is not good for large </a:t>
            </a:r>
            <a:r>
              <a:rPr lang="en-US" sz="2000" i="1" dirty="0"/>
              <a:t>p</a:t>
            </a:r>
            <a:r>
              <a:rPr lang="en-US" sz="2000" dirty="0"/>
              <a:t>. </a:t>
            </a:r>
          </a:p>
          <a:p>
            <a:pPr marL="0" indent="0">
              <a:buClrTx/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C533A"/>
                </a:solidFill>
              </a:rPr>
              <a:t>Reason: 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curse of dimensionality</a:t>
            </a:r>
            <a:r>
              <a:rPr lang="en-US" sz="2000" dirty="0"/>
              <a:t>. Nearest neighbors tend to be far away in high dimensions.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We need to get a reasonable fraction of the data to average— e.g. 10%. Why?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 10% neighborhood in high dimensions need no longer be local, so we lose the spirit of estimating E(Y | X = x) by local averaging.</a:t>
            </a:r>
          </a:p>
        </p:txBody>
      </p:sp>
    </p:spTree>
    <p:extLst>
      <p:ext uri="{BB962C8B-B14F-4D97-AF65-F5344CB8AC3E}">
        <p14:creationId xmlns:p14="http://schemas.microsoft.com/office/powerpoint/2010/main" val="17865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The Curse of Dimensionality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45CCA-8138-4AC3-A1C0-734604C1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68"/>
            <a:ext cx="9144000" cy="50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C9F00-A9ED-4A87-A99E-C2878E9F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2" y="2062537"/>
            <a:ext cx="6196819" cy="29495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Any other Drawback?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Parametric Methods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9013371" cy="4038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What assumption do we make for Nearest neighbor method? Any thing about </a:t>
            </a:r>
            <a:r>
              <a:rPr lang="en-US" sz="2000" i="1" dirty="0"/>
              <a:t>f</a:t>
            </a:r>
            <a:r>
              <a:rPr lang="en-US" sz="2000" dirty="0"/>
              <a:t>?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It is a </a:t>
            </a:r>
            <a:r>
              <a:rPr lang="en-US" sz="2000" b="1" dirty="0">
                <a:solidFill>
                  <a:srgbClr val="0C533A"/>
                </a:solidFill>
              </a:rPr>
              <a:t>Non-Parametric </a:t>
            </a:r>
            <a:r>
              <a:rPr lang="en-US" sz="2000" dirty="0"/>
              <a:t>Methods.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What additional assumptions can we make?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0C533A"/>
                </a:solidFill>
              </a:rPr>
              <a:t>linear</a:t>
            </a:r>
            <a:r>
              <a:rPr lang="en-US" sz="2000" dirty="0"/>
              <a:t> model is an important example of a parametric model: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1600" dirty="0"/>
              <a:t>A linear model is determined by the </a:t>
            </a:r>
            <a:r>
              <a:rPr lang="en-US" sz="1600" i="1" dirty="0"/>
              <a:t>p</a:t>
            </a:r>
            <a:r>
              <a:rPr lang="en-US" sz="1600" dirty="0"/>
              <a:t> + 1 parameters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1600" dirty="0"/>
              <a:t>A linear model often serves as a good and interpretable approximation to the unknown true function. Who knows. Why not try.</a:t>
            </a:r>
          </a:p>
          <a:p>
            <a:pPr marL="457200" lvl="1" indent="0">
              <a:buClrTx/>
              <a:buNone/>
            </a:pPr>
            <a:endParaRPr lang="en-US" sz="1600" dirty="0"/>
          </a:p>
          <a:p>
            <a:pPr marL="400050">
              <a:buClrTx/>
            </a:pPr>
            <a:r>
              <a:rPr lang="en-US" sz="2000" dirty="0"/>
              <a:t>The structure-based approach just described is referred to as </a:t>
            </a:r>
            <a:r>
              <a:rPr lang="en-US" sz="2000" b="1" dirty="0">
                <a:solidFill>
                  <a:srgbClr val="0C533A"/>
                </a:solidFill>
              </a:rPr>
              <a:t>parametric. Reduce the search space.</a:t>
            </a:r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B61DD-2BDB-4718-AA0B-B05DA9A3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96" y="2463227"/>
            <a:ext cx="5453411" cy="510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25BB9-BF10-4EB1-8793-09B3DD13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99" y="2993230"/>
            <a:ext cx="1441938" cy="3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23038</TotalTime>
  <Words>556</Words>
  <Application>Microsoft Macintosh PowerPoint</Application>
  <PresentationFormat>On-screen Show (4:3)</PresentationFormat>
  <Paragraphs>134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191</cp:revision>
  <cp:lastPrinted>2010-09-08T13:46:11Z</cp:lastPrinted>
  <dcterms:created xsi:type="dcterms:W3CDTF">2015-02-19T18:04:32Z</dcterms:created>
  <dcterms:modified xsi:type="dcterms:W3CDTF">2023-01-17T20:32:48Z</dcterms:modified>
</cp:coreProperties>
</file>