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69" r:id="rId2"/>
    <p:sldId id="352" r:id="rId3"/>
    <p:sldId id="323" r:id="rId4"/>
    <p:sldId id="322" r:id="rId5"/>
    <p:sldId id="325" r:id="rId6"/>
    <p:sldId id="326" r:id="rId7"/>
    <p:sldId id="327" r:id="rId8"/>
    <p:sldId id="328" r:id="rId9"/>
    <p:sldId id="329" r:id="rId10"/>
    <p:sldId id="330" r:id="rId11"/>
    <p:sldId id="355" r:id="rId12"/>
    <p:sldId id="334" r:id="rId13"/>
    <p:sldId id="356" r:id="rId14"/>
    <p:sldId id="335" r:id="rId15"/>
    <p:sldId id="336" r:id="rId16"/>
    <p:sldId id="337" r:id="rId17"/>
    <p:sldId id="357" r:id="rId18"/>
    <p:sldId id="338" r:id="rId19"/>
    <p:sldId id="339" r:id="rId20"/>
    <p:sldId id="340" r:id="rId21"/>
    <p:sldId id="341" r:id="rId22"/>
    <p:sldId id="342" r:id="rId23"/>
    <p:sldId id="358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9" r:id="rId32"/>
    <p:sldId id="350" r:id="rId33"/>
    <p:sldId id="351" r:id="rId34"/>
    <p:sldId id="360" r:id="rId3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533A"/>
    <a:srgbClr val="064339"/>
    <a:srgbClr val="18453B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66" autoAdjust="0"/>
    <p:restoredTop sz="94681"/>
  </p:normalViewPr>
  <p:slideViewPr>
    <p:cSldViewPr snapToGrid="0" snapToObjects="1" showGuides="1">
      <p:cViewPr varScale="1">
        <p:scale>
          <a:sx n="107" d="100"/>
          <a:sy n="107" d="100"/>
        </p:scale>
        <p:origin x="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7E210-172D-4ABE-8DAE-3CF56EC65FFE}" type="datetimeFigureOut">
              <a:rPr lang="en-US" smtClean="0"/>
              <a:t>1/22/23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FD2C8-EA6F-4783-ADEF-69D7C822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8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B10A9-A767-4042-A06F-67B5283D520D}" type="datetimeFigureOut">
              <a:rPr lang="en-US" smtClean="0"/>
              <a:t>1/22/23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99354-90B8-4A26-9167-04629BAE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6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40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82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73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57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93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9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3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75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542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0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9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7078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143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2859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3393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624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5499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2532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544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263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503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3487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86736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58626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6920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12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65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7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82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8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63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8841"/>
            <a:ext cx="7772400" cy="130196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ln>
                  <a:noFill/>
                </a:ln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30807"/>
            <a:ext cx="7772400" cy="2102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A78B73-D440-4B82-9E3B-BAF17BD79BE4}" type="datetime1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205D934E-3E61-264D-8682-F58928E18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48606"/>
            <a:ext cx="8229600" cy="48023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8229600" cy="4066495"/>
          </a:xfrm>
          <a:prstGeom prst="rect">
            <a:avLst/>
          </a:prstGeom>
        </p:spPr>
        <p:txBody>
          <a:bodyPr/>
          <a:lstStyle>
            <a:lvl1pPr>
              <a:buClr>
                <a:srgbClr val="18453B"/>
              </a:buClr>
              <a:buFont typeface="Arial"/>
              <a:buChar char="•"/>
              <a:defRPr sz="2800" b="0" i="0">
                <a:solidFill>
                  <a:srgbClr val="595959"/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rgbClr val="595959"/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9DEEAB-A47E-45BA-A099-3882E6BDB966}" type="datetime1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0B4461CB-4CA9-2A43-A3FA-624E1DA48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03154"/>
            <a:ext cx="8229600" cy="8750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2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3C36871A-CCA1-40F1-A326-C7B2951853D1}" type="datetime1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599938D-0427-3542-974E-F7CD887B3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36096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09873"/>
            <a:ext cx="8229600" cy="821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column, no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1011"/>
            <a:ext cx="8229600" cy="4024165"/>
          </a:xfrm>
          <a:prstGeom prst="rect">
            <a:avLst/>
          </a:prstGeom>
        </p:spPr>
        <p:txBody>
          <a:bodyPr wrap="square" numCol="1" anchor="t"/>
          <a:lstStyle>
            <a:lvl1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32F2BC3-CC00-4DDD-B344-4F182799B4ED}" type="datetime1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DCE0E26-47BB-FF4B-814B-E43C1B98F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75091"/>
            <a:ext cx="8229600" cy="7251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 with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4905"/>
            <a:ext cx="8229600" cy="4419600"/>
          </a:xfrm>
          <a:prstGeom prst="rect">
            <a:avLst/>
          </a:prstGeom>
        </p:spPr>
        <p:txBody>
          <a:bodyPr wrap="square" numCol="1" anchor="t"/>
          <a:lstStyle>
            <a:lvl1pPr marL="457200" indent="-457200" algn="l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457200" indent="182880" algn="l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7DFB47D3-8159-40CD-8213-97425B8B0CB4}" type="datetime1">
              <a:rPr lang="en-US" smtClean="0"/>
              <a:t>1/22/23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14362E17-3E5F-5C4D-AFD9-BBBB918BE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F6035DD-4E03-47F0-8D09-581FC637A1BF}" type="datetime1">
              <a:rPr lang="en-US" smtClean="0"/>
              <a:t>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1544D71-77D6-5B4F-A1FC-5CA064DBD1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MSU thinner spear_green RGB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6253066"/>
            <a:ext cx="8229600" cy="103284"/>
          </a:xfrm>
          <a:prstGeom prst="rect">
            <a:avLst/>
          </a:prstGeom>
        </p:spPr>
      </p:pic>
      <p:pic>
        <p:nvPicPr>
          <p:cNvPr id="12" name="Picture 11" descr="PP banner wordmark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7" y="0"/>
            <a:ext cx="9140953" cy="6695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8" r:id="rId4"/>
    <p:sldLayoutId id="2147483697" r:id="rId5"/>
  </p:sldLayoutIdLst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cabs.msu.edu/toolkit/images/helmet/gif/Spartan-helmet-Green-150-pxl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64" y="6382302"/>
            <a:ext cx="289446" cy="3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brand.msu.edu/_files/images/spartans-wi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73" y="6477963"/>
            <a:ext cx="1716967" cy="1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50"/>
          <p:cNvSpPr txBox="1">
            <a:spLocks/>
          </p:cNvSpPr>
          <p:nvPr/>
        </p:nvSpPr>
        <p:spPr>
          <a:xfrm>
            <a:off x="1981566" y="2467043"/>
            <a:ext cx="5050605" cy="5920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ln>
                  <a:noFill/>
                </a:ln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000" b="1" dirty="0"/>
              <a:t>Module 3: Linear Regression</a:t>
            </a:r>
            <a:endParaRPr lang="es-CO" sz="3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A45D7-EA21-5A5A-6158-4F83ECB9C5E4}"/>
              </a:ext>
            </a:extLst>
          </p:cNvPr>
          <p:cNvSpPr txBox="1"/>
          <p:nvPr/>
        </p:nvSpPr>
        <p:spPr>
          <a:xfrm>
            <a:off x="3634128" y="3133976"/>
            <a:ext cx="1710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64339"/>
                </a:solidFill>
              </a:rPr>
              <a:t>Lecture 5</a:t>
            </a:r>
          </a:p>
          <a:p>
            <a:pPr algn="ctr"/>
            <a:r>
              <a:rPr lang="en-US" altLang="zh-CN" dirty="0">
                <a:solidFill>
                  <a:srgbClr val="064339"/>
                </a:solidFill>
              </a:rPr>
              <a:t>Jan 23th</a:t>
            </a:r>
            <a:r>
              <a:rPr lang="en-US" dirty="0">
                <a:solidFill>
                  <a:srgbClr val="064339"/>
                </a:solidFill>
              </a:rPr>
              <a:t>,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45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Inference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We will use the following random variable</a:t>
            </a: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06DC2E-2520-4FC8-B54B-F26890574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300" y="1336272"/>
            <a:ext cx="6140623" cy="1424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B083DC-4A4E-4799-94A1-837823391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189" y="3042838"/>
            <a:ext cx="6597917" cy="240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2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Some Important Questions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Is at least one of the predictors useful in predicting the response?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Do all the predictors help to explain Y, or is only a subset of the of the predictors useful?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Given a set of predictor values, what response value should we predict, and how accurate is our prediction?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1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2500" dirty="0">
                <a:solidFill>
                  <a:schemeClr val="bg1"/>
                </a:solidFill>
              </a:rPr>
              <a:t>Inference 2:</a:t>
            </a:r>
            <a:r>
              <a:rPr lang="en-US" sz="2500" dirty="0">
                <a:solidFill>
                  <a:schemeClr val="bg1"/>
                </a:solidFill>
              </a:rPr>
              <a:t>Deciding on the important variables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The most direct approach is called </a:t>
            </a:r>
            <a:r>
              <a:rPr lang="en-US" altLang="zh-CN" sz="2000" dirty="0">
                <a:solidFill>
                  <a:srgbClr val="FF0000"/>
                </a:solidFill>
              </a:rPr>
              <a:t>all subsets </a:t>
            </a:r>
            <a:r>
              <a:rPr lang="en-US" altLang="zh-CN" sz="2000" dirty="0">
                <a:solidFill>
                  <a:srgbClr val="064339"/>
                </a:solidFill>
              </a:rPr>
              <a:t>or </a:t>
            </a:r>
            <a:r>
              <a:rPr lang="en-US" altLang="zh-CN" sz="2000" dirty="0">
                <a:solidFill>
                  <a:srgbClr val="FF0000"/>
                </a:solidFill>
              </a:rPr>
              <a:t>best subsets </a:t>
            </a:r>
            <a:r>
              <a:rPr lang="en-US" altLang="zh-CN" sz="2000" dirty="0">
                <a:solidFill>
                  <a:srgbClr val="064339"/>
                </a:solidFill>
              </a:rPr>
              <a:t>regression: we compute the least squares ﬁt for all possible subsets and then choose between them based on some criterion that balances training error with model size.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68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2500" dirty="0">
                <a:solidFill>
                  <a:schemeClr val="bg1"/>
                </a:solidFill>
              </a:rPr>
              <a:t>Inference 2:</a:t>
            </a:r>
            <a:r>
              <a:rPr lang="en-US" sz="2500" dirty="0">
                <a:solidFill>
                  <a:schemeClr val="bg1"/>
                </a:solidFill>
              </a:rPr>
              <a:t>Deciding on the important variables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The most direct approach is called </a:t>
            </a:r>
            <a:r>
              <a:rPr lang="en-US" altLang="zh-CN" sz="2000" dirty="0">
                <a:solidFill>
                  <a:srgbClr val="FF0000"/>
                </a:solidFill>
              </a:rPr>
              <a:t>all subsets </a:t>
            </a:r>
            <a:r>
              <a:rPr lang="en-US" altLang="zh-CN" sz="2000" dirty="0">
                <a:solidFill>
                  <a:srgbClr val="064339"/>
                </a:solidFill>
              </a:rPr>
              <a:t>or </a:t>
            </a:r>
            <a:r>
              <a:rPr lang="en-US" altLang="zh-CN" sz="2000" dirty="0">
                <a:solidFill>
                  <a:srgbClr val="FF0000"/>
                </a:solidFill>
              </a:rPr>
              <a:t>best subsets </a:t>
            </a:r>
            <a:r>
              <a:rPr lang="en-US" altLang="zh-CN" sz="2000" dirty="0">
                <a:solidFill>
                  <a:srgbClr val="064339"/>
                </a:solidFill>
              </a:rPr>
              <a:t>regression: we compute the least squares ﬁt for all possible subsets and then choose between them based on some criterion that balances training error with model size.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However, we often can’t examine all possible models, since they are xxx of them; for example, when p = 40 there are over a billion models!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64339"/>
                </a:solidFill>
              </a:rPr>
              <a:t>Instead</a:t>
            </a:r>
            <a:r>
              <a:rPr lang="zh-CN" altLang="en-US" sz="2000" dirty="0">
                <a:solidFill>
                  <a:srgbClr val="064339"/>
                </a:solidFill>
              </a:rPr>
              <a:t>，</a:t>
            </a:r>
            <a:r>
              <a:rPr lang="en-US" sz="2000" dirty="0">
                <a:solidFill>
                  <a:srgbClr val="064339"/>
                </a:solidFill>
              </a:rPr>
              <a:t>we need an automated approach that searches through a subset of them. We discuss two commonly use approaches next.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4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Forward selection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Begin with the null model — a model that contains an intercept but no predictors.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Fit p simple linear regressions and add to the null model the variable that results in the lowest RSS.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Add to that model the variable that results in the lowest RSS amongst all two-variable models.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Continue until some stopping rule is satisﬁed, for example when all remaining variables have a p-value above some threshold.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24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Backward selection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Start with all variables in the model.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Remove the variable with the largest p-value — that is, the variable that is the least statistically signiﬁcant.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The new (p − 1)-variable model is ﬁt, and the variable with the largest p-value is removed.</a:t>
            </a: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Continue until a stopping rule is reached. For instance, we may stop when all remaining variables have a signiﬁcant </a:t>
            </a:r>
            <a:r>
              <a:rPr lang="en-US" sz="2000" i="1" dirty="0">
                <a:solidFill>
                  <a:srgbClr val="FF0000"/>
                </a:solidFill>
              </a:rPr>
              <a:t>p-value</a:t>
            </a:r>
            <a:r>
              <a:rPr lang="en-US" sz="2000" dirty="0">
                <a:solidFill>
                  <a:srgbClr val="064339"/>
                </a:solidFill>
              </a:rPr>
              <a:t> deﬁned by some signiﬁcance threshold.</a:t>
            </a: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8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Model selection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Other methods including Mallow C</a:t>
            </a:r>
            <a:r>
              <a:rPr lang="en-US" sz="2000" baseline="-25000" dirty="0">
                <a:solidFill>
                  <a:srgbClr val="064339"/>
                </a:solidFill>
              </a:rPr>
              <a:t>p</a:t>
            </a:r>
            <a:r>
              <a:rPr lang="en-US" sz="2000" dirty="0">
                <a:solidFill>
                  <a:srgbClr val="064339"/>
                </a:solidFill>
              </a:rPr>
              <a:t>,  AIC, BIC, adjust R2 and Cross-validation (CV)</a:t>
            </a: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Shrinkage method (LASSO, </a:t>
            </a:r>
            <a:r>
              <a:rPr lang="en-US" dirty="0" err="1">
                <a:solidFill>
                  <a:srgbClr val="064339"/>
                </a:solidFill>
              </a:rPr>
              <a:t>etc</a:t>
            </a:r>
            <a:r>
              <a:rPr lang="en-US" dirty="0">
                <a:solidFill>
                  <a:srgbClr val="064339"/>
                </a:solidFill>
              </a:rPr>
              <a:t>)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648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Some Important Questions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Is at least one of the predictors useful in predicting the response?</a:t>
            </a:r>
          </a:p>
          <a:p>
            <a:pPr lvl="1" indent="-342900"/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pPr lvl="1" indent="-342900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Do all the predictors help to explain Y, or is only a subset of the of the predictors useful?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C533A"/>
                </a:solidFill>
              </a:rPr>
              <a:t>Given a set of predictor values, what response value should we predict, and how accurate is our prediction?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C533A"/>
                </a:solidFill>
              </a:rPr>
              <a:t> 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50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Confidence Interval and Prediction Interval</a:t>
            </a:r>
          </a:p>
        </p:txBody>
      </p:sp>
    </p:spTree>
    <p:extLst>
      <p:ext uri="{BB962C8B-B14F-4D97-AF65-F5344CB8AC3E}">
        <p14:creationId xmlns:p14="http://schemas.microsoft.com/office/powerpoint/2010/main" val="4063303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Other Considerations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361F5C-CF2A-4BD4-A2B0-45F2B063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3000" dirty="0">
                <a:solidFill>
                  <a:srgbClr val="064339"/>
                </a:solidFill>
              </a:rPr>
              <a:t>Qualitative Predictors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Some predictors are not categorical predictors or factor variables.</a:t>
            </a:r>
          </a:p>
          <a:p>
            <a:pPr lvl="1" indent="-342900"/>
            <a:r>
              <a:rPr lang="en-US" altLang="zh-CN" sz="2000" dirty="0">
                <a:solidFill>
                  <a:srgbClr val="064339"/>
                </a:solidFill>
              </a:rPr>
              <a:t>For example: gender, student (student status), status (marital status), and ethnicity (Caucasian, African American (AA) or Asian).</a:t>
            </a: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05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cabs.msu.edu/toolkit/images/helmet/gif/Spartan-helmet-Green-150-pxl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64" y="6382302"/>
            <a:ext cx="289446" cy="3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brand.msu.edu/_files/images/spartans-wi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73" y="6477963"/>
            <a:ext cx="1716967" cy="1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D21E2972-E870-5B05-F627-3932740E265F}"/>
              </a:ext>
            </a:extLst>
          </p:cNvPr>
          <p:cNvSpPr txBox="1">
            <a:spLocks/>
          </p:cNvSpPr>
          <p:nvPr/>
        </p:nvSpPr>
        <p:spPr>
          <a:xfrm>
            <a:off x="248528" y="1227992"/>
            <a:ext cx="8229600" cy="220100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Confidence interval.</a:t>
            </a:r>
          </a:p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 square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BE122D-F424-753C-B616-BBF8E4C7A496}"/>
              </a:ext>
            </a:extLst>
          </p:cNvPr>
          <p:cNvSpPr txBox="1">
            <a:spLocks/>
          </p:cNvSpPr>
          <p:nvPr/>
        </p:nvSpPr>
        <p:spPr>
          <a:xfrm>
            <a:off x="248528" y="0"/>
            <a:ext cx="77841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Recap</a:t>
            </a:r>
            <a:endParaRPr lang="en-US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40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Qualitative Predictors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361F5C-CF2A-4BD4-A2B0-45F2B063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Example: investigate diﬀerences in credit card balance between males and females, ignoring the other variables.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We create a new variable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Resulting model: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Interpretation?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61553C-396C-46E2-93D9-B4A7086D0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151" y="2752957"/>
            <a:ext cx="3810532" cy="957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8CEF81-D6B1-4308-84B5-2AD551AC3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84" y="4172103"/>
            <a:ext cx="7957374" cy="116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8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Credit card data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F2DF39-166E-4885-949A-A49ED4B14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4" y="2155721"/>
            <a:ext cx="9144000" cy="168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69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More than two levels? 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9D6E6B-7FAB-4D44-A4ED-B9ACE9C74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For the ethnicity: Asian, Caucasian, African American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76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More than two levels? 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9D6E6B-7FAB-4D44-A4ED-B9ACE9C74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For the ethnicity: Asian, Caucasian, African American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We will create two dummy variables.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127FE7-6A5C-4417-8A27-F0AA78E83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467" y="2349780"/>
            <a:ext cx="4789856" cy="1187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8297FB-8F4B-4716-8AFE-B432225C2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467" y="3429000"/>
            <a:ext cx="4994631" cy="121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3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More than two levels? 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9D6E6B-7FAB-4D44-A4ED-B9ACE9C74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Then we have the following model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There will always be one fewer dummy variable than the number of levels. The level with no dummy variable African American in this example — is known as the </a:t>
            </a:r>
            <a:r>
              <a:rPr lang="en-US" altLang="zh-CN" sz="2000" dirty="0">
                <a:solidFill>
                  <a:srgbClr val="FF0000"/>
                </a:solidFill>
              </a:rPr>
              <a:t>baseline</a:t>
            </a:r>
            <a:r>
              <a:rPr lang="en-US" altLang="zh-CN" sz="2000" dirty="0">
                <a:solidFill>
                  <a:srgbClr val="064339"/>
                </a:solidFill>
              </a:rPr>
              <a:t>.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4ED796-0566-471B-8160-BD85380F2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82" y="1787550"/>
            <a:ext cx="6847530" cy="127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9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More than two levels? 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0D996A-CE2C-4F03-8F12-C5D75A66F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89" y="2228792"/>
            <a:ext cx="8292421" cy="15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23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Extensions of the Linear </a:t>
            </a:r>
            <a:r>
              <a:rPr lang="en-US" altLang="zh-CN" sz="3500" dirty="0">
                <a:solidFill>
                  <a:schemeClr val="bg1"/>
                </a:solidFill>
              </a:rPr>
              <a:t>Model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EA97E0-6F8F-4710-AF21-A2C10E76F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3000" b="1" dirty="0">
                <a:solidFill>
                  <a:srgbClr val="064339"/>
                </a:solidFill>
              </a:rPr>
              <a:t>Interactions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In the advertising data,  we assume the effect on sales of increasing one medium is independent of other media.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But suppose that spending money on radio advertising increases the effectiveness of TV advertising. How to model it?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This is called an interaction effect.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910455-4391-4142-90E8-3BD71E15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88" y="2148166"/>
            <a:ext cx="7428524" cy="756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AA239D-5D61-469A-A71A-3F0E29C47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57" y="4625169"/>
            <a:ext cx="8034877" cy="107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3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Interpretation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032C75-DE26-453B-A010-939467D0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43" y="656567"/>
            <a:ext cx="6833569" cy="181493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89DB4F-32BE-4A48-9FCD-A9F266F7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2274372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 p-value for the interaction term </a:t>
            </a:r>
            <a:r>
              <a:rPr lang="en-US" altLang="zh-CN" sz="2000" dirty="0">
                <a:solidFill>
                  <a:srgbClr val="FF0000"/>
                </a:solidFill>
              </a:rPr>
              <a:t>TV × radio </a:t>
            </a:r>
            <a:r>
              <a:rPr lang="en-US" altLang="zh-CN" sz="2000" dirty="0">
                <a:solidFill>
                  <a:srgbClr val="064339"/>
                </a:solidFill>
              </a:rPr>
              <a:t>is extremely low, indicating that there is strong evidence for  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 R</a:t>
            </a:r>
            <a:r>
              <a:rPr lang="en-US" altLang="zh-CN" sz="2000" baseline="30000" dirty="0">
                <a:solidFill>
                  <a:srgbClr val="064339"/>
                </a:solidFill>
              </a:rPr>
              <a:t>2</a:t>
            </a:r>
            <a:r>
              <a:rPr lang="en-US" altLang="zh-CN" sz="2000" dirty="0">
                <a:solidFill>
                  <a:srgbClr val="064339"/>
                </a:solidFill>
              </a:rPr>
              <a:t> for the interaction model is 96.8%, compared to only 89.7% for the model that predicts sales using TV and radio without an interaction term.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This means that (96.8 − 89.7)/(100 − 89.7) = 69% of the variability in sales that remains after ﬁtting the additive model has been explained by the interaction term.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56BEA4-190F-4A4D-94A4-62A9F9843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389" y="2992534"/>
            <a:ext cx="1389051" cy="31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0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Interpretation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032C75-DE26-453B-A010-939467D0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43" y="656567"/>
            <a:ext cx="6833569" cy="181493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89DB4F-32BE-4A48-9FCD-A9F266F7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2274372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 coeﬃcient estimates in the table suggest that an increase in TV advertising of $1, 000 is associated with increased sales of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An increase in radio advertising of $1, 000 will be associated with an increase in sales of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B687B3-2A0A-458A-8579-292F94376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74" y="3429000"/>
            <a:ext cx="7137662" cy="5194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1517DE-0984-4193-94DF-6C03FF2C3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274" y="4805012"/>
            <a:ext cx="6952231" cy="63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8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Hierarchy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89DB4F-32BE-4A48-9FCD-A9F266F7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831439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Sometimes it is the case that an interaction term has a very small p-value, but the associated main eﬀects (in this case, TV and radio) do not.</a:t>
            </a:r>
          </a:p>
          <a:p>
            <a:pPr marL="400050" lvl="1" indent="0">
              <a:buNone/>
            </a:pPr>
            <a:endParaRPr lang="en-US" altLang="zh-CN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The </a:t>
            </a:r>
            <a:r>
              <a:rPr lang="en-US" altLang="zh-CN" sz="2000" dirty="0">
                <a:solidFill>
                  <a:srgbClr val="FF0000"/>
                </a:solidFill>
              </a:rPr>
              <a:t>hierarchy principle</a:t>
            </a:r>
            <a:r>
              <a:rPr lang="en-US" altLang="zh-CN" sz="2000" dirty="0">
                <a:solidFill>
                  <a:srgbClr val="064339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If we include the interaction term, we should include the main effects no matter what!</a:t>
            </a:r>
          </a:p>
        </p:txBody>
      </p:sp>
    </p:spTree>
    <p:extLst>
      <p:ext uri="{BB962C8B-B14F-4D97-AF65-F5344CB8AC3E}">
        <p14:creationId xmlns:p14="http://schemas.microsoft.com/office/powerpoint/2010/main" val="377388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Multiple Linear Regression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BC2843-AE11-440A-8398-98ADA32D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6949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Usually more than one feature is available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In general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64339"/>
                </a:solidFill>
              </a:rPr>
              <a:t>We interpret       as the </a:t>
            </a:r>
            <a:r>
              <a:rPr lang="en-US" sz="2000" dirty="0">
                <a:solidFill>
                  <a:srgbClr val="0070C0"/>
                </a:solidFill>
              </a:rPr>
              <a:t>average </a:t>
            </a:r>
            <a:r>
              <a:rPr lang="en-US" sz="2000" dirty="0">
                <a:solidFill>
                  <a:srgbClr val="064339"/>
                </a:solidFill>
              </a:rPr>
              <a:t>eﬀect on </a:t>
            </a:r>
            <a:r>
              <a:rPr lang="en-US" sz="2000" i="1" dirty="0">
                <a:solidFill>
                  <a:srgbClr val="064339"/>
                </a:solidFill>
              </a:rPr>
              <a:t>Y</a:t>
            </a:r>
            <a:r>
              <a:rPr lang="en-US" sz="2000" dirty="0">
                <a:solidFill>
                  <a:srgbClr val="064339"/>
                </a:solidFill>
              </a:rPr>
              <a:t> of a one unit increase in, 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holding all other predictors ﬁxed. </a:t>
            </a:r>
          </a:p>
          <a:p>
            <a:pPr lvl="1" indent="-342900"/>
            <a:r>
              <a:rPr lang="en-US" sz="2000" dirty="0">
                <a:solidFill>
                  <a:srgbClr val="0070C0"/>
                </a:solidFill>
              </a:rPr>
              <a:t>Claims of causality </a:t>
            </a:r>
            <a:r>
              <a:rPr lang="en-US" sz="2000" dirty="0">
                <a:solidFill>
                  <a:srgbClr val="064339"/>
                </a:solidFill>
              </a:rPr>
              <a:t>should be avoided for observational data.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BEA992-5645-4E88-B200-AACD610F5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123" y="1595944"/>
            <a:ext cx="5641145" cy="4615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5BD2BD-53D9-4510-A79F-0104521C2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376" y="3787842"/>
            <a:ext cx="338184" cy="3096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7D5E1FA-834B-4983-A1DE-99525C7AF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3963" y="3840522"/>
            <a:ext cx="228475" cy="2042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DEB041-AA58-4B25-97FD-FEB07957C3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418" y="2667315"/>
            <a:ext cx="7236837" cy="75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9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Qualitative and quantitative variables?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89DB4F-32BE-4A48-9FCD-A9F266F7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831439"/>
            <a:ext cx="8433582" cy="411111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zh-CN" sz="2000" dirty="0">
                <a:solidFill>
                  <a:srgbClr val="064339"/>
                </a:solidFill>
              </a:rPr>
              <a:t>Consider the </a:t>
            </a:r>
            <a:r>
              <a:rPr lang="en-US" altLang="zh-CN" sz="2000" dirty="0">
                <a:solidFill>
                  <a:srgbClr val="FF0000"/>
                </a:solidFill>
              </a:rPr>
              <a:t>Credit</a:t>
            </a:r>
            <a:r>
              <a:rPr lang="en-US" altLang="zh-CN" sz="2000" dirty="0">
                <a:solidFill>
                  <a:srgbClr val="064339"/>
                </a:solidFill>
              </a:rPr>
              <a:t> data set, and suppose that we wish to predict balance using </a:t>
            </a:r>
            <a:r>
              <a:rPr lang="en-US" altLang="zh-CN" sz="2000" dirty="0">
                <a:solidFill>
                  <a:srgbClr val="FF0000"/>
                </a:solidFill>
              </a:rPr>
              <a:t>income</a:t>
            </a:r>
            <a:r>
              <a:rPr lang="en-US" altLang="zh-CN" sz="2000" dirty="0">
                <a:solidFill>
                  <a:srgbClr val="064339"/>
                </a:solidFill>
              </a:rPr>
              <a:t> (quantitative) and </a:t>
            </a:r>
            <a:r>
              <a:rPr lang="en-US" altLang="zh-CN" sz="2000" dirty="0">
                <a:solidFill>
                  <a:srgbClr val="FF0000"/>
                </a:solidFill>
              </a:rPr>
              <a:t>student</a:t>
            </a:r>
            <a:r>
              <a:rPr lang="en-US" altLang="zh-CN" sz="2000" dirty="0">
                <a:solidFill>
                  <a:srgbClr val="064339"/>
                </a:solidFill>
              </a:rPr>
              <a:t> (qualitative). With interactions, we have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488D2C-B7D5-4A3C-925E-B570681DD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81" y="1923070"/>
            <a:ext cx="7510644" cy="17629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980C64-8C2F-445F-AD67-77793A949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66" y="3703771"/>
            <a:ext cx="2825435" cy="247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6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2F18E1-16BA-4E58-A916-7D6E541FFE82}"/>
              </a:ext>
            </a:extLst>
          </p:cNvPr>
          <p:cNvSpPr txBox="1">
            <a:spLocks/>
          </p:cNvSpPr>
          <p:nvPr/>
        </p:nvSpPr>
        <p:spPr>
          <a:xfrm>
            <a:off x="196166" y="-6769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Non-linear eﬀects of predictors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70A33A-BCEB-4692-ABD5-902CDB386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606" y="684375"/>
            <a:ext cx="5856349" cy="430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7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2F18E1-16BA-4E58-A916-7D6E541FFE82}"/>
              </a:ext>
            </a:extLst>
          </p:cNvPr>
          <p:cNvSpPr txBox="1">
            <a:spLocks/>
          </p:cNvSpPr>
          <p:nvPr/>
        </p:nvSpPr>
        <p:spPr>
          <a:xfrm>
            <a:off x="196166" y="-6769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Non-linear eﬀects of predictors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70A33A-BCEB-4692-ABD5-902CDB386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606" y="684375"/>
            <a:ext cx="5856349" cy="43024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A540F3-A1D0-4B97-87DA-8B90BE428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301" y="5105924"/>
            <a:ext cx="7035994" cy="76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6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2F18E1-16BA-4E58-A916-7D6E541FFE82}"/>
              </a:ext>
            </a:extLst>
          </p:cNvPr>
          <p:cNvSpPr txBox="1">
            <a:spLocks/>
          </p:cNvSpPr>
          <p:nvPr/>
        </p:nvSpPr>
        <p:spPr>
          <a:xfrm>
            <a:off x="196166" y="-67699"/>
            <a:ext cx="74285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Non-linear eﬀects of predictors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A540F3-A1D0-4B97-87DA-8B90BE428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01" y="1043475"/>
            <a:ext cx="7035994" cy="7664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EE5068-C433-4D06-BA22-FAECED051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88409"/>
            <a:ext cx="9144000" cy="22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3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82098" y="-53430"/>
            <a:ext cx="6477000" cy="65834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Bonus Quiz 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20907-2FD8-4D01-AB09-45C2860E9D08}"/>
              </a:ext>
            </a:extLst>
          </p:cNvPr>
          <p:cNvSpPr txBox="1"/>
          <p:nvPr/>
        </p:nvSpPr>
        <p:spPr>
          <a:xfrm>
            <a:off x="977705" y="1758462"/>
            <a:ext cx="6477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we have the following model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X is height with unit of meter.</a:t>
            </a:r>
          </a:p>
          <a:p>
            <a:endParaRPr lang="en-US" dirty="0"/>
          </a:p>
          <a:p>
            <a:r>
              <a:rPr lang="en-US" dirty="0"/>
              <a:t>Now we can have another model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X* is also height with unit of centimeter. What is the relationship between   </a:t>
            </a:r>
          </a:p>
          <a:p>
            <a:r>
              <a:rPr lang="en-US" dirty="0"/>
              <a:t>             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6EA942-3F02-4ECA-82D5-395A38521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593" y="2127794"/>
            <a:ext cx="2657846" cy="5144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D70E83-A677-41CC-AB4A-7CC5B4731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3537339"/>
            <a:ext cx="2676899" cy="5048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143C78-0A75-451C-AC22-835EDC428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4998" y="4260389"/>
            <a:ext cx="1267002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2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Estimation and Prediction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BC2843-AE11-440A-8398-98ADA32D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6949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Given estimates                        we can make predictions using 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We estimate                                by minimizing the sum of squared residuals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529E74-3407-4E60-88AE-9FBCCD627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048" y="793484"/>
            <a:ext cx="1298039" cy="336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07F033-ED57-49C2-A34A-99429FC3C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958" y="1210489"/>
            <a:ext cx="6715680" cy="7520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213008-5A6B-48B9-8DC6-9798AC93DD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8967" y="1858416"/>
            <a:ext cx="1744055" cy="4419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DE27788-049D-4AFF-8C86-CBE9DD72A6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6891" y="2762332"/>
            <a:ext cx="6019800" cy="168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2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Estimation and Prediction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99AB61-7475-48BD-8333-8B250FF2C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165" y="1297200"/>
            <a:ext cx="472311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5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Results for Ad. Data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0F3C7F-657C-429B-BF00-B9EFAA68C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14" y="1337328"/>
            <a:ext cx="7430537" cy="1848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E99349-B402-4DC2-A3B0-EAFA7B986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19" y="3185436"/>
            <a:ext cx="7976382" cy="1274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A5B3EC-73DA-4542-A6A8-797E7A862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192" y="4517397"/>
            <a:ext cx="7706801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6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Results for Ad. Data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A5AE9A-9CA7-41DF-84AF-AAA87F16F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153" y="2514472"/>
            <a:ext cx="6401693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6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Some Important Questions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Is at least one of the predictors useful in predicting the response?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lvl="1" indent="-342900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Do all the predictors help to explain Y, or is only a subset of the of the predictors useful?</a:t>
            </a:r>
          </a:p>
          <a:p>
            <a:pPr lvl="1" indent="-342900"/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pPr lvl="1" indent="-342900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Given a set of predictor values, what response value should we predict, and how accurate is our prediction?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46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Inference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57D9B4-4814-4ED6-90C2-A2D1414B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59" y="796950"/>
            <a:ext cx="8433582" cy="4111111"/>
          </a:xfrm>
        </p:spPr>
        <p:txBody>
          <a:bodyPr/>
          <a:lstStyle/>
          <a:p>
            <a:pPr lvl="1" indent="-342900"/>
            <a:r>
              <a:rPr lang="en-US" sz="2000" dirty="0">
                <a:solidFill>
                  <a:srgbClr val="064339"/>
                </a:solidFill>
              </a:rPr>
              <a:t>Is at least one of the predictors useful in predicting the response?</a:t>
            </a:r>
          </a:p>
          <a:p>
            <a:pPr lvl="1" indent="-342900"/>
            <a:endParaRPr lang="en-US" sz="2000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Seek to reject hypothesis H</a:t>
            </a:r>
            <a:r>
              <a:rPr lang="en-US" baseline="-25000" dirty="0">
                <a:solidFill>
                  <a:srgbClr val="064339"/>
                </a:solidFill>
              </a:rPr>
              <a:t>0</a:t>
            </a:r>
            <a:r>
              <a:rPr lang="en-US" dirty="0">
                <a:solidFill>
                  <a:srgbClr val="064339"/>
                </a:solidFill>
              </a:rPr>
              <a:t> with small p-value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C48293-D11D-485E-9CF0-B89A9F85C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89979"/>
            <a:ext cx="5454177" cy="11721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149E6-6CB5-4541-A60D-3BA229695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782" y="2570810"/>
            <a:ext cx="5633800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336E0D-3BDA-43DC-AD71-0008DD6BF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986" y="2109216"/>
            <a:ext cx="2476846" cy="457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9BB5D7-57B2-4621-BE6E-C3C0DDB218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1603" y="3157499"/>
            <a:ext cx="3000794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0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wer-Point-Wordmark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Power-Point-Wordmark (1)</Template>
  <TotalTime>15131</TotalTime>
  <Words>1206</Words>
  <Application>Microsoft Macintosh PowerPoint</Application>
  <PresentationFormat>On-screen Show (4:3)</PresentationFormat>
  <Paragraphs>242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Gotham Book</vt:lpstr>
      <vt:lpstr>Gotham-Bold</vt:lpstr>
      <vt:lpstr>Arial</vt:lpstr>
      <vt:lpstr>Calibri</vt:lpstr>
      <vt:lpstr>Wingdings</vt:lpstr>
      <vt:lpstr>Power-Point-Wordmark 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Michigan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Patti Althoff</dc:creator>
  <cp:lastModifiedBy>Xie, Yuying</cp:lastModifiedBy>
  <cp:revision>188</cp:revision>
  <cp:lastPrinted>2010-09-08T13:46:11Z</cp:lastPrinted>
  <dcterms:created xsi:type="dcterms:W3CDTF">2015-02-19T18:04:32Z</dcterms:created>
  <dcterms:modified xsi:type="dcterms:W3CDTF">2023-01-23T19:40:49Z</dcterms:modified>
</cp:coreProperties>
</file>