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401" r:id="rId3"/>
    <p:sldId id="287" r:id="rId4"/>
    <p:sldId id="402" r:id="rId5"/>
    <p:sldId id="297" r:id="rId6"/>
    <p:sldId id="403" r:id="rId7"/>
    <p:sldId id="404" r:id="rId8"/>
    <p:sldId id="295" r:id="rId9"/>
    <p:sldId id="299" r:id="rId10"/>
    <p:sldId id="405" r:id="rId11"/>
    <p:sldId id="406" r:id="rId12"/>
    <p:sldId id="407" r:id="rId13"/>
    <p:sldId id="408" r:id="rId14"/>
    <p:sldId id="300" r:id="rId15"/>
    <p:sldId id="302" r:id="rId16"/>
    <p:sldId id="409" r:id="rId17"/>
    <p:sldId id="307" r:id="rId18"/>
    <p:sldId id="304" r:id="rId19"/>
    <p:sldId id="305" r:id="rId20"/>
    <p:sldId id="308" r:id="rId21"/>
    <p:sldId id="274" r:id="rId22"/>
    <p:sldId id="410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1/26/23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4: Classification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8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27th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Bayes Error rate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E447-9190-422A-9A37-85A7E7FE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33" y="965449"/>
            <a:ext cx="3586085" cy="3127829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331B66-D19A-89A1-C56F-32C52972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1" y="4225158"/>
            <a:ext cx="3202741" cy="1925145"/>
          </a:xfrm>
          <a:prstGeom prst="rect">
            <a:avLst/>
          </a:prstGeom>
        </p:spPr>
      </p:pic>
      <p:pic>
        <p:nvPicPr>
          <p:cNvPr id="6" name="Picture 5" descr="A picture containing antenna&#10;&#10;Description automatically generated">
            <a:extLst>
              <a:ext uri="{FF2B5EF4-FFF2-40B4-BE49-F238E27FC236}">
                <a16:creationId xmlns:a16="http://schemas.microsoft.com/office/drawing/2014/main" id="{37385CD3-20C5-0F78-C997-043F70F5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4225158"/>
            <a:ext cx="2920562" cy="8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K-nearest neighbors Classifier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-126124" y="463988"/>
            <a:ext cx="8305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Idea: Use similar training points when making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is/are the parameters?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parametric or non-parametric?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41F02-D12E-4FCF-A086-723E5DCF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6" y="1326908"/>
            <a:ext cx="4373554" cy="251277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615ADA-AA01-0327-A506-DEB59391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0" y="2406937"/>
            <a:ext cx="3473669" cy="15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3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Example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581385" y="452779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effectLst/>
                <a:latin typeface="Helvetica" pitchFamily="2" charset="0"/>
              </a:rPr>
              <a:t>Here label is shown by O vs X. What are the </a:t>
            </a:r>
            <a:r>
              <a:rPr lang="en-US" i="1" dirty="0" err="1">
                <a:effectLst/>
                <a:latin typeface="Helvetica" pitchFamily="2" charset="0"/>
              </a:rPr>
              <a:t>k</a:t>
            </a:r>
            <a:r>
              <a:rPr lang="en-US" dirty="0" err="1">
                <a:effectLst/>
                <a:latin typeface="Helvetica" pitchFamily="2" charset="0"/>
              </a:rPr>
              <a:t>nn</a:t>
            </a:r>
            <a:r>
              <a:rPr lang="en-US" dirty="0">
                <a:effectLst/>
                <a:latin typeface="Helvetica" pitchFamily="2" charset="0"/>
              </a:rPr>
              <a:t> predictions for points A, B and C for k = 1</a:t>
            </a:r>
          </a:p>
          <a:p>
            <a:r>
              <a:rPr lang="en-US" dirty="0">
                <a:effectLst/>
                <a:latin typeface="Helvetica" pitchFamily="2" charset="0"/>
              </a:rPr>
              <a:t>or k =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3700A-6D8B-1F03-C545-3FA207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3" y="1872545"/>
            <a:ext cx="4534273" cy="4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Example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581385" y="452779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effectLst/>
                <a:latin typeface="Helvetica" pitchFamily="2" charset="0"/>
              </a:rPr>
              <a:t>Here label is shown by O vs X. What are the </a:t>
            </a:r>
            <a:r>
              <a:rPr lang="en-US" i="1" dirty="0" err="1">
                <a:effectLst/>
                <a:latin typeface="Helvetica" pitchFamily="2" charset="0"/>
              </a:rPr>
              <a:t>k</a:t>
            </a:r>
            <a:r>
              <a:rPr lang="en-US" dirty="0" err="1">
                <a:effectLst/>
                <a:latin typeface="Helvetica" pitchFamily="2" charset="0"/>
              </a:rPr>
              <a:t>nn</a:t>
            </a:r>
            <a:r>
              <a:rPr lang="en-US" dirty="0">
                <a:effectLst/>
                <a:latin typeface="Helvetica" pitchFamily="2" charset="0"/>
              </a:rPr>
              <a:t> predictions for points A, B and C for k = 1</a:t>
            </a:r>
          </a:p>
          <a:p>
            <a:r>
              <a:rPr lang="en-US" dirty="0">
                <a:effectLst/>
                <a:latin typeface="Helvetica" pitchFamily="2" charset="0"/>
              </a:rPr>
              <a:t>or k =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3700A-6D8B-1F03-C545-3FA207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3" y="1872545"/>
            <a:ext cx="4534273" cy="4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Tradeoff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1F1EE-E059-471D-A04C-F24C71B2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45"/>
            <a:ext cx="7241628" cy="40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KNN: Training and Test Errors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62E60-4FFD-42D2-9BE6-6F7B73BE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" y="801663"/>
            <a:ext cx="5783015" cy="443249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737752A-D086-204C-465D-C863226E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807" y="1247046"/>
            <a:ext cx="2964793" cy="21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Logistic Regression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5446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923B1-0C73-078B-7455-464911D96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15" t="16983" r="53125" b="1889"/>
          <a:stretch/>
        </p:blipFill>
        <p:spPr>
          <a:xfrm>
            <a:off x="432268" y="1967039"/>
            <a:ext cx="3378395" cy="329612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3A365C-75A3-2823-4D38-5F9AE25524C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Example: Predicting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5375C-4C18-C506-12C9-5B916D3F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63" y="1444965"/>
            <a:ext cx="4222237" cy="418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9946C-37FB-34E3-70E4-4883D5DF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2436"/>
            <a:ext cx="5209625" cy="8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Can we use regression?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F1BA2-632A-4EF9-85B7-FCD39233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004234"/>
            <a:ext cx="3810532" cy="1038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DEF7E6-BBBF-4A15-9EE8-34E66531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0" y="2240601"/>
            <a:ext cx="3504548" cy="944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1C7656-9D67-4472-9815-CFCAD964D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28" y="3739802"/>
            <a:ext cx="4732544" cy="1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Regression for 2-class Classification ?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7BC9F-BDD3-4505-9E0D-541E54487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00" r="32359" b="77859"/>
          <a:stretch/>
        </p:blipFill>
        <p:spPr>
          <a:xfrm>
            <a:off x="196165" y="891182"/>
            <a:ext cx="2592545" cy="1134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11A86-3712-4012-A022-5F6C430A5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64" y="1369364"/>
            <a:ext cx="4954270" cy="540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F50F6C-4676-443C-9462-BEAE86E3D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55"/>
          <a:stretch/>
        </p:blipFill>
        <p:spPr>
          <a:xfrm>
            <a:off x="1185462" y="2603597"/>
            <a:ext cx="6924311" cy="35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Qualitative Predictors (One-hot encoding)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Interactions (Hierarchy Principle)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Beyond linearity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Logistic Function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E2023-1F9D-4FE8-99E7-049FC218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74" y="733968"/>
            <a:ext cx="5786765" cy="5036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BDFF6-E397-438D-9106-EEC07BDF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8" y="5346674"/>
            <a:ext cx="2554305" cy="9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6F7D-461A-4CC4-865B-ED9B4FFD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90" y="1067964"/>
            <a:ext cx="7196220" cy="50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8BDDA7-E756-4015-BDF1-009326930515}"/>
              </a:ext>
            </a:extLst>
          </p:cNvPr>
          <p:cNvSpPr txBox="1">
            <a:spLocks/>
          </p:cNvSpPr>
          <p:nvPr/>
        </p:nvSpPr>
        <p:spPr>
          <a:xfrm>
            <a:off x="164123" y="-77372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Using Coefficient </a:t>
            </a:r>
            <a:r>
              <a:rPr lang="en-US">
                <a:solidFill>
                  <a:schemeClr val="bg1"/>
                </a:solidFill>
              </a:rPr>
              <a:t>to predict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69993A1-55FF-115D-A205-146CCA81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6" y="1261376"/>
            <a:ext cx="7772400" cy="39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 Problems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DCA1-6AC4-47C0-A14D-921A745E2380}"/>
              </a:ext>
            </a:extLst>
          </p:cNvPr>
          <p:cNvSpPr txBox="1"/>
          <p:nvPr/>
        </p:nvSpPr>
        <p:spPr>
          <a:xfrm>
            <a:off x="304800" y="946367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Here the response variable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/>
              <a:t> is qualitative. </a:t>
            </a:r>
          </a:p>
        </p:txBody>
      </p:sp>
    </p:spTree>
    <p:extLst>
      <p:ext uri="{BB962C8B-B14F-4D97-AF65-F5344CB8AC3E}">
        <p14:creationId xmlns:p14="http://schemas.microsoft.com/office/powerpoint/2010/main" val="34193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 Problems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DCA1-6AC4-47C0-A14D-921A745E2380}"/>
              </a:ext>
            </a:extLst>
          </p:cNvPr>
          <p:cNvSpPr txBox="1"/>
          <p:nvPr/>
        </p:nvSpPr>
        <p:spPr>
          <a:xfrm>
            <a:off x="304800" y="946367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Here the response variable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/>
              <a:t> is qualitative — e.g. email is one of </a:t>
            </a:r>
          </a:p>
          <a:p>
            <a:r>
              <a:rPr lang="en-US" dirty="0"/>
              <a:t>                       (ham=good email), digit class is one of                             . Our goals are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classifier </a:t>
            </a:r>
            <a:r>
              <a:rPr lang="en-US" i="1" dirty="0"/>
              <a:t>C(X)</a:t>
            </a:r>
            <a:r>
              <a:rPr lang="en-US" dirty="0"/>
              <a:t> that assigns a class label to a feature unlabeled observation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the uncertainty in each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roles of the different predictors among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12E10-1C85-4F77-ADDD-662DCD60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99209"/>
            <a:ext cx="1312923" cy="241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6D722-E548-4584-9FD4-BD3C6AFE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25" y="1565134"/>
            <a:ext cx="1724268" cy="309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A9B29-F7C6-4FCB-8484-7D34ED7D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61" y="3969346"/>
            <a:ext cx="2831527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C9D337-3D70-1152-2871-9057B25C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0430"/>
            <a:ext cx="5023945" cy="8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Can we define it as                                                      ? 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97EB1-5CFE-45A2-A1A1-7CFF7C4C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79" y="2489586"/>
            <a:ext cx="2935331" cy="809747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0916A77-93DA-1453-5682-17A0560D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20430"/>
            <a:ext cx="5023945" cy="8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We use the </a:t>
            </a:r>
            <a:r>
              <a:rPr lang="en-US" sz="2000" dirty="0">
                <a:solidFill>
                  <a:srgbClr val="FF0000"/>
                </a:solidFill>
              </a:rPr>
              <a:t>misclassification error rate:</a:t>
            </a:r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  <a:p>
            <a:pPr marL="57150" indent="0">
              <a:buClrTx/>
              <a:buNone/>
            </a:pPr>
            <a:r>
              <a:rPr lang="en-US" sz="2000" dirty="0"/>
              <a:t>       where                     is an indicator variable that equals 1 if                and 0 otherwise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As in the regression setting, we are most interested in the testing errors associated</a:t>
            </a:r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br>
              <a:rPr lang="en-US" sz="2000" dirty="0"/>
            </a:br>
            <a:r>
              <a:rPr lang="en-US" sz="2000" dirty="0"/>
              <a:t>with a testing set                       :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FC5BC-F077-43ED-A955-C12CFC2E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3" y="2161436"/>
            <a:ext cx="981212" cy="261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6FDF61-EF0D-4695-B669-DF66A33B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62" y="2161436"/>
            <a:ext cx="775228" cy="28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3FC29-359E-4F0F-86BB-1B8D2BBD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50" y="4734283"/>
            <a:ext cx="1165833" cy="268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342AE-5F9B-4412-B351-70A15E5C3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701" y="3881766"/>
            <a:ext cx="3543795" cy="73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42D5A-369D-4AAF-95AC-C79EAF8BF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605" y="1190650"/>
            <a:ext cx="335326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Ideal Classifier</a:t>
            </a:r>
            <a:endParaRPr lang="en-US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17F35-ADAF-4738-BCAF-02C9F135329A}"/>
              </a:ext>
            </a:extLst>
          </p:cNvPr>
          <p:cNvSpPr txBox="1"/>
          <p:nvPr/>
        </p:nvSpPr>
        <p:spPr>
          <a:xfrm>
            <a:off x="492368" y="1362780"/>
            <a:ext cx="8391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 ideal </a:t>
            </a:r>
            <a:r>
              <a:rPr lang="en-US" i="1" dirty="0"/>
              <a:t>C(X)</a:t>
            </a:r>
            <a:r>
              <a:rPr lang="en-US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the </a:t>
            </a:r>
            <a:r>
              <a:rPr lang="en-US" i="1" dirty="0"/>
              <a:t>K</a:t>
            </a:r>
            <a:r>
              <a:rPr lang="en-US" dirty="0"/>
              <a:t> elements in     are number</a:t>
            </a:r>
            <a:r>
              <a:rPr lang="en-US" altLang="zh-CN" dirty="0"/>
              <a:t>e</a:t>
            </a:r>
            <a:r>
              <a:rPr lang="en-US" dirty="0"/>
              <a:t>d 1, 2, …, K. 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These are the conditional class probabilities at </a:t>
            </a:r>
            <a:r>
              <a:rPr lang="en-US" i="1" dirty="0"/>
              <a:t>x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</a:t>
            </a:r>
            <a:r>
              <a:rPr lang="en-US" b="1" dirty="0">
                <a:solidFill>
                  <a:srgbClr val="00B050"/>
                </a:solidFill>
              </a:rPr>
              <a:t>Bayes classifier </a:t>
            </a:r>
            <a:r>
              <a:rPr lang="en-US" dirty="0"/>
              <a:t>at </a:t>
            </a:r>
            <a:r>
              <a:rPr lang="en-US" i="1" dirty="0"/>
              <a:t>x</a:t>
            </a:r>
            <a:r>
              <a:rPr lang="en-US" dirty="0"/>
              <a:t> is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, which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classifier.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B2C03-D54B-488E-A08D-855C70E3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18" y="1705708"/>
            <a:ext cx="252448" cy="238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66118-3D85-46A5-952F-971079B7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51" y="2101444"/>
            <a:ext cx="6730698" cy="5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9F1335-8D60-4CE7-8EBC-AE7BEDDE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3" y="3446160"/>
            <a:ext cx="8236634" cy="661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1E8705-F883-4464-B8F5-CC2502033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8" y="4779100"/>
            <a:ext cx="4311463" cy="19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Bayes decision Boundary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E447-9190-422A-9A37-85A7E7FE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33" y="965449"/>
            <a:ext cx="3586085" cy="3127829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331B66-D19A-89A1-C56F-32C52972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1" y="4225158"/>
            <a:ext cx="3202741" cy="19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3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19615</TotalTime>
  <Words>394</Words>
  <Application>Microsoft Macintosh PowerPoint</Application>
  <PresentationFormat>On-screen Show (4:3)</PresentationFormat>
  <Paragraphs>122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188</cp:revision>
  <cp:lastPrinted>2010-09-08T13:46:11Z</cp:lastPrinted>
  <dcterms:created xsi:type="dcterms:W3CDTF">2015-02-19T18:04:32Z</dcterms:created>
  <dcterms:modified xsi:type="dcterms:W3CDTF">2023-01-27T04:40:37Z</dcterms:modified>
</cp:coreProperties>
</file>