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25" r:id="rId1"/>
  </p:sldMasterIdLst>
  <p:notesMasterIdLst>
    <p:notesMasterId r:id="rId10"/>
  </p:notesMasterIdLst>
  <p:handoutMasterIdLst>
    <p:handoutMasterId r:id="rId11"/>
  </p:handoutMasterIdLst>
  <p:sldIdLst>
    <p:sldId id="715" r:id="rId2"/>
    <p:sldId id="760" r:id="rId3"/>
    <p:sldId id="693" r:id="rId4"/>
    <p:sldId id="727" r:id="rId5"/>
    <p:sldId id="761" r:id="rId6"/>
    <p:sldId id="762" r:id="rId7"/>
    <p:sldId id="764" r:id="rId8"/>
    <p:sldId id="763" r:id="rId9"/>
  </p:sldIdLst>
  <p:sldSz cx="12192000" cy="6858000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618" userDrawn="1">
          <p15:clr>
            <a:srgbClr val="A4A3A4"/>
          </p15:clr>
        </p15:guide>
        <p15:guide id="3" orient="horz" pos="4042" userDrawn="1">
          <p15:clr>
            <a:srgbClr val="A4A3A4"/>
          </p15:clr>
        </p15:guide>
        <p15:guide id="4" pos="7499" userDrawn="1">
          <p15:clr>
            <a:srgbClr val="A4A3A4"/>
          </p15:clr>
        </p15:guide>
        <p15:guide id="5" pos="211" userDrawn="1">
          <p15:clr>
            <a:srgbClr val="A4A3A4"/>
          </p15:clr>
        </p15:guide>
        <p15:guide id="6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AF4FB"/>
    <a:srgbClr val="E4EBF2"/>
    <a:srgbClr val="E3EAF1"/>
    <a:srgbClr val="0065BD"/>
    <a:srgbClr val="C0C0C0"/>
    <a:srgbClr val="000000"/>
    <a:srgbClr val="41BEFF"/>
    <a:srgbClr val="FF8000"/>
    <a:srgbClr val="CB6C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51" autoAdjust="0"/>
    <p:restoredTop sz="95662" autoAdjust="0"/>
  </p:normalViewPr>
  <p:slideViewPr>
    <p:cSldViewPr>
      <p:cViewPr varScale="1">
        <p:scale>
          <a:sx n="86" d="100"/>
          <a:sy n="86" d="100"/>
        </p:scale>
        <p:origin x="312" y="62"/>
      </p:cViewPr>
      <p:guideLst>
        <p:guide orient="horz" pos="2160"/>
        <p:guide orient="horz" pos="618"/>
        <p:guide orient="horz" pos="4042"/>
        <p:guide pos="7499"/>
        <p:guide pos="211"/>
        <p:guide pos="3840"/>
      </p:guideLst>
    </p:cSldViewPr>
  </p:slideViewPr>
  <p:outlineViewPr>
    <p:cViewPr>
      <p:scale>
        <a:sx n="33" d="100"/>
        <a:sy n="33" d="100"/>
      </p:scale>
      <p:origin x="0" y="390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2532" y="-10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25568" y="189833"/>
            <a:ext cx="3496595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300">
                <a:latin typeface="TUM Neue Helvetica 55 Regular" charset="0"/>
                <a:cs typeface="+mn-cs"/>
              </a:defRPr>
            </a:lvl1pPr>
          </a:lstStyle>
          <a:p>
            <a:pPr>
              <a:defRPr/>
            </a:pPr>
            <a:endParaRPr lang="de-DE" dirty="0">
              <a:latin typeface="Arial Unicode MS" pitchFamily="34" charset="-128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338830" y="189833"/>
            <a:ext cx="2208376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UM Neue Helvetica 55 Regular" charset="0"/>
                <a:cs typeface="+mn-cs"/>
              </a:defRPr>
            </a:lvl1pPr>
          </a:lstStyle>
          <a:p>
            <a:pPr>
              <a:defRPr/>
            </a:pPr>
            <a:endParaRPr lang="de-DE" dirty="0">
              <a:latin typeface="Arial Unicode MS" pitchFamily="34" charset="-128"/>
            </a:endParaRP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392"/>
            <a:ext cx="3077137" cy="51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300">
                <a:latin typeface="TUM Neue Helvetica 55 Regular" charset="0"/>
                <a:cs typeface="+mn-cs"/>
              </a:defRPr>
            </a:lvl1pPr>
          </a:lstStyle>
          <a:p>
            <a:pPr>
              <a:defRPr/>
            </a:pPr>
            <a:endParaRPr lang="de-DE" dirty="0">
              <a:latin typeface="Arial Unicode MS" pitchFamily="34" charset="-128"/>
            </a:endParaRP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163" y="9722392"/>
            <a:ext cx="3077137" cy="51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UM Neue Helvetica 55 Regular" charset="0"/>
                <a:cs typeface="+mn-cs"/>
              </a:defRPr>
            </a:lvl1pPr>
          </a:lstStyle>
          <a:p>
            <a:pPr>
              <a:defRPr/>
            </a:pPr>
            <a:fld id="{6F17E718-27D7-4FA6-ACF7-4EB047CCD802}" type="slidenum">
              <a:rPr lang="de-DE">
                <a:latin typeface="Arial Unicode MS" pitchFamily="34" charset="-128"/>
              </a:rPr>
              <a:pPr>
                <a:defRPr/>
              </a:pPr>
              <a:t>‹#›</a:t>
            </a:fld>
            <a:endParaRPr lang="de-DE" dirty="0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1959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137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300">
                <a:latin typeface="Arial Unicode MS" pitchFamily="34" charset="-128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163" y="0"/>
            <a:ext cx="3077137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 Unicode MS" pitchFamily="34" charset="-128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9938"/>
            <a:ext cx="68167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685" y="4862015"/>
            <a:ext cx="5205932" cy="4605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392"/>
            <a:ext cx="3077137" cy="51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300">
                <a:latin typeface="Arial Unicode MS" pitchFamily="34" charset="-128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163" y="9722392"/>
            <a:ext cx="3077137" cy="51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 Unicode MS" pitchFamily="34" charset="-128"/>
                <a:cs typeface="+mn-cs"/>
              </a:defRPr>
            </a:lvl1pPr>
          </a:lstStyle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24472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9938"/>
            <a:ext cx="6816725" cy="3835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848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9938"/>
            <a:ext cx="6816725" cy="3835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7915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675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124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6333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1491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8478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7136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616" y="2"/>
            <a:ext cx="12192000" cy="6857999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>
          <a:xfrm>
            <a:off x="0" y="0"/>
            <a:ext cx="12192000" cy="4196080"/>
          </a:xfrm>
          <a:prstGeom prst="rect">
            <a:avLst/>
          </a:prstGeom>
          <a:gradFill flip="none" rotWithShape="1">
            <a:gsLst>
              <a:gs pos="23000">
                <a:schemeClr val="bg1">
                  <a:alpha val="85000"/>
                </a:schemeClr>
              </a:gs>
              <a:gs pos="93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sp>
        <p:nvSpPr>
          <p:cNvPr id="17" name="Titel 1"/>
          <p:cNvSpPr>
            <a:spLocks noGrp="1"/>
          </p:cNvSpPr>
          <p:nvPr>
            <p:ph type="title" hasCustomPrompt="1"/>
          </p:nvPr>
        </p:nvSpPr>
        <p:spPr>
          <a:xfrm>
            <a:off x="431371" y="3538641"/>
            <a:ext cx="11432843" cy="6797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tIns="144000" bIns="72000" anchor="b" anchorCtr="0">
            <a:spAutoFit/>
          </a:bodyPr>
          <a:lstStyle>
            <a:lvl1pPr marL="180000" algn="l">
              <a:defRPr sz="3000" b="0" i="0" baseline="0">
                <a:solidFill>
                  <a:schemeClr val="tx2"/>
                </a:solidFill>
                <a:latin typeface="+mj-lt"/>
                <a:cs typeface="Arial"/>
              </a:defRPr>
            </a:lvl1pPr>
          </a:lstStyle>
          <a:p>
            <a:r>
              <a:rPr lang="en-US" noProof="0" dirty="0"/>
              <a:t>Edit Title</a:t>
            </a:r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31372" y="4211796"/>
            <a:ext cx="11432841" cy="3385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>
            <a:spAutoFit/>
          </a:bodyPr>
          <a:lstStyle>
            <a:lvl1pPr marL="180000" indent="0">
              <a:buFontTx/>
              <a:buNone/>
              <a:defRPr sz="1600" b="0" baseline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noProof="0" dirty="0"/>
              <a:t>Presenter, Date, Location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371" y="398812"/>
            <a:ext cx="997527" cy="32004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5861" y="398812"/>
            <a:ext cx="606858" cy="320055"/>
          </a:xfrm>
          <a:prstGeom prst="rect">
            <a:avLst/>
          </a:prstGeom>
        </p:spPr>
      </p:pic>
      <p:sp>
        <p:nvSpPr>
          <p:cNvPr id="25" name="Textfeld 24"/>
          <p:cNvSpPr txBox="1"/>
          <p:nvPr userDrawn="1"/>
        </p:nvSpPr>
        <p:spPr>
          <a:xfrm>
            <a:off x="425454" y="4643381"/>
            <a:ext cx="11438759" cy="12252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lIns="252000" tIns="180000" rIns="180000" bIns="180000" rtlCol="0">
            <a:spAutoFit/>
          </a:bodyPr>
          <a:lstStyle/>
          <a:p>
            <a:pPr marL="0" indent="0"/>
            <a:r>
              <a:rPr lang="en-US" sz="1400" b="0" i="0" kern="120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+mn-ea"/>
                <a:cs typeface="Arial"/>
              </a:rPr>
              <a:t>Chair of</a:t>
            </a:r>
            <a:r>
              <a:rPr lang="en-US" sz="1400" b="0" i="0" kern="120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+mn-ea"/>
                <a:cs typeface="Arial"/>
              </a:rPr>
              <a:t> </a:t>
            </a:r>
            <a:r>
              <a:rPr lang="en-US" sz="1400" b="0" i="0" kern="120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+mn-ea"/>
                <a:cs typeface="Arial"/>
              </a:rPr>
              <a:t>Software</a:t>
            </a:r>
            <a:r>
              <a:rPr lang="en-US" sz="1400" b="0" i="0" kern="120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+mn-ea"/>
                <a:cs typeface="Arial"/>
              </a:rPr>
              <a:t> Engineering for Business Information Systems </a:t>
            </a:r>
            <a:r>
              <a:rPr lang="en-US" sz="1400" b="0" i="0" kern="120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+mn-ea"/>
                <a:cs typeface="Arial"/>
              </a:rPr>
              <a:t>(sebis) </a:t>
            </a:r>
          </a:p>
          <a:p>
            <a:pPr marL="0" indent="0"/>
            <a:r>
              <a:rPr lang="en-US" sz="1400" b="0" i="0" kern="120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+mn-ea"/>
                <a:cs typeface="Arial"/>
              </a:rPr>
              <a:t>Faculty of</a:t>
            </a:r>
            <a:r>
              <a:rPr lang="en-US" sz="1400" b="0" i="0" kern="120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+mn-ea"/>
                <a:cs typeface="Arial"/>
              </a:rPr>
              <a:t> </a:t>
            </a:r>
            <a:r>
              <a:rPr lang="en-US" sz="1400" b="0" i="0" kern="120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+mn-ea"/>
                <a:cs typeface="Arial"/>
              </a:rPr>
              <a:t>Informatics</a:t>
            </a:r>
          </a:p>
          <a:p>
            <a:pPr marL="0" indent="0"/>
            <a:r>
              <a:rPr lang="en-US" sz="1400" b="0" i="0" kern="1200" noProof="1">
                <a:solidFill>
                  <a:schemeClr val="bg1">
                    <a:lumMod val="50000"/>
                  </a:schemeClr>
                </a:solidFill>
                <a:latin typeface="Arial" charset="0"/>
                <a:ea typeface="+mn-ea"/>
                <a:cs typeface="Arial"/>
              </a:rPr>
              <a:t>Technische</a:t>
            </a:r>
            <a:r>
              <a:rPr lang="en-US" sz="1400" b="0" i="0" kern="1200" baseline="0" noProof="1">
                <a:solidFill>
                  <a:schemeClr val="bg1">
                    <a:lumMod val="50000"/>
                  </a:schemeClr>
                </a:solidFill>
                <a:latin typeface="Arial" charset="0"/>
                <a:ea typeface="+mn-ea"/>
                <a:cs typeface="Arial"/>
              </a:rPr>
              <a:t> Universität München</a:t>
            </a:r>
            <a:endParaRPr lang="en-US" sz="1400" b="0" i="0" kern="1200" noProof="1">
              <a:solidFill>
                <a:schemeClr val="bg1">
                  <a:lumMod val="50000"/>
                </a:schemeClr>
              </a:solidFill>
              <a:latin typeface="Arial" charset="0"/>
              <a:ea typeface="+mn-ea"/>
              <a:cs typeface="Arial"/>
            </a:endParaRPr>
          </a:p>
          <a:p>
            <a:pPr marL="0" indent="0"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0" i="0" u="sng" kern="1200" noProof="1">
                <a:solidFill>
                  <a:schemeClr val="bg1">
                    <a:lumMod val="50000"/>
                  </a:schemeClr>
                </a:solidFill>
                <a:latin typeface="Arial" charset="0"/>
                <a:ea typeface="+mn-ea"/>
                <a:cs typeface="Arial"/>
              </a:rPr>
              <a:t>wwwmatthes.in.tum.de</a:t>
            </a:r>
            <a:endParaRPr lang="en-US" sz="1400" b="0" i="0" u="sng" kern="1200" dirty="0" err="1">
              <a:solidFill>
                <a:schemeClr val="bg1">
                  <a:lumMod val="50000"/>
                </a:schemeClr>
              </a:solidFill>
              <a:latin typeface="Arial" charset="0"/>
              <a:ea typeface="+mn-ea"/>
              <a:cs typeface="Arial"/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34435" y="981076"/>
            <a:ext cx="11523135" cy="5400675"/>
          </a:xfrm>
        </p:spPr>
        <p:txBody>
          <a:bodyPr>
            <a:normAutofit/>
          </a:bodyPr>
          <a:lstStyle>
            <a:lvl1pPr>
              <a:defRPr>
                <a:latin typeface="+mn-lt"/>
              </a:defRPr>
            </a:lvl1pPr>
            <a:lvl2pPr>
              <a:buClr>
                <a:schemeClr val="tx2"/>
              </a:buClr>
              <a:defRPr lang="de-DE" sz="1800" dirty="0" smtClean="0">
                <a:solidFill>
                  <a:schemeClr val="tx1"/>
                </a:solidFill>
                <a:latin typeface="+mn-lt"/>
                <a:cs typeface="Arial Unicode MS" pitchFamily="34" charset="-128"/>
              </a:defRPr>
            </a:lvl2pPr>
            <a:lvl3pPr>
              <a:buClr>
                <a:schemeClr val="tx2"/>
              </a:buClr>
              <a:defRPr>
                <a:solidFill>
                  <a:schemeClr val="tx1"/>
                </a:solidFill>
                <a:latin typeface="+mn-lt"/>
              </a:defRPr>
            </a:lvl3pPr>
            <a:lvl4pPr>
              <a:buClr>
                <a:schemeClr val="tx2"/>
              </a:buClr>
              <a:defRPr>
                <a:solidFill>
                  <a:schemeClr val="tx1"/>
                </a:solidFill>
                <a:latin typeface="+mn-lt"/>
              </a:defRPr>
            </a:lvl4pPr>
            <a:lvl5pPr>
              <a:buClr>
                <a:schemeClr val="tx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&lt;Text&gt;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34437" y="44452"/>
            <a:ext cx="10586099" cy="7207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noProof="0" dirty="0"/>
              <a:t>&lt;Title&gt;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de-DE"/>
              <a:t>© sebis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/>
              <a:t>171103 Matthes English Master Slide Deck (wide)</a:t>
            </a: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E201E5CB-5EE0-4EA4-87FF-7D8A79A61969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34437" y="44452"/>
            <a:ext cx="10586099" cy="720725"/>
          </a:xfrm>
        </p:spPr>
        <p:txBody>
          <a:bodyPr/>
          <a:lstStyle>
            <a:lvl1pPr>
              <a:defRPr lang="de-DE" sz="2400" b="0" baseline="0" smtClean="0">
                <a:solidFill>
                  <a:srgbClr val="0065BD"/>
                </a:solidFill>
                <a:latin typeface="+mj-lt"/>
                <a:ea typeface="+mj-ea"/>
                <a:cs typeface="Arial Unicode MS" pitchFamily="34" charset="-128"/>
              </a:defRPr>
            </a:lvl1pPr>
          </a:lstStyle>
          <a:p>
            <a:r>
              <a:rPr lang="en-US" noProof="0" dirty="0"/>
              <a:t>&lt;Title&gt;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3pPr>
              <a:defRPr/>
            </a:lvl3pPr>
          </a:lstStyle>
          <a:p>
            <a:pPr lvl="0"/>
            <a:r>
              <a:rPr lang="en-US" noProof="0" dirty="0"/>
              <a:t>&lt;Text&gt;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© sebis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171103 Matthes English Master Slide Deck (wide)</a:t>
            </a: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C9FAB-BDC1-47C0-A8BB-6E12A8205D33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87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Unter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34437" y="81213"/>
            <a:ext cx="10586099" cy="360535"/>
          </a:xfrm>
        </p:spPr>
        <p:txBody>
          <a:bodyPr/>
          <a:lstStyle>
            <a:lvl1pPr>
              <a:defRPr lang="de-DE" sz="2400" b="0" baseline="0" smtClean="0">
                <a:solidFill>
                  <a:srgbClr val="0065BD"/>
                </a:solidFill>
                <a:latin typeface="+mj-lt"/>
                <a:ea typeface="+mj-ea"/>
                <a:cs typeface="Arial Unicode MS" pitchFamily="34" charset="-128"/>
              </a:defRPr>
            </a:lvl1pPr>
          </a:lstStyle>
          <a:p>
            <a:r>
              <a:rPr lang="en-US" noProof="0" dirty="0"/>
              <a:t>&lt;Title&gt;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34434" y="980728"/>
            <a:ext cx="11523133" cy="5400675"/>
          </a:xfrm>
        </p:spPr>
        <p:txBody>
          <a:bodyPr>
            <a:normAutofit/>
          </a:bodyPr>
          <a:lstStyle>
            <a:lvl3pPr>
              <a:defRPr/>
            </a:lvl3pPr>
          </a:lstStyle>
          <a:p>
            <a:pPr lvl="0"/>
            <a:r>
              <a:rPr lang="en-US" noProof="0" dirty="0"/>
              <a:t>&lt;Text&gt;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© sebis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171103 Matthes English Master Slide Deck (wide)</a:t>
            </a: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C9FAB-BDC1-47C0-A8BB-6E12A8205D33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34434" y="441426"/>
            <a:ext cx="10586102" cy="395287"/>
          </a:xfrm>
        </p:spPr>
        <p:txBody>
          <a:bodyPr/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&lt;Subtitle&gt;</a:t>
            </a:r>
          </a:p>
        </p:txBody>
      </p:sp>
    </p:spTree>
    <p:extLst>
      <p:ext uri="{BB962C8B-B14F-4D97-AF65-F5344CB8AC3E}">
        <p14:creationId xmlns:p14="http://schemas.microsoft.com/office/powerpoint/2010/main" val="351793472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34437" y="81213"/>
            <a:ext cx="10586099" cy="360535"/>
          </a:xfrm>
        </p:spPr>
        <p:txBody>
          <a:bodyPr/>
          <a:lstStyle>
            <a:lvl1pPr>
              <a:defRPr lang="de-DE" sz="2400" b="0" baseline="0" smtClean="0">
                <a:solidFill>
                  <a:srgbClr val="0065BD"/>
                </a:solidFill>
                <a:latin typeface="+mj-lt"/>
                <a:ea typeface="+mj-ea"/>
                <a:cs typeface="Arial Unicode MS" pitchFamily="34" charset="-128"/>
              </a:defRPr>
            </a:lvl1pPr>
          </a:lstStyle>
          <a:p>
            <a:r>
              <a:rPr lang="en-US" noProof="0" dirty="0"/>
              <a:t>&lt;Title&gt;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© sebis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171103 Matthes English Master Slide Deck (wide)</a:t>
            </a: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C9FAB-BDC1-47C0-A8BB-6E12A8205D33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34434" y="441426"/>
            <a:ext cx="10586102" cy="395287"/>
          </a:xfrm>
        </p:spPr>
        <p:txBody>
          <a:bodyPr/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&lt;Subtitle&gt;</a:t>
            </a:r>
          </a:p>
        </p:txBody>
      </p:sp>
    </p:spTree>
    <p:extLst>
      <p:ext uri="{BB962C8B-B14F-4D97-AF65-F5344CB8AC3E}">
        <p14:creationId xmlns:p14="http://schemas.microsoft.com/office/powerpoint/2010/main" val="1825214989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34434" y="44451"/>
            <a:ext cx="10586102" cy="720725"/>
          </a:xfrm>
        </p:spPr>
        <p:txBody>
          <a:bodyPr/>
          <a:lstStyle>
            <a:lvl1pPr>
              <a:defRPr>
                <a:solidFill>
                  <a:srgbClr val="0065BD"/>
                </a:solidFill>
              </a:defRPr>
            </a:lvl1pPr>
          </a:lstStyle>
          <a:p>
            <a:r>
              <a:rPr lang="en-US" noProof="0" dirty="0"/>
              <a:t>&lt;Title&gt;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34437" y="981076"/>
            <a:ext cx="5659967" cy="5400675"/>
          </a:xfr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/>
              <a:t>&lt;Text&gt;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97602" y="981076"/>
            <a:ext cx="5659967" cy="5400675"/>
          </a:xfr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/>
              <a:t>&lt;Text&gt;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© sebis</a:t>
            </a:r>
            <a:endParaRPr lang="de-DE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171103 Matthes English Master Slide Deck (wide)</a:t>
            </a: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6C9E22-1B76-46A8-871B-C48D8E59C6FA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34437" y="981074"/>
            <a:ext cx="5662084" cy="661976"/>
          </a:xfr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&lt;Title&gt;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34437" y="1643050"/>
            <a:ext cx="5662084" cy="4773625"/>
          </a:xfr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&lt;Format of Master Text&gt;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7" y="981079"/>
            <a:ext cx="5664200" cy="661975"/>
          </a:xfr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&lt;Title&gt;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193367" y="1643050"/>
            <a:ext cx="5664200" cy="4773625"/>
          </a:xfr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&lt;Format of Master Text&gt;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34437" y="44452"/>
            <a:ext cx="10586099" cy="720725"/>
          </a:xfrm>
        </p:spPr>
        <p:txBody>
          <a:bodyPr/>
          <a:lstStyle/>
          <a:p>
            <a:r>
              <a:rPr lang="en-US" noProof="0" dirty="0"/>
              <a:t>&lt;Title&gt;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noProof="0"/>
              <a:t>© sebis</a:t>
            </a:r>
            <a:endParaRPr lang="en-US" noProof="0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noProof="0"/>
              <a:t>171103 Matthes English Master Slide Deck (wide)</a:t>
            </a:r>
            <a:endParaRPr lang="en-US" noProof="0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2CCB4-7108-4850-98BC-50E3A501EADB}" type="slidenum">
              <a:rPr lang="en-US" noProof="0" smtClean="0"/>
              <a:pPr>
                <a:defRPr/>
              </a:pPr>
              <a:t>‹#›</a:t>
            </a:fld>
            <a:endParaRPr lang="en-US" noProof="0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34434" y="44451"/>
            <a:ext cx="10586102" cy="720725"/>
          </a:xfrm>
        </p:spPr>
        <p:txBody>
          <a:bodyPr/>
          <a:lstStyle/>
          <a:p>
            <a:r>
              <a:rPr lang="en-US" noProof="0" dirty="0"/>
              <a:t>&lt;Title&gt;</a:t>
            </a:r>
            <a:endParaRPr lang="de-DE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© sebis</a:t>
            </a:r>
            <a:endParaRPr lang="de-DE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171103 Matthes English Master Slide Deck (wide)</a:t>
            </a: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F79391-FD8B-4951-B07A-A389C4C7CA7B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34433" y="44451"/>
            <a:ext cx="11523133" cy="652462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noProof="0" dirty="0"/>
              <a:t>&lt;Title&gt;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sebis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171103 Matthes English Master Slide Deck (wide)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FF76D-8657-43F1-929B-F6D2FAB2741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26257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4434" y="44451"/>
            <a:ext cx="10586102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&lt;Title&gt;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434" y="981076"/>
            <a:ext cx="11523133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&lt;Text&gt;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383184" y="6570616"/>
            <a:ext cx="214206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80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 noProof="0"/>
              <a:t>© sebis</a:t>
            </a:r>
            <a:endParaRPr lang="en-US" noProof="0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2903" y="6569076"/>
            <a:ext cx="576156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171103 Matthes English Master Slide Deck (wide)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25251" y="6570616"/>
            <a:ext cx="332316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E4FF76D-8657-43F1-929B-F6D2FAB2741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5861" y="398812"/>
            <a:ext cx="606858" cy="32005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65" r:id="rId2"/>
    <p:sldLayoutId id="2147483778" r:id="rId3"/>
    <p:sldLayoutId id="2147483781" r:id="rId4"/>
    <p:sldLayoutId id="2147483766" r:id="rId5"/>
    <p:sldLayoutId id="2147483767" r:id="rId6"/>
    <p:sldLayoutId id="2147483768" r:id="rId7"/>
    <p:sldLayoutId id="2147483780" r:id="rId8"/>
    <p:sldLayoutId id="2147483769" r:id="rId9"/>
    <p:sldLayoutId id="2147483771" r:id="rId10"/>
  </p:sldLayoutIdLst>
  <p:transition/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i="0" baseline="0">
          <a:solidFill>
            <a:srgbClr val="0065BD"/>
          </a:solidFill>
          <a:latin typeface="+mn-lt"/>
          <a:ea typeface="+mj-ea"/>
          <a:cs typeface="Arial Unicode MS" pitchFamily="34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9pPr>
    </p:titleStyle>
    <p:bodyStyle>
      <a:lvl1pPr marL="1588" indent="-1588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Arial Unicode MS" pitchFamily="34" charset="-128"/>
        </a:defRPr>
      </a:lvl1pPr>
      <a:lvl2pPr marL="358775" indent="-2603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baseline="0">
          <a:solidFill>
            <a:schemeClr val="tx1"/>
          </a:solidFill>
          <a:latin typeface="+mn-lt"/>
          <a:cs typeface="Arial Unicode MS" pitchFamily="34" charset="-128"/>
        </a:defRPr>
      </a:lvl2pPr>
      <a:lvl3pPr marL="625475" indent="-176213" algn="l" defTabSz="803275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baseline="0">
          <a:solidFill>
            <a:schemeClr val="tx1"/>
          </a:solidFill>
          <a:latin typeface="+mn-lt"/>
          <a:cs typeface="Arial Unicode MS" pitchFamily="34" charset="-128"/>
        </a:defRPr>
      </a:lvl3pPr>
      <a:lvl4pPr marL="982663" indent="-17462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Arial Unicode MS" pitchFamily="34" charset="-128"/>
        </a:defRPr>
      </a:lvl4pPr>
      <a:lvl5pPr marL="1257300" indent="-182563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Arial Unicode MS" pitchFamily="34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29" y="2708521"/>
            <a:ext cx="10586099" cy="720725"/>
          </a:xfrm>
        </p:spPr>
        <p:txBody>
          <a:bodyPr/>
          <a:lstStyle/>
          <a:p>
            <a:r>
              <a:rPr lang="en-US" altLang="zh-CN" sz="3600" dirty="0"/>
              <a:t>Case study </a:t>
            </a:r>
            <a:r>
              <a:rPr lang="en-US" sz="3600" dirty="0"/>
              <a:t>for Tasty Bytes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5B8AE78-E129-30D5-28FF-690354E2F568}"/>
              </a:ext>
            </a:extLst>
          </p:cNvPr>
          <p:cNvSpPr txBox="1"/>
          <p:nvPr/>
        </p:nvSpPr>
        <p:spPr>
          <a:xfrm>
            <a:off x="407368" y="4509120"/>
            <a:ext cx="1454501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itchFamily="34" charset="0"/>
              </a:rPr>
              <a:t>Yuyin Lang</a:t>
            </a:r>
          </a:p>
          <a:p>
            <a:r>
              <a:rPr lang="en-US" altLang="zh-CN" sz="2000" dirty="0">
                <a:latin typeface="Arial" pitchFamily="34" charset="0"/>
              </a:rPr>
              <a:t>2022.12.19</a:t>
            </a:r>
            <a:endParaRPr lang="zh-CN" altLang="en-US" sz="2000" dirty="0">
              <a:latin typeface="Arial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A2907E9-02EE-69A5-9795-EC114DF76E99}"/>
              </a:ext>
            </a:extLst>
          </p:cNvPr>
          <p:cNvSpPr/>
          <p:nvPr/>
        </p:nvSpPr>
        <p:spPr bwMode="auto">
          <a:xfrm>
            <a:off x="10981628" y="260648"/>
            <a:ext cx="1091036" cy="57606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en-US" dirty="0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1696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Introduction</a:t>
            </a:r>
          </a:p>
          <a:p>
            <a:pPr lvl="1"/>
            <a:r>
              <a:rPr lang="en-US" altLang="zh-CN" dirty="0"/>
              <a:t>Project overview</a:t>
            </a:r>
          </a:p>
          <a:p>
            <a:pPr lvl="1"/>
            <a:r>
              <a:rPr lang="en-US" altLang="zh-CN" dirty="0"/>
              <a:t>Business goal</a:t>
            </a:r>
          </a:p>
          <a:p>
            <a:pPr marL="98425" lvl="1" indent="0">
              <a:buNone/>
            </a:pPr>
            <a:endParaRPr lang="en-US" dirty="0"/>
          </a:p>
          <a:p>
            <a:r>
              <a:rPr lang="en-US" altLang="zh-CN" dirty="0"/>
              <a:t>Relevant work</a:t>
            </a:r>
          </a:p>
          <a:p>
            <a:pPr lvl="1"/>
            <a:r>
              <a:rPr lang="en-US" altLang="zh-CN" dirty="0"/>
              <a:t>Data processing</a:t>
            </a:r>
          </a:p>
          <a:p>
            <a:pPr lvl="1"/>
            <a:r>
              <a:rPr lang="en-US" altLang="zh-CN" dirty="0"/>
              <a:t>Model evaluation</a:t>
            </a:r>
          </a:p>
          <a:p>
            <a:endParaRPr lang="en-US" altLang="zh-CN" dirty="0"/>
          </a:p>
          <a:p>
            <a:r>
              <a:rPr lang="en-US" altLang="zh-CN" dirty="0"/>
              <a:t>Key findings</a:t>
            </a:r>
          </a:p>
          <a:p>
            <a:endParaRPr lang="en-US" altLang="zh-CN" dirty="0"/>
          </a:p>
          <a:p>
            <a:r>
              <a:rPr lang="en-US" altLang="zh-CN" dirty="0"/>
              <a:t>Recommendation</a:t>
            </a:r>
          </a:p>
          <a:p>
            <a:pPr marL="98425" lvl="1" indent="0">
              <a:buNone/>
            </a:pPr>
            <a:endParaRPr lang="en-US" altLang="zh-CN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9FAB-BDC1-47C0-A8BB-6E12A8205D33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5390559-131E-1AB3-7E56-E5FE475C652A}"/>
              </a:ext>
            </a:extLst>
          </p:cNvPr>
          <p:cNvSpPr/>
          <p:nvPr/>
        </p:nvSpPr>
        <p:spPr bwMode="auto">
          <a:xfrm>
            <a:off x="10981628" y="260648"/>
            <a:ext cx="1091036" cy="57606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en-US" dirty="0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83392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9FAB-BDC1-47C0-A8BB-6E12A8205D33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86D31C48-3808-48ED-B9F9-77C8D9EA1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60" y="1268760"/>
            <a:ext cx="11523133" cy="5876924"/>
          </a:xfrm>
        </p:spPr>
        <p:txBody>
          <a:bodyPr>
            <a:normAutofit/>
          </a:bodyPr>
          <a:lstStyle/>
          <a:p>
            <a:pPr marL="98425" lvl="1" indent="0">
              <a:buNone/>
            </a:pPr>
            <a:r>
              <a:rPr lang="en-US" altLang="zh-CN" sz="2000" dirty="0"/>
              <a:t>Project overview</a:t>
            </a:r>
          </a:p>
          <a:p>
            <a:pPr lvl="1"/>
            <a:r>
              <a:rPr lang="en-US" altLang="zh-CN" sz="2000" dirty="0"/>
              <a:t>Given the information of recipes, predict whether it is popular</a:t>
            </a:r>
          </a:p>
          <a:p>
            <a:pPr lvl="1"/>
            <a:r>
              <a:rPr lang="en-US" altLang="zh-CN" sz="2000" dirty="0"/>
              <a:t>Information includes recipe category and nutritional composition</a:t>
            </a:r>
          </a:p>
          <a:p>
            <a:pPr lvl="1"/>
            <a:endParaRPr lang="en-US" altLang="zh-CN" dirty="0"/>
          </a:p>
          <a:p>
            <a:pPr marL="98425" lvl="1" indent="0">
              <a:buNone/>
            </a:pPr>
            <a:endParaRPr lang="en-US" altLang="zh-CN" dirty="0"/>
          </a:p>
          <a:p>
            <a:pPr marL="98425" lvl="1" indent="0">
              <a:buNone/>
            </a:pPr>
            <a:r>
              <a:rPr lang="en-US" altLang="zh-CN" sz="2000" dirty="0"/>
              <a:t>Business goal</a:t>
            </a:r>
          </a:p>
          <a:p>
            <a:pPr lvl="1"/>
            <a:r>
              <a:rPr lang="en-US" altLang="zh-CN" sz="2000" dirty="0"/>
              <a:t>Categorize the recipes correctly as much as possible </a:t>
            </a:r>
          </a:p>
          <a:p>
            <a:pPr lvl="1"/>
            <a:r>
              <a:rPr lang="en-US" altLang="zh-CN" sz="2000" dirty="0"/>
              <a:t>Specific criterion: 75% accuracy for low scoring recipes</a:t>
            </a:r>
          </a:p>
          <a:p>
            <a:pPr lvl="2"/>
            <a:endParaRPr lang="en-US" altLang="zh-CN" sz="2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D122397-B207-482D-3E16-4171F2A8A067}"/>
              </a:ext>
            </a:extLst>
          </p:cNvPr>
          <p:cNvSpPr/>
          <p:nvPr/>
        </p:nvSpPr>
        <p:spPr bwMode="auto">
          <a:xfrm>
            <a:off x="10981628" y="260648"/>
            <a:ext cx="1091036" cy="57606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en-US" dirty="0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62810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processing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9FAB-BDC1-47C0-A8BB-6E12A8205D33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D81F978-D956-86C5-078B-CD9DAAE5F738}"/>
              </a:ext>
            </a:extLst>
          </p:cNvPr>
          <p:cNvSpPr/>
          <p:nvPr/>
        </p:nvSpPr>
        <p:spPr bwMode="auto">
          <a:xfrm>
            <a:off x="5879976" y="6715078"/>
            <a:ext cx="432048" cy="984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en-US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7FF42A3-92E7-A9CC-8F90-497EB841FE9A}"/>
              </a:ext>
            </a:extLst>
          </p:cNvPr>
          <p:cNvSpPr/>
          <p:nvPr/>
        </p:nvSpPr>
        <p:spPr bwMode="auto">
          <a:xfrm>
            <a:off x="10981628" y="260648"/>
            <a:ext cx="1091036" cy="57606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en-US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CBDDF0BF-F5C7-8697-203D-A1D96254A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60" y="1268760"/>
            <a:ext cx="11523133" cy="5876924"/>
          </a:xfrm>
        </p:spPr>
        <p:txBody>
          <a:bodyPr>
            <a:normAutofit/>
          </a:bodyPr>
          <a:lstStyle/>
          <a:p>
            <a:pPr marL="98425" lvl="1" indent="0">
              <a:buNone/>
            </a:pPr>
            <a:r>
              <a:rPr lang="en-US" altLang="zh-CN" sz="2000" dirty="0"/>
              <a:t>1. Split the dataset</a:t>
            </a:r>
          </a:p>
          <a:p>
            <a:pPr lvl="1"/>
            <a:r>
              <a:rPr lang="en-US" altLang="zh-CN" sz="2000" dirty="0"/>
              <a:t>Meal</a:t>
            </a:r>
          </a:p>
          <a:p>
            <a:pPr lvl="1"/>
            <a:r>
              <a:rPr lang="en-US" altLang="zh-CN" sz="2000" dirty="0"/>
              <a:t>Ingredients</a:t>
            </a:r>
          </a:p>
          <a:p>
            <a:pPr lvl="1"/>
            <a:r>
              <a:rPr lang="en-US" altLang="zh-CN" sz="2000" dirty="0"/>
              <a:t>Others</a:t>
            </a:r>
          </a:p>
          <a:p>
            <a:pPr lvl="1"/>
            <a:endParaRPr lang="en-US" altLang="zh-CN" dirty="0"/>
          </a:p>
          <a:p>
            <a:pPr marL="98425" lvl="1" indent="0">
              <a:buNone/>
            </a:pPr>
            <a:endParaRPr lang="en-US" altLang="zh-CN" dirty="0"/>
          </a:p>
          <a:p>
            <a:pPr marL="98425" lvl="1" indent="0">
              <a:buNone/>
            </a:pPr>
            <a:r>
              <a:rPr lang="en-US" altLang="zh-CN" sz="2000" dirty="0"/>
              <a:t>2. Delete outliers</a:t>
            </a:r>
          </a:p>
          <a:p>
            <a:pPr lvl="1"/>
            <a:r>
              <a:rPr lang="en-US" altLang="zh-CN" sz="2000" dirty="0"/>
              <a:t>Only 1.5% of the data are deleted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9E546A4-9786-640E-A165-342A123A6C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64" y="291470"/>
            <a:ext cx="4032048" cy="349135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9B11AE7-6340-AAD3-1CDB-2699FC3C7D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168" y="4441249"/>
            <a:ext cx="2998329" cy="212133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94EA7A2-84E6-B2AC-151B-579C5D58896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60" y="4422255"/>
            <a:ext cx="2854577" cy="212133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38ECC34-434C-4A3C-D971-729B08099A98}"/>
              </a:ext>
            </a:extLst>
          </p:cNvPr>
          <p:cNvSpPr txBox="1"/>
          <p:nvPr/>
        </p:nvSpPr>
        <p:spPr>
          <a:xfrm>
            <a:off x="911424" y="4941168"/>
            <a:ext cx="928459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>
                <a:latin typeface="Arial" pitchFamily="34" charset="0"/>
              </a:rPr>
              <a:t>Before:</a:t>
            </a:r>
            <a:endParaRPr lang="zh-CN" altLang="en-US" dirty="0">
              <a:latin typeface="Arial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4D89F68-74BC-2950-B3D8-F0C4B18330DE}"/>
              </a:ext>
            </a:extLst>
          </p:cNvPr>
          <p:cNvSpPr txBox="1"/>
          <p:nvPr/>
        </p:nvSpPr>
        <p:spPr>
          <a:xfrm>
            <a:off x="6833815" y="4941168"/>
            <a:ext cx="736099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>
                <a:latin typeface="Arial" pitchFamily="34" charset="0"/>
              </a:rPr>
              <a:t>After:</a:t>
            </a:r>
            <a:endParaRPr lang="zh-CN" alt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38229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evaluation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9FAB-BDC1-47C0-A8BB-6E12A8205D33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D81F978-D956-86C5-078B-CD9DAAE5F738}"/>
              </a:ext>
            </a:extLst>
          </p:cNvPr>
          <p:cNvSpPr/>
          <p:nvPr/>
        </p:nvSpPr>
        <p:spPr bwMode="auto">
          <a:xfrm>
            <a:off x="5879976" y="6715078"/>
            <a:ext cx="432048" cy="984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en-US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458D4C5-63FE-C917-190D-182DFE6211B3}"/>
              </a:ext>
            </a:extLst>
          </p:cNvPr>
          <p:cNvSpPr/>
          <p:nvPr/>
        </p:nvSpPr>
        <p:spPr bwMode="auto">
          <a:xfrm>
            <a:off x="10981628" y="260648"/>
            <a:ext cx="1091036" cy="57606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en-US" dirty="0">
              <a:solidFill>
                <a:schemeClr val="tx1"/>
              </a:solidFill>
              <a:cs typeface="Arial" pitchFamily="34" charset="0"/>
            </a:endParaRPr>
          </a:p>
        </p:txBody>
      </p:sp>
      <p:graphicFrame>
        <p:nvGraphicFramePr>
          <p:cNvPr id="3" name="表格 7">
            <a:extLst>
              <a:ext uri="{FF2B5EF4-FFF2-40B4-BE49-F238E27FC236}">
                <a16:creationId xmlns:a16="http://schemas.microsoft.com/office/drawing/2014/main" id="{32CD6DF0-7FE3-E8F8-4F1D-D29E75DE5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939805"/>
              </p:ext>
            </p:extLst>
          </p:nvPr>
        </p:nvGraphicFramePr>
        <p:xfrm>
          <a:off x="2567608" y="1052736"/>
          <a:ext cx="6480720" cy="3708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23640">
                  <a:extLst>
                    <a:ext uri="{9D8B030D-6E8A-4147-A177-3AD203B41FA5}">
                      <a16:colId xmlns:a16="http://schemas.microsoft.com/office/drawing/2014/main" val="1232105325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764456183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3776258891"/>
                    </a:ext>
                  </a:extLst>
                </a:gridCol>
                <a:gridCol w="1912664">
                  <a:extLst>
                    <a:ext uri="{9D8B030D-6E8A-4147-A177-3AD203B41FA5}">
                      <a16:colId xmlns:a16="http://schemas.microsoft.com/office/drawing/2014/main" val="123714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Logistic Regression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Neural Network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81384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Split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0.534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15477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Precision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0.835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3356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Specificity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0.570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0.232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37310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Split 2</a:t>
                      </a:r>
                      <a:endParaRPr lang="zh-CN" altLang="en-US" dirty="0"/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0.558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3916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Precision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0.496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8137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Specificity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0.529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26776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Split 3</a:t>
                      </a:r>
                      <a:endParaRPr lang="zh-CN" altLang="en-US" dirty="0"/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0.541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0165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Precision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0.619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72693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Specificity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0.499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0.464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207420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7F54CB5B-8AA6-89A3-92C9-990A4EED3948}"/>
              </a:ext>
            </a:extLst>
          </p:cNvPr>
          <p:cNvSpPr txBox="1"/>
          <p:nvPr/>
        </p:nvSpPr>
        <p:spPr>
          <a:xfrm>
            <a:off x="9048328" y="5085184"/>
            <a:ext cx="2114681" cy="11079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600" dirty="0">
                <a:latin typeface="Arial" pitchFamily="34" charset="0"/>
              </a:rPr>
              <a:t>Note: </a:t>
            </a:r>
          </a:p>
          <a:p>
            <a:r>
              <a:rPr lang="en-US" altLang="zh-CN" sz="1600" dirty="0">
                <a:latin typeface="Arial" pitchFamily="34" charset="0"/>
              </a:rPr>
              <a:t>    Split 1: Meal</a:t>
            </a:r>
          </a:p>
          <a:p>
            <a:r>
              <a:rPr lang="en-US" altLang="zh-CN" sz="1600" dirty="0">
                <a:latin typeface="Arial" pitchFamily="34" charset="0"/>
              </a:rPr>
              <a:t>    Split 2: Ingredients</a:t>
            </a:r>
          </a:p>
          <a:p>
            <a:r>
              <a:rPr lang="en-US" altLang="zh-CN" sz="1600" dirty="0">
                <a:latin typeface="Arial" pitchFamily="34" charset="0"/>
              </a:rPr>
              <a:t>    Split 3: Others</a:t>
            </a:r>
            <a:endParaRPr lang="zh-CN" altLang="en-US" sz="160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79061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findings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9FAB-BDC1-47C0-A8BB-6E12A8205D33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86D31C48-3808-48ED-B9F9-77C8D9EA1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60" y="1268760"/>
            <a:ext cx="11523133" cy="5876924"/>
          </a:xfrm>
        </p:spPr>
        <p:txBody>
          <a:bodyPr>
            <a:normAutofit/>
          </a:bodyPr>
          <a:lstStyle/>
          <a:p>
            <a:pPr marL="98425" lvl="1" indent="0">
              <a:buNone/>
            </a:pPr>
            <a:r>
              <a:rPr lang="en-US" altLang="zh-CN" sz="2000" dirty="0"/>
              <a:t>Overall, the performance is not as expected</a:t>
            </a:r>
            <a:endParaRPr lang="en-US" altLang="zh-CN" sz="2000" b="1" dirty="0"/>
          </a:p>
          <a:p>
            <a:pPr lvl="1"/>
            <a:r>
              <a:rPr lang="en-US" altLang="zh-CN" sz="2000" dirty="0"/>
              <a:t>About 0.55 for logistic regression and 0.53 for neural network</a:t>
            </a:r>
          </a:p>
          <a:p>
            <a:pPr lvl="1"/>
            <a:r>
              <a:rPr lang="en-US" altLang="zh-CN" sz="2000" dirty="0"/>
              <a:t>Neural network model for split 1 scored 0.84 for precision, which means it achieved 0.84 accuracy for all high scoring recipes.</a:t>
            </a:r>
          </a:p>
          <a:p>
            <a:pPr marL="98425" lvl="1" indent="0">
              <a:buNone/>
            </a:pPr>
            <a:endParaRPr lang="en-US" altLang="zh-CN" dirty="0"/>
          </a:p>
          <a:p>
            <a:pPr marL="98425" lvl="1" indent="0">
              <a:buNone/>
            </a:pPr>
            <a:endParaRPr lang="en-US" altLang="zh-CN" dirty="0"/>
          </a:p>
          <a:p>
            <a:pPr marL="98425" lvl="1" indent="0">
              <a:buNone/>
            </a:pPr>
            <a:r>
              <a:rPr lang="en-US" altLang="zh-CN" sz="2000" dirty="0"/>
              <a:t>Comparison to business goal</a:t>
            </a:r>
          </a:p>
          <a:p>
            <a:pPr lvl="1"/>
            <a:r>
              <a:rPr lang="en-US" altLang="zh-CN" sz="2000" dirty="0"/>
              <a:t>None of the model achieved specificity of 0.75 (same as accuracy for all low scoring recipes)</a:t>
            </a:r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marL="98425" lvl="1" indent="0">
              <a:buNone/>
            </a:pPr>
            <a:r>
              <a:rPr lang="en-US" altLang="zh-CN" sz="2000" dirty="0"/>
              <a:t>Result analysis</a:t>
            </a:r>
          </a:p>
          <a:p>
            <a:pPr lvl="1"/>
            <a:r>
              <a:rPr lang="en-US" altLang="zh-CN" sz="2000" dirty="0"/>
              <a:t>Better to evaluate the model on both precision and specificity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D122397-B207-482D-3E16-4171F2A8A067}"/>
              </a:ext>
            </a:extLst>
          </p:cNvPr>
          <p:cNvSpPr/>
          <p:nvPr/>
        </p:nvSpPr>
        <p:spPr bwMode="auto">
          <a:xfrm>
            <a:off x="10981628" y="260648"/>
            <a:ext cx="1091036" cy="57606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en-US" dirty="0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8847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Recommendation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9FAB-BDC1-47C0-A8BB-6E12A8205D33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86D31C48-3808-48ED-B9F9-77C8D9EA1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60" y="1268760"/>
            <a:ext cx="11523133" cy="5876924"/>
          </a:xfrm>
        </p:spPr>
        <p:txBody>
          <a:bodyPr>
            <a:normAutofit/>
          </a:bodyPr>
          <a:lstStyle/>
          <a:p>
            <a:pPr marL="98425" lvl="1" indent="0">
              <a:buNone/>
            </a:pPr>
            <a:r>
              <a:rPr lang="en-US" altLang="zh-CN" sz="2000" dirty="0"/>
              <a:t>Refine the model</a:t>
            </a:r>
          </a:p>
          <a:p>
            <a:pPr lvl="1"/>
            <a:r>
              <a:rPr lang="en-US" altLang="zh-CN" sz="2000" dirty="0"/>
              <a:t>More information for training?</a:t>
            </a:r>
          </a:p>
          <a:p>
            <a:pPr lvl="1"/>
            <a:r>
              <a:rPr lang="en-US" altLang="zh-CN" sz="2000" dirty="0"/>
              <a:t>Possible information: Who designs the recipe (famous or not)? Who cooks the meal? Investigation about what the locals like…</a:t>
            </a:r>
          </a:p>
          <a:p>
            <a:pPr lvl="1"/>
            <a:r>
              <a:rPr lang="en-US" altLang="zh-CN" sz="2000" dirty="0"/>
              <a:t>For the existing meal, try to ask customers to rate and comment.</a:t>
            </a:r>
          </a:p>
          <a:p>
            <a:pPr marL="98425" lvl="1" indent="0">
              <a:buNone/>
            </a:pPr>
            <a:endParaRPr lang="en-US" altLang="zh-CN" dirty="0"/>
          </a:p>
          <a:p>
            <a:pPr lvl="1"/>
            <a:endParaRPr lang="en-US" altLang="zh-CN" sz="2000" dirty="0"/>
          </a:p>
          <a:p>
            <a:pPr lvl="2"/>
            <a:endParaRPr lang="en-US" altLang="zh-CN" sz="2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D122397-B207-482D-3E16-4171F2A8A067}"/>
              </a:ext>
            </a:extLst>
          </p:cNvPr>
          <p:cNvSpPr/>
          <p:nvPr/>
        </p:nvSpPr>
        <p:spPr bwMode="auto">
          <a:xfrm>
            <a:off x="10981628" y="260648"/>
            <a:ext cx="1091036" cy="57606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en-US" dirty="0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28889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79777" y="2852936"/>
            <a:ext cx="4752528" cy="720725"/>
          </a:xfrm>
        </p:spPr>
        <p:txBody>
          <a:bodyPr/>
          <a:lstStyle/>
          <a:p>
            <a:r>
              <a:rPr lang="en-US" altLang="zh-CN" sz="4800" dirty="0"/>
              <a:t>Questions?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9FAB-BDC1-47C0-A8BB-6E12A8205D33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D122397-B207-482D-3E16-4171F2A8A067}"/>
              </a:ext>
            </a:extLst>
          </p:cNvPr>
          <p:cNvSpPr/>
          <p:nvPr/>
        </p:nvSpPr>
        <p:spPr bwMode="auto">
          <a:xfrm>
            <a:off x="10981628" y="260648"/>
            <a:ext cx="1091036" cy="57606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en-US" dirty="0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26435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lides sebis 2013 2">
  <a:themeElements>
    <a:clrScheme name="Benutzerdefiniert 2">
      <a:dk1>
        <a:srgbClr val="000000"/>
      </a:dk1>
      <a:lt1>
        <a:srgbClr val="FFFFFF"/>
      </a:lt1>
      <a:dk2>
        <a:srgbClr val="002143"/>
      </a:dk2>
      <a:lt2>
        <a:srgbClr val="EEECE1"/>
      </a:lt2>
      <a:accent1>
        <a:srgbClr val="91A02F"/>
      </a:accent1>
      <a:accent2>
        <a:srgbClr val="E37C4D"/>
      </a:accent2>
      <a:accent3>
        <a:srgbClr val="DAD7CB"/>
      </a:accent3>
      <a:accent4>
        <a:srgbClr val="003359"/>
      </a:accent4>
      <a:accent5>
        <a:srgbClr val="0073CF"/>
      </a:accent5>
      <a:accent6>
        <a:srgbClr val="98C6EA"/>
      </a:accent6>
      <a:hlink>
        <a:srgbClr val="64A0C8"/>
      </a:hlink>
      <a:folHlink>
        <a:srgbClr val="64A0C8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solidFill>
              <a:schemeClr val="tx1"/>
            </a:solidFill>
            <a:cs typeface="Arial" pitchFamily="34" charset="0"/>
          </a:defRPr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 bwMode="auto">
        <a:ln>
          <a:headEnd type="none" w="med" len="med"/>
          <a:tailEnd type="arrow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none" rtlCol="0">
        <a:spAutoFit/>
      </a:bodyPr>
      <a:lstStyle>
        <a:defPPr>
          <a:defRPr dirty="0" smtClean="0">
            <a:latin typeface="Arial" pitchFamily="34" charset="0"/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tx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71103 Matthes English Master Slide Deck (wide).potx" id="{91040FA8-FD49-4102-AC41-84BC0B08C488}" vid="{045BDA8C-0E4E-43FE-921F-341BE0C2864F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pre_meeting_2</Template>
  <TotalTime>10388</TotalTime>
  <Words>288</Words>
  <Application>Microsoft Office PowerPoint</Application>
  <PresentationFormat>宽屏</PresentationFormat>
  <Paragraphs>109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Arial Unicode MS</vt:lpstr>
      <vt:lpstr>Helvetica Neue</vt:lpstr>
      <vt:lpstr>TUM Neue Helvetica 75 Bold</vt:lpstr>
      <vt:lpstr>Arial</vt:lpstr>
      <vt:lpstr>Wingdings</vt:lpstr>
      <vt:lpstr>Slides sebis 2013 2</vt:lpstr>
      <vt:lpstr>Case study for Tasty Bytes </vt:lpstr>
      <vt:lpstr>Outline</vt:lpstr>
      <vt:lpstr>Introduction</vt:lpstr>
      <vt:lpstr>Data processing</vt:lpstr>
      <vt:lpstr>Model evaluation</vt:lpstr>
      <vt:lpstr>Key findings</vt:lpstr>
      <vt:lpstr>Recommendation</vt:lpstr>
      <vt:lpstr>Questions?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KPA Group — Meeting 2</dc:title>
  <dc:creator>1012227895@qq.com</dc:creator>
  <dc:description>Copyright sebis</dc:description>
  <cp:lastModifiedBy>1012227895@qq.com</cp:lastModifiedBy>
  <cp:revision>45</cp:revision>
  <dcterms:created xsi:type="dcterms:W3CDTF">2021-11-25T20:19:13Z</dcterms:created>
  <dcterms:modified xsi:type="dcterms:W3CDTF">2022-12-19T16:03:18Z</dcterms:modified>
</cp:coreProperties>
</file>