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</p:sldMasterIdLst>
  <p:notesMasterIdLst>
    <p:notesMasterId r:id="rId10"/>
  </p:notesMasterIdLst>
  <p:handoutMasterIdLst>
    <p:handoutMasterId r:id="rId11"/>
  </p:handoutMasterIdLst>
  <p:sldIdLst>
    <p:sldId id="715" r:id="rId2"/>
    <p:sldId id="760" r:id="rId3"/>
    <p:sldId id="693" r:id="rId4"/>
    <p:sldId id="727" r:id="rId5"/>
    <p:sldId id="761" r:id="rId6"/>
    <p:sldId id="762" r:id="rId7"/>
    <p:sldId id="764" r:id="rId8"/>
    <p:sldId id="763" r:id="rId9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749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4FB"/>
    <a:srgbClr val="E4EBF2"/>
    <a:srgbClr val="E3EAF1"/>
    <a:srgbClr val="0065BD"/>
    <a:srgbClr val="C0C0C0"/>
    <a:srgbClr val="000000"/>
    <a:srgbClr val="41BEFF"/>
    <a:srgbClr val="FF8000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1" autoAdjust="0"/>
    <p:restoredTop sz="95662" autoAdjust="0"/>
  </p:normalViewPr>
  <p:slideViewPr>
    <p:cSldViewPr>
      <p:cViewPr varScale="1">
        <p:scale>
          <a:sx n="86" d="100"/>
          <a:sy n="86" d="100"/>
        </p:scale>
        <p:origin x="312" y="62"/>
      </p:cViewPr>
      <p:guideLst>
        <p:guide orient="horz" pos="2160"/>
        <p:guide orient="horz" pos="618"/>
        <p:guide orient="horz" pos="4042"/>
        <p:guide pos="7499"/>
        <p:guide pos="211"/>
        <p:guide pos="384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4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9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7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33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49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47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16" y="2"/>
            <a:ext cx="12192000" cy="685799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4196080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85000"/>
                </a:schemeClr>
              </a:gs>
              <a:gs pos="93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3538641"/>
            <a:ext cx="11432843" cy="679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144000" bIns="72000" anchor="b" anchorCtr="0">
            <a:spAutoFit/>
          </a:bodyPr>
          <a:lstStyle>
            <a:lvl1pPr marL="180000" algn="l">
              <a:defRPr sz="3000" b="0" i="0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2" y="4211796"/>
            <a:ext cx="1143284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marL="180000" indent="0">
              <a:buFontTx/>
              <a:buNone/>
              <a:defRPr sz="16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Presenter, Date, Location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1" y="398812"/>
            <a:ext cx="997527" cy="3200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25454" y="4643381"/>
            <a:ext cx="11438759" cy="122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252000" tIns="180000" rIns="180000" bIns="180000" rtlCol="0">
            <a:spAutoFit/>
          </a:bodyPr>
          <a:lstStyle/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Chair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Software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Engineering for Business Information Systems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(sebis) </a:t>
            </a:r>
          </a:p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Faculty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Informatics</a:t>
            </a:r>
          </a:p>
          <a:p>
            <a:pPr marL="0" indent="0"/>
            <a:r>
              <a:rPr lang="en-US" sz="1400" b="0" i="0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Technische</a:t>
            </a:r>
            <a:r>
              <a:rPr lang="en-US" sz="1400" b="0" i="0" kern="1200" baseline="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 Universität München</a:t>
            </a:r>
            <a:endParaRPr lang="en-US" sz="1400" b="0" i="0" kern="1200" noProof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  <a:p>
            <a:pPr marL="0" indent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u="sng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wwwmatthes.in.tum.de</a:t>
            </a:r>
            <a:endParaRPr lang="en-US" sz="1400" b="0" i="0" u="sng" kern="1200" dirty="0" err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5" y="981076"/>
            <a:ext cx="11523135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87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4" y="980728"/>
            <a:ext cx="11523133" cy="5400675"/>
          </a:xfrm>
        </p:spPr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18252149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>
            <a:lvl1pPr>
              <a:defRPr>
                <a:solidFill>
                  <a:srgbClr val="0065BD"/>
                </a:solidFill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34437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2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34437" y="981074"/>
            <a:ext cx="5662084" cy="661976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437" y="1643050"/>
            <a:ext cx="5662084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981079"/>
            <a:ext cx="5664200" cy="661975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7" y="1643050"/>
            <a:ext cx="5664200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/>
          <a:p>
            <a:r>
              <a:rPr lang="en-US" noProof="0" dirty="0"/>
              <a:t>&lt;Title&gt;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171103 Matthes English Master Slide Deck (wide)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/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3" y="44451"/>
            <a:ext cx="11523133" cy="652462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noProof="0" dirty="0"/>
              <a:t>&lt;Title&gt;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sebis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25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4451"/>
            <a:ext cx="1058610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52313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3184" y="6570616"/>
            <a:ext cx="21420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903" y="6569076"/>
            <a:ext cx="57615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5251" y="6570616"/>
            <a:ext cx="33231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81" r:id="rId4"/>
    <p:sldLayoutId id="2147483766" r:id="rId5"/>
    <p:sldLayoutId id="2147483767" r:id="rId6"/>
    <p:sldLayoutId id="2147483768" r:id="rId7"/>
    <p:sldLayoutId id="2147483780" r:id="rId8"/>
    <p:sldLayoutId id="2147483769" r:id="rId9"/>
    <p:sldLayoutId id="2147483771" r:id="rId10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rgbClr val="0065BD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29" y="2708521"/>
            <a:ext cx="10586099" cy="720725"/>
          </a:xfrm>
        </p:spPr>
        <p:txBody>
          <a:bodyPr/>
          <a:lstStyle/>
          <a:p>
            <a:r>
              <a:rPr lang="en-US" sz="3600" dirty="0"/>
              <a:t>Business analysis for Travel Assured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8AE78-E129-30D5-28FF-690354E2F568}"/>
              </a:ext>
            </a:extLst>
          </p:cNvPr>
          <p:cNvSpPr txBox="1"/>
          <p:nvPr/>
        </p:nvSpPr>
        <p:spPr>
          <a:xfrm>
            <a:off x="407368" y="4509120"/>
            <a:ext cx="1454501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itchFamily="34" charset="0"/>
              </a:rPr>
              <a:t>Yuyin Lang</a:t>
            </a:r>
          </a:p>
          <a:p>
            <a:r>
              <a:rPr lang="en-US" altLang="zh-CN" sz="2000" dirty="0">
                <a:latin typeface="Arial" pitchFamily="34" charset="0"/>
              </a:rPr>
              <a:t>2022.11.25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2907E9-02EE-69A5-9795-EC114DF76E99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69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Project overview</a:t>
            </a:r>
          </a:p>
          <a:p>
            <a:pPr lvl="1"/>
            <a:r>
              <a:rPr lang="en-US" altLang="zh-CN" dirty="0"/>
              <a:t>Business goal</a:t>
            </a:r>
          </a:p>
          <a:p>
            <a:pPr marL="98425" lvl="1" indent="0">
              <a:buNone/>
            </a:pPr>
            <a:endParaRPr lang="en-US" dirty="0"/>
          </a:p>
          <a:p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Travel habits of customers and non-customers</a:t>
            </a:r>
          </a:p>
          <a:p>
            <a:pPr lvl="1"/>
            <a:r>
              <a:rPr lang="en-US" altLang="zh-CN" dirty="0"/>
              <a:t>Typical profile of customers and non-customers</a:t>
            </a:r>
          </a:p>
          <a:p>
            <a:pPr marL="98425" lvl="1" indent="0">
              <a:buNone/>
            </a:pPr>
            <a:endParaRPr lang="en-US" altLang="zh-CN" dirty="0"/>
          </a:p>
          <a:p>
            <a:r>
              <a:rPr lang="en-US" altLang="zh-CN" dirty="0"/>
              <a:t>Conclusion</a:t>
            </a:r>
          </a:p>
          <a:p>
            <a:endParaRPr lang="en-US" altLang="zh-CN" dirty="0"/>
          </a:p>
          <a:p>
            <a:r>
              <a:rPr lang="en-US" altLang="zh-CN" dirty="0"/>
              <a:t>Recommendations</a:t>
            </a:r>
          </a:p>
          <a:p>
            <a:pPr marL="98425" lvl="1" indent="0">
              <a:buNone/>
            </a:pPr>
            <a:endParaRPr lang="en-US" altLang="zh-CN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390559-131E-1AB3-7E56-E5FE475C652A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339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0" y="1268760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sz="2000" dirty="0"/>
              <a:t>Project overview</a:t>
            </a:r>
          </a:p>
          <a:p>
            <a:pPr lvl="1"/>
            <a:r>
              <a:rPr lang="en-US" altLang="zh-CN" sz="2000" dirty="0"/>
              <a:t>Find travel habits of customers and non-customers</a:t>
            </a:r>
          </a:p>
          <a:p>
            <a:pPr lvl="1"/>
            <a:r>
              <a:rPr lang="en-US" altLang="zh-CN" sz="2000" dirty="0"/>
              <a:t>Find typical profile of customers and non-customers</a:t>
            </a:r>
          </a:p>
          <a:p>
            <a:pPr lvl="1"/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sz="2000" dirty="0"/>
              <a:t>Business goal</a:t>
            </a:r>
          </a:p>
          <a:p>
            <a:pPr lvl="1"/>
            <a:r>
              <a:rPr lang="en-US" altLang="zh-CN" sz="2000" dirty="0"/>
              <a:t>Recognize who is more likely to buy travel insurance and deliver them ads</a:t>
            </a:r>
          </a:p>
          <a:p>
            <a:pPr lvl="1"/>
            <a:endParaRPr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28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(Travel habits)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CC5C1A-F080-2F0A-5578-F79CAAF690D8}"/>
              </a:ext>
            </a:extLst>
          </p:cNvPr>
          <p:cNvCxnSpPr>
            <a:cxnSpLocks/>
          </p:cNvCxnSpPr>
          <p:nvPr/>
        </p:nvCxnSpPr>
        <p:spPr bwMode="auto">
          <a:xfrm>
            <a:off x="6012648" y="237043"/>
            <a:ext cx="72008" cy="6576505"/>
          </a:xfrm>
          <a:prstGeom prst="line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D81F978-D956-86C5-078B-CD9DAAE5F738}"/>
              </a:ext>
            </a:extLst>
          </p:cNvPr>
          <p:cNvSpPr/>
          <p:nvPr/>
        </p:nvSpPr>
        <p:spPr bwMode="auto">
          <a:xfrm>
            <a:off x="5879976" y="6715078"/>
            <a:ext cx="432048" cy="9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8B86808-F025-6341-8BD6-49406CE5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52" y="1484784"/>
            <a:ext cx="2350901" cy="23042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5CA891E-7B18-3E41-4869-653DCAA21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42" y="1484784"/>
            <a:ext cx="2602783" cy="230425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9ECE50A-9142-6A8A-B422-E92897AAEB81}"/>
              </a:ext>
            </a:extLst>
          </p:cNvPr>
          <p:cNvSpPr txBox="1"/>
          <p:nvPr/>
        </p:nvSpPr>
        <p:spPr>
          <a:xfrm>
            <a:off x="7059076" y="4293096"/>
            <a:ext cx="444273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People ever travelled abroad are more likely to buy insurance.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5EB0E6-661F-3DEB-6B22-BD129998EED0}"/>
              </a:ext>
            </a:extLst>
          </p:cNvPr>
          <p:cNvSpPr txBox="1"/>
          <p:nvPr/>
        </p:nvSpPr>
        <p:spPr>
          <a:xfrm>
            <a:off x="744486" y="4293096"/>
            <a:ext cx="444273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People who fly frequently are more likely to buy insurance.</a:t>
            </a:r>
            <a:endParaRPr lang="zh-CN" altLang="en-US" dirty="0">
              <a:latin typeface="Arial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B797757-9C94-3DA0-98BB-83A27677C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" y="1592796"/>
            <a:ext cx="2908959" cy="194421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C7FD00F-F8BE-F5A3-E6A4-8AB9AD5DB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90" y="1618806"/>
            <a:ext cx="2908958" cy="19442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FF42A3-92E7-A9CC-8F90-497EB841FE9A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822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(Typical profile)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81F978-D956-86C5-078B-CD9DAAE5F738}"/>
              </a:ext>
            </a:extLst>
          </p:cNvPr>
          <p:cNvSpPr/>
          <p:nvPr/>
        </p:nvSpPr>
        <p:spPr bwMode="auto">
          <a:xfrm>
            <a:off x="5879976" y="6715078"/>
            <a:ext cx="432048" cy="9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B3BBE5-EE43-308D-671F-8147D72130F9}"/>
              </a:ext>
            </a:extLst>
          </p:cNvPr>
          <p:cNvSpPr txBox="1"/>
          <p:nvPr/>
        </p:nvSpPr>
        <p:spPr>
          <a:xfrm>
            <a:off x="1857743" y="5733256"/>
            <a:ext cx="8476512" cy="92333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annual income of customers is much higher than non-customers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 much difference are observed for other profile, such as age, employment type, number of family members and so on.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2B178D-5475-C880-8292-7C35AE69AD43}"/>
              </a:ext>
            </a:extLst>
          </p:cNvPr>
          <p:cNvSpPr txBox="1"/>
          <p:nvPr/>
        </p:nvSpPr>
        <p:spPr>
          <a:xfrm>
            <a:off x="6618874" y="4819447"/>
            <a:ext cx="444273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Average income: $1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13 * 10^6</a:t>
            </a:r>
          </a:p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Median income: $1.25 * 10^6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E2CA79-25D1-9C40-BFD7-CA52A683F747}"/>
              </a:ext>
            </a:extLst>
          </p:cNvPr>
          <p:cNvSpPr txBox="1"/>
          <p:nvPr/>
        </p:nvSpPr>
        <p:spPr>
          <a:xfrm>
            <a:off x="1127448" y="4819447"/>
            <a:ext cx="444273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Average income: $0.82 * 10^6</a:t>
            </a:r>
          </a:p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Median income: $0.80 * 10^6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5C79AD-C84A-DD6A-75FC-346CE23A4CFB}"/>
              </a:ext>
            </a:extLst>
          </p:cNvPr>
          <p:cNvSpPr txBox="1"/>
          <p:nvPr/>
        </p:nvSpPr>
        <p:spPr>
          <a:xfrm>
            <a:off x="7489656" y="4450114"/>
            <a:ext cx="13003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Arial" pitchFamily="34" charset="0"/>
              </a:rPr>
              <a:t>Customers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DEEF847-618A-BF30-2342-A80E8CA0A3E3}"/>
              </a:ext>
            </a:extLst>
          </p:cNvPr>
          <p:cNvSpPr txBox="1"/>
          <p:nvPr/>
        </p:nvSpPr>
        <p:spPr>
          <a:xfrm>
            <a:off x="1850299" y="4453011"/>
            <a:ext cx="17491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Arial" pitchFamily="34" charset="0"/>
              </a:rPr>
              <a:t>Non-customers</a:t>
            </a:r>
            <a:endParaRPr lang="zh-CN" altLang="en-US" dirty="0">
              <a:latin typeface="Arial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473B4B-6F20-30AC-8598-033A4DC6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26" y="870898"/>
            <a:ext cx="5613906" cy="35499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58D4C5-63FE-C917-190D-182DFE6211B3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906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0" y="1268760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sz="2000" dirty="0"/>
              <a:t>Travel habits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Customers tend to fly frequently, non-customers are less likely to fly frequently</a:t>
            </a:r>
          </a:p>
          <a:p>
            <a:pPr lvl="1"/>
            <a:r>
              <a:rPr lang="en-US" altLang="zh-CN" sz="2000" dirty="0"/>
              <a:t>Over 40% of the customers have been abroad, whereas quite few non-customers have been abroad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sz="2000" dirty="0"/>
              <a:t>Typical profile</a:t>
            </a:r>
          </a:p>
          <a:p>
            <a:pPr lvl="1"/>
            <a:r>
              <a:rPr lang="en-US" altLang="zh-CN" sz="2000" dirty="0"/>
              <a:t>The annual income of customers is much higher than non-customers</a:t>
            </a:r>
          </a:p>
          <a:p>
            <a:pPr lvl="1"/>
            <a:endParaRPr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8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0" y="1268760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sz="2000" dirty="0"/>
              <a:t>Places to deliver the advertisements: </a:t>
            </a:r>
            <a:r>
              <a:rPr lang="en-US" altLang="zh-CN" sz="2000" b="1" dirty="0"/>
              <a:t>Airports</a:t>
            </a:r>
          </a:p>
          <a:p>
            <a:pPr lvl="1"/>
            <a:r>
              <a:rPr lang="en-US" altLang="zh-CN" sz="2000" dirty="0"/>
              <a:t>For both domestic and international flights</a:t>
            </a:r>
          </a:p>
          <a:p>
            <a:pPr lvl="1"/>
            <a:r>
              <a:rPr lang="en-US" altLang="zh-CN" sz="2000" dirty="0"/>
              <a:t>Especially VIP lounges (Our customers are rich)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sz="2000" dirty="0"/>
              <a:t>People to deliver the advertisements: </a:t>
            </a:r>
            <a:r>
              <a:rPr lang="en-US" altLang="zh-CN" sz="2000" b="1" dirty="0"/>
              <a:t>High income group</a:t>
            </a:r>
          </a:p>
          <a:p>
            <a:pPr lvl="1"/>
            <a:r>
              <a:rPr lang="en-US" altLang="zh-CN" sz="2000" dirty="0"/>
              <a:t>May need more data to analyze where they usually go</a:t>
            </a:r>
          </a:p>
          <a:p>
            <a:pPr lvl="1"/>
            <a:endParaRPr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888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9777" y="2852936"/>
            <a:ext cx="4752528" cy="720725"/>
          </a:xfrm>
        </p:spPr>
        <p:txBody>
          <a:bodyPr/>
          <a:lstStyle/>
          <a:p>
            <a:r>
              <a:rPr lang="en-US" altLang="zh-CN" sz="4800" dirty="0"/>
              <a:t>Questions?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643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1103 Matthes English Master Slide Deck (wide).potx" id="{91040FA8-FD49-4102-AC41-84BC0B08C488}" vid="{045BDA8C-0E4E-43FE-921F-341BE0C2864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pre_meeting_2</Template>
  <TotalTime>10309</TotalTime>
  <Words>262</Words>
  <Application>Microsoft Office PowerPoint</Application>
  <PresentationFormat>宽屏</PresentationFormat>
  <Paragraphs>67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 Unicode MS</vt:lpstr>
      <vt:lpstr>Helvetica Neue</vt:lpstr>
      <vt:lpstr>TUM Neue Helvetica 75 Bold</vt:lpstr>
      <vt:lpstr>Arial</vt:lpstr>
      <vt:lpstr>Wingdings</vt:lpstr>
      <vt:lpstr>Slides sebis 2013 2</vt:lpstr>
      <vt:lpstr>Business analysis for Travel Assured </vt:lpstr>
      <vt:lpstr>Outline</vt:lpstr>
      <vt:lpstr>Introduction</vt:lpstr>
      <vt:lpstr>Analysis (Travel habits)</vt:lpstr>
      <vt:lpstr>Analysis (Typical profile)</vt:lpstr>
      <vt:lpstr>Conclusion</vt:lpstr>
      <vt:lpstr>Recommendations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KPA Group — Meeting 2</dc:title>
  <dc:creator>1012227895@qq.com</dc:creator>
  <dc:description>Copyright sebis</dc:description>
  <cp:lastModifiedBy>1012227895@qq.com</cp:lastModifiedBy>
  <cp:revision>43</cp:revision>
  <dcterms:created xsi:type="dcterms:W3CDTF">2021-11-25T20:19:13Z</dcterms:created>
  <dcterms:modified xsi:type="dcterms:W3CDTF">2022-11-25T21:05:38Z</dcterms:modified>
</cp:coreProperties>
</file>