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0" r:id="rId2"/>
    <p:sldMasterId id="2147483729" r:id="rId3"/>
    <p:sldMasterId id="2147483733" r:id="rId4"/>
    <p:sldMasterId id="2147483672" r:id="rId5"/>
    <p:sldMasterId id="2147483691" r:id="rId6"/>
    <p:sldMasterId id="2147483693" r:id="rId7"/>
    <p:sldMasterId id="2147483695" r:id="rId8"/>
    <p:sldMasterId id="2147483715" r:id="rId9"/>
  </p:sldMasterIdLst>
  <p:notesMasterIdLst>
    <p:notesMasterId r:id="rId32"/>
  </p:notesMasterIdLst>
  <p:sldIdLst>
    <p:sldId id="260" r:id="rId10"/>
    <p:sldId id="424" r:id="rId11"/>
    <p:sldId id="268" r:id="rId12"/>
    <p:sldId id="265" r:id="rId13"/>
    <p:sldId id="427" r:id="rId14"/>
    <p:sldId id="429" r:id="rId15"/>
    <p:sldId id="433" r:id="rId16"/>
    <p:sldId id="430" r:id="rId17"/>
    <p:sldId id="431" r:id="rId18"/>
    <p:sldId id="432" r:id="rId19"/>
    <p:sldId id="434" r:id="rId20"/>
    <p:sldId id="435" r:id="rId21"/>
    <p:sldId id="436" r:id="rId22"/>
    <p:sldId id="437" r:id="rId23"/>
    <p:sldId id="438" r:id="rId24"/>
    <p:sldId id="441" r:id="rId25"/>
    <p:sldId id="442" r:id="rId26"/>
    <p:sldId id="444" r:id="rId27"/>
    <p:sldId id="445" r:id="rId28"/>
    <p:sldId id="448" r:id="rId29"/>
    <p:sldId id="266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317459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0175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8438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4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609021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4500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8654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21875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6405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8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5317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62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965900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98349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508917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12228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98089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73111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202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92795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87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50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59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73541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603624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708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450024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662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84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81591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52" r:id="rId3"/>
    <p:sldLayoutId id="214748375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83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33385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0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Pandas </a:t>
            </a:r>
            <a:r>
              <a:rPr lang="zh-CN" altLang="en-US" dirty="0"/>
              <a:t>数据分析入门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提取出每年，每种电影分级中预算少的电影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多列排序时，</a:t>
            </a:r>
            <a:r>
              <a:rPr lang="en-US" altLang="zh-CN" dirty="0"/>
              <a:t>ascending </a:t>
            </a:r>
            <a:r>
              <a:rPr lang="zh-CN" altLang="en-US" dirty="0"/>
              <a:t>参数传入一个列表，排序一一对应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29D853-4D6A-667B-9784-93F925CD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81539"/>
            <a:ext cx="9794638" cy="20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计算常用统计值</a:t>
            </a:r>
          </a:p>
          <a:p>
            <a:r>
              <a:rPr lang="zh-CN" altLang="en-US" b="1" dirty="0"/>
              <a:t>常用排序方法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简单数据分析练习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08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加载数据</a:t>
            </a:r>
            <a:r>
              <a:rPr lang="en-US" altLang="zh-CN" dirty="0"/>
              <a:t>&amp;</a:t>
            </a:r>
            <a:r>
              <a:rPr lang="zh-CN" altLang="en-US" dirty="0"/>
              <a:t>预处理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载入数据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把列名替换成英文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house_data.columns</a:t>
            </a:r>
            <a:r>
              <a:rPr lang="en-US" altLang="zh-CN" dirty="0"/>
              <a:t> = ['district', 'address', 'title', '</a:t>
            </a:r>
            <a:r>
              <a:rPr lang="en-US" altLang="zh-CN" dirty="0" err="1"/>
              <a:t>house_type</a:t>
            </a:r>
            <a:r>
              <a:rPr lang="en-US" altLang="zh-CN" dirty="0"/>
              <a:t>', 'area', 'price', 'floor', '</a:t>
            </a:r>
            <a:r>
              <a:rPr lang="en-US" altLang="zh-CN" dirty="0" err="1"/>
              <a:t>build_time</a:t>
            </a:r>
            <a:r>
              <a:rPr lang="en-US" altLang="zh-CN" dirty="0"/>
              <a:t>', 'direction', '</a:t>
            </a:r>
            <a:r>
              <a:rPr lang="en-US" altLang="zh-CN" dirty="0" err="1"/>
              <a:t>update_time</a:t>
            </a:r>
            <a:r>
              <a:rPr lang="en-US" altLang="zh-CN" dirty="0"/>
              <a:t>', '</a:t>
            </a:r>
            <a:r>
              <a:rPr lang="en-US" altLang="zh-CN" dirty="0" err="1"/>
              <a:t>view_num</a:t>
            </a:r>
            <a:r>
              <a:rPr lang="en-US" altLang="zh-CN" dirty="0"/>
              <a:t>', '</a:t>
            </a:r>
            <a:r>
              <a:rPr lang="en-US" altLang="zh-CN" dirty="0" err="1"/>
              <a:t>extra_info</a:t>
            </a:r>
            <a:r>
              <a:rPr lang="en-US" altLang="zh-CN" dirty="0"/>
              <a:t>', 'link']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B5B9A6-B0CA-AC0A-F5CA-8B4660EB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37775"/>
            <a:ext cx="8324516" cy="749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0AAD98-4916-860F-D8B9-12D1F4EF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369252"/>
            <a:ext cx="8330564" cy="20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查看数据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查看数据前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 err="1"/>
              <a:t>house_data.head</a:t>
            </a:r>
            <a:r>
              <a:rPr lang="en-US" altLang="zh-CN" dirty="0"/>
              <a:t>()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查看列数据分布</a:t>
            </a:r>
            <a:endParaRPr lang="en-US" altLang="zh-CN" dirty="0"/>
          </a:p>
          <a:p>
            <a:r>
              <a:rPr lang="en-US" altLang="zh-CN" dirty="0" err="1"/>
              <a:t>house_data.info</a:t>
            </a:r>
            <a:r>
              <a:rPr lang="en-US" altLang="zh-CN" dirty="0"/>
              <a:t>()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查看列统计指标</a:t>
            </a:r>
            <a:endParaRPr lang="en-US" altLang="zh-CN" dirty="0"/>
          </a:p>
          <a:p>
            <a:r>
              <a:rPr lang="en-US" altLang="zh-CN" dirty="0" err="1"/>
              <a:t>house_data.describe</a:t>
            </a:r>
            <a:r>
              <a:rPr lang="en-US" altLang="zh-CN" dirty="0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查看数据形状</a:t>
            </a:r>
            <a:endParaRPr lang="en-US" altLang="zh-CN" dirty="0"/>
          </a:p>
          <a:p>
            <a:r>
              <a:rPr lang="en-US" altLang="zh-CN" dirty="0" err="1"/>
              <a:t>house_data.shape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861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找到租金最低，和租金最高的房子</a:t>
            </a:r>
            <a:endParaRPr lang="en-US" altLang="zh-CN" dirty="0"/>
          </a:p>
          <a:p>
            <a:endParaRPr lang="en-US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sort_values</a:t>
            </a:r>
            <a:r>
              <a:rPr lang="zh-CN" altLang="en-US" dirty="0"/>
              <a:t>按照值排序 参数</a:t>
            </a:r>
            <a:r>
              <a:rPr lang="en" altLang="zh-CN" dirty="0"/>
              <a:t>by </a:t>
            </a:r>
            <a:r>
              <a:rPr lang="zh-CN" altLang="en-US" dirty="0"/>
              <a:t>传入列名 参数 </a:t>
            </a:r>
            <a:r>
              <a:rPr lang="en" altLang="zh-CN" dirty="0"/>
              <a:t>ascending</a:t>
            </a:r>
            <a:r>
              <a:rPr lang="zh-CN" altLang="en" dirty="0"/>
              <a:t>（</a:t>
            </a:r>
            <a:r>
              <a:rPr lang="zh-CN" altLang="en-US" dirty="0"/>
              <a:t>升序）</a:t>
            </a:r>
            <a:endParaRPr lang="en-US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B25E7-229B-ECEB-35E1-52428F59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1" y="2089597"/>
            <a:ext cx="7746218" cy="14011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84B900-DB2F-4162-9AF4-39E33F22C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19" y="4122691"/>
            <a:ext cx="7812961" cy="546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E263E4-AB1E-51F7-13D0-8511C5A56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19" y="4920669"/>
            <a:ext cx="7812961" cy="5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找到最近新上的</a:t>
            </a:r>
            <a:r>
              <a:rPr lang="en-US" altLang="zh-CN" dirty="0"/>
              <a:t>10</a:t>
            </a:r>
            <a:r>
              <a:rPr lang="zh-CN" altLang="en-US" dirty="0"/>
              <a:t>套房源</a:t>
            </a:r>
            <a:endParaRPr lang="en-US" altLang="zh-CN" dirty="0"/>
          </a:p>
          <a:p>
            <a:r>
              <a:rPr lang="en" altLang="zh-CN" dirty="0"/>
              <a:t>house_data.sort_values(by='update_time', ascending=False).head(10)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查看所有更新时间</a:t>
            </a:r>
            <a:endParaRPr lang="en-US" altLang="zh-CN" dirty="0"/>
          </a:p>
          <a:p>
            <a:r>
              <a:rPr lang="en" altLang="zh-CN" dirty="0"/>
              <a:t>house_data['update_time'].unique()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看房人数</a:t>
            </a: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不同看房人数的房源数量，</a:t>
            </a:r>
            <a:r>
              <a:rPr lang="en" altLang="zh-CN" dirty="0"/>
              <a:t>as_index = False </a:t>
            </a:r>
            <a:r>
              <a:rPr lang="zh-CN" altLang="en-US" dirty="0"/>
              <a:t>分组字段不作为行索引（默认为</a:t>
            </a:r>
            <a:r>
              <a:rPr lang="en" altLang="zh-CN" dirty="0"/>
              <a:t>True)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-US" altLang="zh-CN" dirty="0"/>
          </a:p>
          <a:p>
            <a:endParaRPr lang="en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B5939A-82A4-48A8-067F-DD5FC95E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765787"/>
            <a:ext cx="7873296" cy="1120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E2419-7AA0-6CB8-ECDE-6B0DDB05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5401201"/>
            <a:ext cx="8821646" cy="10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画图 </a:t>
            </a:r>
            <a:r>
              <a:rPr lang="en-US" altLang="zh-CN" dirty="0"/>
              <a:t>%</a:t>
            </a:r>
            <a:r>
              <a:rPr lang="en" altLang="zh-CN" dirty="0"/>
              <a:t>matplotlib inline </a:t>
            </a:r>
            <a:r>
              <a:rPr lang="zh-CN" altLang="en-US" dirty="0"/>
              <a:t>功能是在</a:t>
            </a:r>
            <a:r>
              <a:rPr lang="en" altLang="zh-CN" dirty="0" err="1"/>
              <a:t>jupyter</a:t>
            </a:r>
            <a:r>
              <a:rPr lang="en" altLang="zh-CN" dirty="0"/>
              <a:t> notebook</a:t>
            </a:r>
            <a:r>
              <a:rPr lang="zh-CN" altLang="en-US" dirty="0"/>
              <a:t>中内嵌绘图，并且可以省略掉 </a:t>
            </a:r>
            <a:r>
              <a:rPr lang="en" altLang="zh-CN" dirty="0" err="1"/>
              <a:t>plt.show</a:t>
            </a:r>
            <a:r>
              <a:rPr lang="en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%matplotlib inline</a:t>
            </a:r>
          </a:p>
          <a:p>
            <a:r>
              <a:rPr lang="en-US" altLang="zh-CN" dirty="0" err="1"/>
              <a:t>tmp_df</a:t>
            </a:r>
            <a:r>
              <a:rPr lang="en-US" altLang="zh-CN" dirty="0"/>
              <a:t>['count'].plot(kind='bar',</a:t>
            </a:r>
            <a:r>
              <a:rPr lang="en-US" altLang="zh-CN" dirty="0" err="1"/>
              <a:t>figsize</a:t>
            </a:r>
            <a:r>
              <a:rPr lang="en-US" altLang="zh-CN" dirty="0"/>
              <a:t>=(20,10))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95F86-17CF-6099-F653-6466D786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3429000"/>
            <a:ext cx="6113644" cy="30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房租价格的分布</a:t>
            </a:r>
            <a:endParaRPr lang="en-US" altLang="zh-CN" dirty="0"/>
          </a:p>
          <a:p>
            <a:pPr marL="342900" indent="-342900">
              <a:buFont typeface="+mj-lt"/>
              <a:buAutoNum type="arabicPeriod" startAt="6"/>
            </a:pPr>
            <a:endParaRPr lang="en-US" altLang="zh-CN" dirty="0"/>
          </a:p>
          <a:p>
            <a:pPr marL="342900" indent="-342900">
              <a:buFont typeface="+mj-lt"/>
              <a:buAutoNum type="arabicPeriod" startAt="6"/>
            </a:pPr>
            <a:endParaRPr lang="en-US" altLang="zh-CN" dirty="0"/>
          </a:p>
          <a:p>
            <a:pPr marL="342900" indent="-342900">
              <a:buFont typeface="+mj-lt"/>
              <a:buAutoNum type="arabicPeriod" startAt="6"/>
            </a:pPr>
            <a:endParaRPr lang="en-US" altLang="zh-CN" dirty="0"/>
          </a:p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看房人数最多的朝向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14FADB-B11F-FAD7-1F86-9C2F7E7D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00312"/>
            <a:ext cx="7125219" cy="1037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48DE3B-741D-B428-BD0D-E747180EC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1" y="3787401"/>
            <a:ext cx="10130365" cy="7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zh-CN" altLang="en-US" dirty="0"/>
              <a:t>房型分布情况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设置正常显示汉字和负号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 # </a:t>
            </a:r>
            <a:r>
              <a:rPr lang="zh-CN" altLang="en-US" dirty="0"/>
              <a:t>正常显示汉字</a:t>
            </a:r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 # </a:t>
            </a:r>
            <a:r>
              <a:rPr lang="zh-CN" altLang="en-US" dirty="0"/>
              <a:t>正常显示负号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9E380-03C6-5C78-F1D3-CD923412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833743"/>
            <a:ext cx="8562639" cy="9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zh-CN" altLang="en-US" dirty="0"/>
              <a:t>最受欢迎的房型</a:t>
            </a: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dirty="0"/>
              <a:t>房子的平均租房价格 （元</a:t>
            </a:r>
            <a:r>
              <a:rPr lang="en-US" altLang="zh-CN" dirty="0"/>
              <a:t>/</a:t>
            </a:r>
            <a:r>
              <a:rPr lang="zh-CN" altLang="en-US" dirty="0"/>
              <a:t>平米）</a:t>
            </a: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endParaRPr lang="en-US" altLang="zh-CN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dirty="0"/>
              <a:t>热门小区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AB190A-485E-9391-F181-53580E7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67017"/>
            <a:ext cx="8593778" cy="7501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CDD6A-503D-06EE-43A9-D5E113EE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309619"/>
            <a:ext cx="8771021" cy="7892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F83D0D-7273-E805-CB75-50F8C68CB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4566303"/>
            <a:ext cx="8771021" cy="10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2127" y="1001077"/>
            <a:ext cx="6298881" cy="4855845"/>
          </a:xfrm>
        </p:spPr>
        <p:txBody>
          <a:bodyPr/>
          <a:lstStyle/>
          <a:p>
            <a:r>
              <a:rPr lang="zh-CN" altLang="en-US" dirty="0"/>
              <a:t>掌握在</a:t>
            </a:r>
            <a:r>
              <a:rPr lang="en-US" altLang="zh-CN" dirty="0"/>
              <a:t>Pandas</a:t>
            </a:r>
            <a:r>
              <a:rPr lang="zh-CN" altLang="en-US" dirty="0"/>
              <a:t>中计算常用统计量的方法</a:t>
            </a:r>
          </a:p>
          <a:p>
            <a:r>
              <a:rPr lang="zh-CN" altLang="en-US" dirty="0"/>
              <a:t>熟练使用</a:t>
            </a:r>
            <a:r>
              <a:rPr lang="en-US" altLang="zh-CN" dirty="0"/>
              <a:t>pandas</a:t>
            </a:r>
            <a:r>
              <a:rPr lang="zh-CN" altLang="en-US" dirty="0"/>
              <a:t>进行简单排序、分组、聚合等计算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简单数据分析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zh-CN" altLang="en-US" dirty="0"/>
              <a:t>出租房源最多的小区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3631A1-40D2-DB43-717F-E4D2C47A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70332"/>
            <a:ext cx="9941707" cy="25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F97F8-2C51-494E-BAE9-0AA3C752E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掌握在</a:t>
            </a:r>
            <a:r>
              <a:rPr lang="en-US" altLang="zh-CN" dirty="0"/>
              <a:t>Pandas</a:t>
            </a:r>
            <a:r>
              <a:rPr lang="zh-CN" altLang="en-US" dirty="0"/>
              <a:t>中计算常用统计量的方法</a:t>
            </a:r>
          </a:p>
          <a:p>
            <a:pPr lvl="1"/>
            <a:r>
              <a:rPr lang="en-US" altLang="zh-CN" b="0" dirty="0"/>
              <a:t>info </a:t>
            </a:r>
            <a:r>
              <a:rPr lang="zh-CN" altLang="en-US" b="0" dirty="0"/>
              <a:t>了解不同字段的条目数量，数据类型，是否缺失及内存占用情况</a:t>
            </a:r>
          </a:p>
          <a:p>
            <a:pPr lvl="1"/>
            <a:r>
              <a:rPr lang="en-US" altLang="zh-CN" b="0" dirty="0"/>
              <a:t>describe </a:t>
            </a:r>
            <a:r>
              <a:rPr lang="zh-CN" altLang="en-US" b="0" dirty="0"/>
              <a:t>计算数值类型数据的常用统计量</a:t>
            </a:r>
          </a:p>
          <a:p>
            <a:r>
              <a:rPr lang="zh-CN" altLang="en-US" dirty="0"/>
              <a:t>熟练使用</a:t>
            </a:r>
            <a:r>
              <a:rPr lang="en-US" altLang="zh-CN" dirty="0"/>
              <a:t>pandas</a:t>
            </a:r>
            <a:r>
              <a:rPr lang="zh-CN" altLang="en-US" dirty="0"/>
              <a:t>进行简单排序、分组、聚合等计算</a:t>
            </a:r>
          </a:p>
          <a:p>
            <a:pPr lvl="1"/>
            <a:r>
              <a:rPr lang="en-US" altLang="zh-CN" b="0" dirty="0" err="1"/>
              <a:t>nlargest</a:t>
            </a:r>
            <a:r>
              <a:rPr lang="en-US" altLang="zh-CN" b="0" dirty="0"/>
              <a:t> </a:t>
            </a:r>
            <a:r>
              <a:rPr lang="zh-CN" altLang="en-US" b="0" dirty="0"/>
              <a:t>返回指定字段的前</a:t>
            </a:r>
            <a:r>
              <a:rPr lang="en-US" altLang="zh-CN" b="0" dirty="0"/>
              <a:t>n</a:t>
            </a:r>
            <a:r>
              <a:rPr lang="zh-CN" altLang="en-US" b="0" dirty="0"/>
              <a:t>个最大值</a:t>
            </a:r>
          </a:p>
          <a:p>
            <a:pPr lvl="1"/>
            <a:r>
              <a:rPr lang="en-US" altLang="zh-CN" b="0" dirty="0" err="1"/>
              <a:t>nsmallest</a:t>
            </a:r>
            <a:r>
              <a:rPr lang="en-US" altLang="zh-CN" b="0" dirty="0"/>
              <a:t> </a:t>
            </a:r>
            <a:r>
              <a:rPr lang="zh-CN" altLang="en-US" b="0" dirty="0"/>
              <a:t>返回指定字段的前</a:t>
            </a:r>
            <a:r>
              <a:rPr lang="en-US" altLang="zh-CN" b="0" dirty="0"/>
              <a:t>n</a:t>
            </a:r>
            <a:r>
              <a:rPr lang="zh-CN" altLang="en-US" b="0" dirty="0"/>
              <a:t>个最小值</a:t>
            </a:r>
          </a:p>
          <a:p>
            <a:pPr lvl="1"/>
            <a:r>
              <a:rPr lang="en-US" altLang="zh-CN" b="0" dirty="0" err="1"/>
              <a:t>sort_values</a:t>
            </a:r>
            <a:r>
              <a:rPr lang="en-US" altLang="zh-CN" b="0" dirty="0"/>
              <a:t> </a:t>
            </a:r>
            <a:r>
              <a:rPr lang="zh-CN" altLang="en-US" b="0" dirty="0"/>
              <a:t>指定字段，按值排序</a:t>
            </a:r>
          </a:p>
          <a:p>
            <a:pPr lvl="1"/>
            <a:r>
              <a:rPr lang="en-US" altLang="zh-CN" b="0" dirty="0" err="1"/>
              <a:t>groupby</a:t>
            </a:r>
            <a:r>
              <a:rPr lang="en-US" altLang="zh-CN" b="0" dirty="0"/>
              <a:t> </a:t>
            </a:r>
            <a:r>
              <a:rPr lang="zh-CN" altLang="en-US" b="0" dirty="0"/>
              <a:t>按字段分组</a:t>
            </a:r>
          </a:p>
          <a:p>
            <a:pPr lvl="1"/>
            <a:r>
              <a:rPr lang="en-US" altLang="zh-CN" b="0" dirty="0" err="1"/>
              <a:t>agg</a:t>
            </a:r>
            <a:r>
              <a:rPr lang="en-US" altLang="zh-CN" b="0" dirty="0"/>
              <a:t> </a:t>
            </a:r>
            <a:r>
              <a:rPr lang="zh-CN" altLang="en-US" b="0" dirty="0"/>
              <a:t>分组之后聚合</a:t>
            </a:r>
          </a:p>
        </p:txBody>
      </p:sp>
    </p:spTree>
    <p:extLst>
      <p:ext uri="{BB962C8B-B14F-4D97-AF65-F5344CB8AC3E}">
        <p14:creationId xmlns:p14="http://schemas.microsoft.com/office/powerpoint/2010/main" val="8187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计算常用统计值</a:t>
            </a:r>
          </a:p>
          <a:p>
            <a:r>
              <a:rPr lang="zh-CN" altLang="en-US" b="1" dirty="0"/>
              <a:t>常用排序方法</a:t>
            </a:r>
          </a:p>
          <a:p>
            <a:r>
              <a:rPr lang="zh-CN" altLang="en-US" b="1" dirty="0"/>
              <a:t>简单数据分析练习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最大值，最小值，平均值，分位数，方差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查看数据字段说明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4B022C-1321-EE7A-4B52-D9BF1A7F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190447"/>
            <a:ext cx="6805442" cy="873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C6968E-6AFD-18D1-5ED1-46EA3D7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793995"/>
            <a:ext cx="6805442" cy="5990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23DD8D-8906-BABA-97C4-9F5890B54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61" y="4622784"/>
            <a:ext cx="6208379" cy="19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最大值，最小值，平均值，分位数，方差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3C22E-AA38-9700-C8B4-44BE8FAB1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查看数据行列数</a:t>
            </a:r>
            <a:endParaRPr lang="en-US" altLang="zh-CN" dirty="0"/>
          </a:p>
          <a:p>
            <a:r>
              <a:rPr lang="en-US" altLang="zh-CN" dirty="0" err="1"/>
              <a:t>movie.shape</a:t>
            </a: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统计数值列，并进行转置</a:t>
            </a:r>
            <a:endParaRPr lang="en-US" altLang="zh-CN" dirty="0"/>
          </a:p>
          <a:p>
            <a:r>
              <a:rPr lang="en-US" altLang="zh-CN" dirty="0" err="1"/>
              <a:t>movie.describe</a:t>
            </a:r>
            <a:r>
              <a:rPr lang="en-US" altLang="zh-CN" dirty="0"/>
              <a:t>().T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统计对象和类型列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4037B4-42C3-623C-52EB-54505369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3856221"/>
            <a:ext cx="8163847" cy="7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8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info</a:t>
            </a:r>
            <a:r>
              <a:rPr lang="zh-CN" altLang="en-US" dirty="0"/>
              <a:t>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info </a:t>
            </a:r>
            <a:r>
              <a:rPr lang="zh-CN" altLang="en-US" dirty="0"/>
              <a:t>方法了解不同字段的条目数量，数据类型，是否缺失及内存占用情况</a:t>
            </a:r>
            <a:endParaRPr lang="en-US" altLang="zh-CN" dirty="0"/>
          </a:p>
          <a:p>
            <a:r>
              <a:rPr lang="en-US" altLang="zh-CN" dirty="0"/>
              <a:t>movie.info()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6F5AA-BAFB-DB5E-C317-498014C3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06" y="2611315"/>
            <a:ext cx="4372164" cy="3942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58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计算常用统计值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常用排序方法</a:t>
            </a:r>
          </a:p>
          <a:p>
            <a:r>
              <a:rPr lang="zh-CN" altLang="en-US" b="1" dirty="0"/>
              <a:t>简单数据分析练习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84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找到小成本高口碑电影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思路：从最大的</a:t>
            </a:r>
            <a:r>
              <a:rPr lang="en-US" altLang="zh-CN" dirty="0"/>
              <a:t>N</a:t>
            </a:r>
            <a:r>
              <a:rPr lang="zh-CN" altLang="en-US" dirty="0"/>
              <a:t>个值中选取最小值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加载数据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" altLang="zh-CN" dirty="0" err="1"/>
              <a:t>nlargest</a:t>
            </a:r>
            <a:r>
              <a:rPr lang="zh-CN" altLang="en-US" dirty="0"/>
              <a:t>方法，选出</a:t>
            </a:r>
            <a:r>
              <a:rPr lang="en" altLang="zh-CN" dirty="0" err="1"/>
              <a:t>imdb_score</a:t>
            </a:r>
            <a:r>
              <a:rPr lang="zh-CN" altLang="en-US" dirty="0"/>
              <a:t>分数最高的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使用</a:t>
            </a:r>
            <a:r>
              <a:rPr lang="en" altLang="zh-CN" dirty="0" err="1"/>
              <a:t>nsmallest</a:t>
            </a:r>
            <a:r>
              <a:rPr lang="zh-CN" altLang="en-US" dirty="0"/>
              <a:t>方法再从中挑出预算最小的五部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1A836-A793-072D-6EA0-B1463B80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51588"/>
            <a:ext cx="8840062" cy="1214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F854E6-C19A-A62B-E9B5-0A28E833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4211157"/>
            <a:ext cx="5926211" cy="528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A5EF89-D00D-1988-8F92-D10699FFE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5410937"/>
            <a:ext cx="7025249" cy="5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3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找到每年</a:t>
            </a:r>
            <a:r>
              <a:rPr lang="en-US" altLang="zh-CN" dirty="0" err="1"/>
              <a:t>imdb</a:t>
            </a:r>
            <a:r>
              <a:rPr lang="zh-CN" altLang="en-US" dirty="0"/>
              <a:t>评分最高的电影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" altLang="zh-CN" dirty="0" err="1"/>
              <a:t>sort_values</a:t>
            </a:r>
            <a:r>
              <a:rPr lang="en" altLang="zh-CN" dirty="0"/>
              <a:t> </a:t>
            </a:r>
            <a:r>
              <a:rPr lang="zh-CN" altLang="en-US" dirty="0"/>
              <a:t>按照年排序，</a:t>
            </a:r>
            <a:r>
              <a:rPr lang="en" altLang="zh-CN" dirty="0"/>
              <a:t>ascending </a:t>
            </a:r>
            <a:r>
              <a:rPr lang="zh-CN" altLang="en-US" dirty="0"/>
              <a:t>升序排列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同时对</a:t>
            </a:r>
            <a:r>
              <a:rPr lang="en-US" altLang="zh-CN" dirty="0"/>
              <a:t>'</a:t>
            </a:r>
            <a:r>
              <a:rPr lang="en" altLang="zh-CN" dirty="0"/>
              <a:t>title_year','</a:t>
            </a:r>
            <a:r>
              <a:rPr lang="en" altLang="zh-CN" dirty="0" err="1"/>
              <a:t>imdb_score</a:t>
            </a:r>
            <a:r>
              <a:rPr lang="en" altLang="zh-CN" dirty="0"/>
              <a:t>' </a:t>
            </a:r>
            <a:r>
              <a:rPr lang="zh-CN" altLang="en-US" dirty="0"/>
              <a:t>两列进行排序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用</a:t>
            </a:r>
            <a:r>
              <a:rPr lang="en" altLang="zh-CN" dirty="0" err="1"/>
              <a:t>drop_duplicates</a:t>
            </a:r>
            <a:r>
              <a:rPr lang="zh-CN" altLang="en-US" dirty="0"/>
              <a:t>去重，只保留每年的第一条数据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31140-00F0-A990-B820-DB518DF4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061960"/>
            <a:ext cx="6727442" cy="847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0ECDCE-F5A1-AF0F-BE7A-8C92331ED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315784"/>
            <a:ext cx="9603775" cy="8392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905E22-6030-1CBB-5D4A-E93FCFEBE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4662200"/>
            <a:ext cx="7863386" cy="7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670</Words>
  <Application>Microsoft Office PowerPoint</Application>
  <PresentationFormat>宽屏</PresentationFormat>
  <Paragraphs>125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Alibaba PuHuiTi B</vt:lpstr>
      <vt:lpstr>Alibaba PuHuiTi R</vt:lpstr>
      <vt:lpstr>阿里巴巴普惠体</vt:lpstr>
      <vt:lpstr>阿里巴巴普惠体 B</vt:lpstr>
      <vt:lpstr>阿里巴巴普惠体 M</vt:lpstr>
      <vt:lpstr>阿里巴巴普惠体 R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1_封面2</vt:lpstr>
      <vt:lpstr>1_目录</vt:lpstr>
      <vt:lpstr>1_学习目标</vt:lpstr>
      <vt:lpstr>1_正文设计方案</vt:lpstr>
      <vt:lpstr>5_结束页设计方案</vt:lpstr>
      <vt:lpstr>封面2</vt:lpstr>
      <vt:lpstr>目录</vt:lpstr>
      <vt:lpstr>学习目标</vt:lpstr>
      <vt:lpstr>6_结束页设计方案</vt:lpstr>
      <vt:lpstr>Pandas 数据分析入门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Circle Full</cp:lastModifiedBy>
  <cp:revision>137</cp:revision>
  <dcterms:created xsi:type="dcterms:W3CDTF">2020-03-31T02:23:27Z</dcterms:created>
  <dcterms:modified xsi:type="dcterms:W3CDTF">2023-04-18T03:59:23Z</dcterms:modified>
</cp:coreProperties>
</file>