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  <p:sldMasterId id="2147483722" r:id="rId2"/>
    <p:sldMasterId id="2147483732" r:id="rId3"/>
    <p:sldMasterId id="2147483737" r:id="rId4"/>
    <p:sldMasterId id="2147483715" r:id="rId5"/>
  </p:sldMasterIdLst>
  <p:notesMasterIdLst>
    <p:notesMasterId r:id="rId36"/>
  </p:notesMasterIdLst>
  <p:sldIdLst>
    <p:sldId id="260" r:id="rId6"/>
    <p:sldId id="424" r:id="rId7"/>
    <p:sldId id="268" r:id="rId8"/>
    <p:sldId id="265" r:id="rId9"/>
    <p:sldId id="427" r:id="rId10"/>
    <p:sldId id="428" r:id="rId11"/>
    <p:sldId id="447" r:id="rId12"/>
    <p:sldId id="429" r:id="rId13"/>
    <p:sldId id="266" r:id="rId14"/>
    <p:sldId id="448" r:id="rId15"/>
    <p:sldId id="449" r:id="rId16"/>
    <p:sldId id="450" r:id="rId17"/>
    <p:sldId id="431" r:id="rId18"/>
    <p:sldId id="433" r:id="rId19"/>
    <p:sldId id="432" r:id="rId20"/>
    <p:sldId id="434" r:id="rId21"/>
    <p:sldId id="435" r:id="rId22"/>
    <p:sldId id="436" r:id="rId23"/>
    <p:sldId id="437" r:id="rId24"/>
    <p:sldId id="438" r:id="rId25"/>
    <p:sldId id="439" r:id="rId26"/>
    <p:sldId id="451" r:id="rId27"/>
    <p:sldId id="452" r:id="rId28"/>
    <p:sldId id="442" r:id="rId29"/>
    <p:sldId id="443" r:id="rId30"/>
    <p:sldId id="444" r:id="rId31"/>
    <p:sldId id="446" r:id="rId32"/>
    <p:sldId id="445" r:id="rId33"/>
    <p:sldId id="425" r:id="rId34"/>
    <p:sldId id="264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C00000"/>
    <a:srgbClr val="0000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6355" autoAdjust="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98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2390456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3996643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795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charset="-122"/>
                  <a:ea typeface="阿里巴巴普惠体" panose="00020600040101010101" charset="-122"/>
                  <a:cs typeface="阿里巴巴普惠体" panose="00020600040101010101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0046480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3493570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7952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339033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3853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6969208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4427381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4075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2148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7888783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56091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297924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49741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79419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1658894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33531312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685852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8538069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53085"/>
            <a:chOff x="852891" y="1026849"/>
            <a:chExt cx="1228476" cy="553085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53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互动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1517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38025884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53085"/>
            <a:chOff x="852891" y="1026849"/>
            <a:chExt cx="1228476" cy="553085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53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拓展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41088818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3085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charset="-122"/>
                  <a:ea typeface="阿里巴巴普惠体" panose="00020600040101010101" charset="-122"/>
                  <a:cs typeface="阿里巴巴普惠体" panose="00020600040101010101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278435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思路</a:t>
            </a:r>
            <a:endParaRPr lang="en-US" altLang="zh-CN" sz="3600" dirty="0"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86893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今日</a:t>
            </a:r>
            <a:endParaRPr lang="en-US" altLang="zh-CN" sz="3600" dirty="0"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9255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5079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0817659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5580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906433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1435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724685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0190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073382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4068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6.png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6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10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31" r:id="rId5"/>
    <p:sldLayoutId id="2147483736" r:id="rId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charset="-122"/>
                <a:cs typeface="阿里巴巴普惠体" panose="00020600040101010101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5264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阿里巴巴普惠体 R" panose="00020600040101010101" pitchFamily="18" charset="-122"/>
          <a:ea typeface="阿里巴巴普惠体 R" panose="00020600040101010101" pitchFamily="18" charset="-122"/>
          <a:cs typeface="阿里巴巴普惠体 R" panose="00020600040101010101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582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阿里巴巴普惠体 R" panose="00020600040101010101" pitchFamily="18" charset="-122"/>
          <a:ea typeface="阿里巴巴普惠体 R" panose="00020600040101010101" pitchFamily="18" charset="-122"/>
          <a:cs typeface="阿里巴巴普惠体 R" panose="00020600040101010101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4504267" y="260138"/>
            <a:ext cx="7687727" cy="41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charset="-122"/>
              </a:rPr>
              <a:t>多一句没有，少一句不行，用最短时间，教会更实用的技术！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任意形状 21"/>
          <p:cNvSpPr/>
          <p:nvPr userDrawn="1"/>
        </p:nvSpPr>
        <p:spPr>
          <a:xfrm>
            <a:off x="94982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4" name="矩形 14"/>
          <p:cNvSpPr/>
          <p:nvPr userDrawn="1"/>
        </p:nvSpPr>
        <p:spPr bwMode="auto">
          <a:xfrm>
            <a:off x="9697720" y="6582410"/>
            <a:ext cx="2494280" cy="307975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-1" fmla="*/ 0 w 2202525"/>
              <a:gd name="connsiteY0-2" fmla="*/ 0 h 275631"/>
              <a:gd name="connsiteX1-3" fmla="*/ 2202525 w 2202525"/>
              <a:gd name="connsiteY1-4" fmla="*/ 0 h 275631"/>
              <a:gd name="connsiteX2-5" fmla="*/ 2202525 w 2202525"/>
              <a:gd name="connsiteY2-6" fmla="*/ 275631 h 275631"/>
              <a:gd name="connsiteX3-7" fmla="*/ 104775 w 2202525"/>
              <a:gd name="connsiteY3-8" fmla="*/ 272456 h 275631"/>
              <a:gd name="connsiteX4-9" fmla="*/ 0 w 2202525"/>
              <a:gd name="connsiteY4-10" fmla="*/ 0 h 275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9755505" y="6555105"/>
            <a:ext cx="2436495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charset="-122"/>
              </a:rPr>
              <a:t>高级数字化人才培训专家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2950775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  <p:sldLayoutId id="2147483755" r:id="rId18"/>
    <p:sldLayoutId id="2147483756" r:id="rId1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094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36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36.xml"/><Relationship Id="rId1" Type="http://schemas.openxmlformats.org/officeDocument/2006/relationships/themeOverride" Target="../theme/themeOverrid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36.xml"/><Relationship Id="rId1" Type="http://schemas.openxmlformats.org/officeDocument/2006/relationships/themeOverride" Target="../theme/themeOverrid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36.xml"/><Relationship Id="rId1" Type="http://schemas.openxmlformats.org/officeDocument/2006/relationships/themeOverride" Target="../theme/themeOverride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6.xml"/><Relationship Id="rId1" Type="http://schemas.openxmlformats.org/officeDocument/2006/relationships/themeOverride" Target="../theme/themeOverride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36.xml"/><Relationship Id="rId1" Type="http://schemas.openxmlformats.org/officeDocument/2006/relationships/themeOverride" Target="../theme/themeOverride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36.xml"/><Relationship Id="rId1" Type="http://schemas.openxmlformats.org/officeDocument/2006/relationships/themeOverride" Target="../theme/themeOverride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36.xml"/><Relationship Id="rId1" Type="http://schemas.openxmlformats.org/officeDocument/2006/relationships/themeOverride" Target="../theme/themeOverride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6.xml"/><Relationship Id="rId1" Type="http://schemas.openxmlformats.org/officeDocument/2006/relationships/themeOverride" Target="../theme/themeOverr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6.xml"/><Relationship Id="rId1" Type="http://schemas.openxmlformats.org/officeDocument/2006/relationships/themeOverride" Target="../theme/themeOverride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36.xml"/><Relationship Id="rId1" Type="http://schemas.openxmlformats.org/officeDocument/2006/relationships/themeOverride" Target="../theme/themeOverride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36.xml"/><Relationship Id="rId1" Type="http://schemas.openxmlformats.org/officeDocument/2006/relationships/themeOverride" Target="../theme/themeOverride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36.xml"/><Relationship Id="rId1" Type="http://schemas.openxmlformats.org/officeDocument/2006/relationships/themeOverride" Target="../theme/themeOverride20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36.xml"/><Relationship Id="rId1" Type="http://schemas.openxmlformats.org/officeDocument/2006/relationships/themeOverride" Target="../theme/themeOverride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36.xml"/><Relationship Id="rId1" Type="http://schemas.openxmlformats.org/officeDocument/2006/relationships/themeOverride" Target="../theme/themeOverride2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36.xml"/><Relationship Id="rId1" Type="http://schemas.openxmlformats.org/officeDocument/2006/relationships/themeOverride" Target="../theme/themeOverride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36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36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36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36.xml"/><Relationship Id="rId1" Type="http://schemas.openxmlformats.org/officeDocument/2006/relationships/themeOverride" Target="../theme/themeOverr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BB4BB-C627-448A-9147-26BD777F0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apply</a:t>
            </a:r>
            <a:r>
              <a:rPr lang="zh-CN" altLang="en-US" dirty="0"/>
              <a:t>自定义函数</a:t>
            </a:r>
          </a:p>
        </p:txBody>
      </p:sp>
    </p:spTree>
    <p:extLst>
      <p:ext uri="{BB962C8B-B14F-4D97-AF65-F5344CB8AC3E}">
        <p14:creationId xmlns:p14="http://schemas.microsoft.com/office/powerpoint/2010/main" val="981263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D1B03644-0D4A-4D6F-A5E6-C4D2E41C3F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使用方法</a:t>
            </a:r>
            <a:endParaRPr lang="en-US" altLang="zh-CN" dirty="0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A093DB2-77CC-1F4E-8A9C-DCE38FE1EE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2"/>
            </a:pPr>
            <a:r>
              <a:rPr lang="en" altLang="zh-CN" dirty="0"/>
              <a:t>dataframe</a:t>
            </a:r>
            <a:r>
              <a:rPr lang="zh-CN" altLang="en-US" dirty="0"/>
              <a:t>是二维数据</a:t>
            </a:r>
            <a:r>
              <a:rPr lang="en-US" altLang="zh-CN" dirty="0"/>
              <a:t>, </a:t>
            </a:r>
            <a:r>
              <a:rPr lang="zh-CN" altLang="en-US" dirty="0"/>
              <a:t>能否一次性把一列数据传进来</a:t>
            </a:r>
            <a:endParaRPr lang="en-US" altLang="zh-CN" dirty="0"/>
          </a:p>
          <a:p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E9E85E4-6F85-5D3D-10EA-E1C41B857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035" y="2167863"/>
            <a:ext cx="7666667" cy="144761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F5F13B9-F3FF-FE67-64E8-F6AC5C56E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814" y="1492622"/>
            <a:ext cx="7428571" cy="4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3154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D1B03644-0D4A-4D6F-A5E6-C4D2E41C3F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使用方法</a:t>
            </a:r>
            <a:endParaRPr lang="en-US" altLang="zh-CN" dirty="0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A093DB2-77CC-1F4E-8A9C-DCE38FE1EE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从报错的信息中看到</a:t>
            </a:r>
            <a:r>
              <a:rPr lang="en-US" altLang="zh-CN" dirty="0"/>
              <a:t>,</a:t>
            </a:r>
            <a:r>
              <a:rPr lang="zh-CN" altLang="en-US" dirty="0"/>
              <a:t>实际上传入</a:t>
            </a:r>
            <a:r>
              <a:rPr lang="en-US" altLang="zh-CN" dirty="0"/>
              <a:t>avg_3</a:t>
            </a:r>
            <a:r>
              <a:rPr lang="zh-CN" altLang="en-US" dirty="0"/>
              <a:t>函数中的只有一个变量</a:t>
            </a:r>
            <a:r>
              <a:rPr lang="en-US" altLang="zh-CN" dirty="0"/>
              <a:t>,</a:t>
            </a:r>
            <a:r>
              <a:rPr lang="zh-CN" altLang="en-US" dirty="0"/>
              <a:t>这个变量可以是</a:t>
            </a:r>
            <a:r>
              <a:rPr lang="en-US" altLang="zh-CN" dirty="0"/>
              <a:t>DataFrame</a:t>
            </a:r>
            <a:r>
              <a:rPr lang="zh-CN" altLang="en-US" dirty="0"/>
              <a:t>的行也可以是</a:t>
            </a:r>
            <a:r>
              <a:rPr lang="en-US" altLang="zh-CN" dirty="0"/>
              <a:t>DataFrame</a:t>
            </a:r>
            <a:r>
              <a:rPr lang="zh-CN" altLang="en-US" dirty="0"/>
              <a:t>的列</a:t>
            </a:r>
            <a:r>
              <a:rPr lang="en-US" altLang="zh-CN" dirty="0"/>
              <a:t>, </a:t>
            </a:r>
            <a:r>
              <a:rPr lang="zh-CN" altLang="en-US" dirty="0"/>
              <a:t>使用</a:t>
            </a:r>
            <a:r>
              <a:rPr lang="en-US" altLang="zh-CN" dirty="0"/>
              <a:t>apply</a:t>
            </a:r>
            <a:r>
              <a:rPr lang="zh-CN" altLang="en-US" dirty="0"/>
              <a:t>的时候</a:t>
            </a:r>
            <a:r>
              <a:rPr lang="en-US" altLang="zh-CN" dirty="0"/>
              <a:t>,</a:t>
            </a:r>
            <a:r>
              <a:rPr lang="zh-CN" altLang="en-US" dirty="0"/>
              <a:t>可以通过</a:t>
            </a:r>
            <a:r>
              <a:rPr lang="en-US" altLang="zh-CN" dirty="0"/>
              <a:t>axis</a:t>
            </a:r>
            <a:r>
              <a:rPr lang="zh-CN" altLang="en-US" dirty="0"/>
              <a:t>参数指定按行</a:t>
            </a:r>
            <a:r>
              <a:rPr lang="en-US" altLang="zh-CN" dirty="0"/>
              <a:t>/ </a:t>
            </a:r>
            <a:r>
              <a:rPr lang="zh-CN" altLang="en-US" dirty="0"/>
              <a:t>按列 传入数据</a:t>
            </a:r>
            <a:endParaRPr lang="en-US" altLang="zh-CN" dirty="0"/>
          </a:p>
          <a:p>
            <a:r>
              <a:rPr lang="en-US" altLang="zh-CN" dirty="0"/>
              <a:t>axis = 0 (</a:t>
            </a:r>
            <a:r>
              <a:rPr lang="zh-CN" altLang="en-US" dirty="0"/>
              <a:t>默认</a:t>
            </a:r>
            <a:r>
              <a:rPr lang="en-US" altLang="zh-CN" dirty="0"/>
              <a:t>) </a:t>
            </a:r>
            <a:r>
              <a:rPr lang="zh-CN" altLang="en-US" dirty="0"/>
              <a:t>按列处理</a:t>
            </a:r>
          </a:p>
          <a:p>
            <a:r>
              <a:rPr lang="en-US" altLang="zh-CN" dirty="0"/>
              <a:t>axis = 1 </a:t>
            </a:r>
            <a:r>
              <a:rPr lang="zh-CN" altLang="en-US" dirty="0"/>
              <a:t>按行处理</a:t>
            </a:r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BBD2AB6-0545-1460-5D87-C7C0E7F44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000" y="2612500"/>
            <a:ext cx="7676190" cy="3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3194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D1B03644-0D4A-4D6F-A5E6-C4D2E41C3F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使用方法</a:t>
            </a:r>
            <a:endParaRPr lang="en-US" altLang="zh-CN" dirty="0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A093DB2-77CC-1F4E-8A9C-DCE38FE1EE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从报错的信息中看到</a:t>
            </a:r>
            <a:r>
              <a:rPr lang="en-US" altLang="zh-CN" dirty="0"/>
              <a:t>,</a:t>
            </a:r>
            <a:r>
              <a:rPr lang="zh-CN" altLang="en-US" dirty="0"/>
              <a:t>实际上传入</a:t>
            </a:r>
            <a:r>
              <a:rPr lang="en-US" altLang="zh-CN" dirty="0"/>
              <a:t>avg_3</a:t>
            </a:r>
            <a:r>
              <a:rPr lang="zh-CN" altLang="en-US" dirty="0"/>
              <a:t>函数中的只有一个变量</a:t>
            </a:r>
            <a:r>
              <a:rPr lang="en-US" altLang="zh-CN" dirty="0"/>
              <a:t>,</a:t>
            </a:r>
            <a:r>
              <a:rPr lang="zh-CN" altLang="en-US" dirty="0"/>
              <a:t>这个变量可以是</a:t>
            </a:r>
            <a:r>
              <a:rPr lang="en-US" altLang="zh-CN" dirty="0"/>
              <a:t>DataFrame</a:t>
            </a:r>
            <a:r>
              <a:rPr lang="zh-CN" altLang="en-US" dirty="0"/>
              <a:t>的行也可以是</a:t>
            </a:r>
            <a:r>
              <a:rPr lang="en-US" altLang="zh-CN" dirty="0"/>
              <a:t>DataFrame</a:t>
            </a:r>
            <a:r>
              <a:rPr lang="zh-CN" altLang="en-US" dirty="0"/>
              <a:t>的列</a:t>
            </a:r>
            <a:r>
              <a:rPr lang="en-US" altLang="zh-CN" dirty="0"/>
              <a:t>, </a:t>
            </a:r>
            <a:r>
              <a:rPr lang="zh-CN" altLang="en-US" dirty="0"/>
              <a:t>使用</a:t>
            </a:r>
            <a:r>
              <a:rPr lang="en-US" altLang="zh-CN" dirty="0"/>
              <a:t>apply</a:t>
            </a:r>
            <a:r>
              <a:rPr lang="zh-CN" altLang="en-US" dirty="0"/>
              <a:t>的时候</a:t>
            </a:r>
            <a:r>
              <a:rPr lang="en-US" altLang="zh-CN" dirty="0"/>
              <a:t>,</a:t>
            </a:r>
            <a:r>
              <a:rPr lang="zh-CN" altLang="en-US" dirty="0"/>
              <a:t>可以通过</a:t>
            </a:r>
            <a:r>
              <a:rPr lang="en-US" altLang="zh-CN" dirty="0"/>
              <a:t>axis</a:t>
            </a:r>
            <a:r>
              <a:rPr lang="zh-CN" altLang="en-US" dirty="0"/>
              <a:t>参数指定按行</a:t>
            </a:r>
            <a:r>
              <a:rPr lang="en-US" altLang="zh-CN" dirty="0"/>
              <a:t>/ </a:t>
            </a:r>
            <a:r>
              <a:rPr lang="zh-CN" altLang="en-US" dirty="0"/>
              <a:t>按列 传入数据</a:t>
            </a:r>
            <a:endParaRPr lang="en-US" altLang="zh-CN" dirty="0"/>
          </a:p>
          <a:p>
            <a:r>
              <a:rPr lang="en-US" altLang="zh-CN" dirty="0"/>
              <a:t>axis = 0 (</a:t>
            </a:r>
            <a:r>
              <a:rPr lang="zh-CN" altLang="en-US" dirty="0"/>
              <a:t>默认</a:t>
            </a:r>
            <a:r>
              <a:rPr lang="en-US" altLang="zh-CN" dirty="0"/>
              <a:t>) </a:t>
            </a:r>
            <a:r>
              <a:rPr lang="zh-CN" altLang="en-US" dirty="0"/>
              <a:t>按列处理</a:t>
            </a:r>
          </a:p>
          <a:p>
            <a:r>
              <a:rPr lang="en-US" altLang="zh-CN" dirty="0"/>
              <a:t>axis = 1 </a:t>
            </a:r>
            <a:r>
              <a:rPr lang="zh-CN" altLang="en-US" dirty="0"/>
              <a:t>按行处理</a:t>
            </a:r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12D238F-838C-E740-2897-1A6532668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6988" y="2763905"/>
            <a:ext cx="7695238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2835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D1B03644-0D4A-4D6F-A5E6-C4D2E41C3F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使用方法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12A34FB-9566-67FF-DCFC-8ADEA29A1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707" y="1548047"/>
            <a:ext cx="7704762" cy="3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6346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55B1B1-2CD6-4198-9D5D-D2E7A2A465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zh-CN" b="1" dirty="0"/>
              <a:t>Series</a:t>
            </a:r>
            <a:r>
              <a:rPr lang="zh-CN" altLang="en-US" b="1" dirty="0"/>
              <a:t>的</a:t>
            </a:r>
            <a:r>
              <a:rPr lang="en" altLang="zh-CN" b="1" dirty="0"/>
              <a:t>apply</a:t>
            </a:r>
            <a:r>
              <a:rPr lang="zh-CN" altLang="en-US" b="1" dirty="0"/>
              <a:t>方法</a:t>
            </a:r>
          </a:p>
          <a:p>
            <a:r>
              <a:rPr lang="en" altLang="zh-CN" b="1" dirty="0"/>
              <a:t>DataFrame</a:t>
            </a:r>
            <a:r>
              <a:rPr lang="zh-CN" altLang="en-US" b="1" dirty="0"/>
              <a:t>的</a:t>
            </a:r>
            <a:r>
              <a:rPr lang="en" altLang="zh-CN" b="1" dirty="0"/>
              <a:t>apply</a:t>
            </a:r>
            <a:r>
              <a:rPr lang="zh-CN" altLang="en-US" b="1" dirty="0"/>
              <a:t>方法</a:t>
            </a:r>
          </a:p>
          <a:p>
            <a:r>
              <a:rPr lang="en" altLang="zh-CN" b="1" dirty="0">
                <a:solidFill>
                  <a:srgbClr val="FF0000"/>
                </a:solidFill>
              </a:rPr>
              <a:t>apply </a:t>
            </a:r>
            <a:r>
              <a:rPr lang="zh-CN" altLang="en-US" b="1" dirty="0">
                <a:solidFill>
                  <a:srgbClr val="FF0000"/>
                </a:solidFill>
              </a:rPr>
              <a:t>使用案例</a:t>
            </a:r>
          </a:p>
          <a:p>
            <a:r>
              <a:rPr lang="zh-CN" altLang="en-US" b="1" dirty="0"/>
              <a:t>向量化函数</a:t>
            </a:r>
          </a:p>
          <a:p>
            <a:r>
              <a:rPr lang="en" altLang="zh-CN" b="1" dirty="0"/>
              <a:t>lambda</a:t>
            </a:r>
            <a:r>
              <a:rPr lang="zh-CN" altLang="en-US" b="1" dirty="0"/>
              <a:t>函数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6530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D1B03644-0D4A-4D6F-A5E6-C4D2E41C3F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3.1 titanic</a:t>
            </a:r>
            <a:r>
              <a:rPr lang="zh-CN" altLang="en-US" dirty="0"/>
              <a:t>案例</a:t>
            </a:r>
            <a:endParaRPr lang="en-US" altLang="zh-CN" dirty="0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A093DB2-77CC-1F4E-8A9C-DCE38FE1EE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u"/>
            </a:pPr>
            <a:r>
              <a:rPr lang="zh-CN" altLang="en-US" dirty="0"/>
              <a:t>使用</a:t>
            </a:r>
            <a:r>
              <a:rPr lang="en" altLang="zh-CN" dirty="0"/>
              <a:t>titanic</a:t>
            </a:r>
            <a:r>
              <a:rPr lang="zh-CN" altLang="en-US" dirty="0"/>
              <a:t>数据集来介绍</a:t>
            </a:r>
            <a:r>
              <a:rPr lang="en" altLang="zh-CN" dirty="0"/>
              <a:t>apply</a:t>
            </a:r>
            <a:r>
              <a:rPr lang="zh-CN" altLang="en-US" dirty="0"/>
              <a:t>的用法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加载数据</a:t>
            </a:r>
            <a:r>
              <a:rPr lang="en-US" altLang="zh-CN" dirty="0"/>
              <a:t>,</a:t>
            </a:r>
            <a:r>
              <a:rPr lang="zh-CN" altLang="en-US" dirty="0"/>
              <a:t>使用</a:t>
            </a:r>
            <a:r>
              <a:rPr lang="en" altLang="zh-CN" dirty="0"/>
              <a:t>info</a:t>
            </a:r>
            <a:r>
              <a:rPr lang="zh-CN" altLang="en-US" dirty="0"/>
              <a:t>查看该数据集的基本特征</a:t>
            </a:r>
          </a:p>
          <a:p>
            <a:r>
              <a:rPr lang="en" altLang="zh-CN" dirty="0"/>
              <a:t>titanic = </a:t>
            </a:r>
            <a:r>
              <a:rPr lang="en" altLang="zh-CN" dirty="0" err="1"/>
              <a:t>pd.read_csv</a:t>
            </a:r>
            <a:r>
              <a:rPr lang="en" altLang="zh-CN" dirty="0"/>
              <a:t>('data/</a:t>
            </a:r>
            <a:r>
              <a:rPr lang="en" altLang="zh-CN" dirty="0" err="1"/>
              <a:t>titanic.csv</a:t>
            </a:r>
            <a:r>
              <a:rPr lang="en" altLang="zh-CN" dirty="0"/>
              <a:t>')</a:t>
            </a:r>
          </a:p>
          <a:p>
            <a:r>
              <a:rPr lang="en" altLang="zh-CN" dirty="0"/>
              <a:t>titanic.info()</a:t>
            </a:r>
          </a:p>
        </p:txBody>
      </p:sp>
    </p:spTree>
    <p:extLst>
      <p:ext uri="{BB962C8B-B14F-4D97-AF65-F5344CB8AC3E}">
        <p14:creationId xmlns:p14="http://schemas.microsoft.com/office/powerpoint/2010/main" val="37510904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D1B03644-0D4A-4D6F-A5E6-C4D2E41C3F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3.1 titanic</a:t>
            </a:r>
            <a:r>
              <a:rPr lang="zh-CN" altLang="en-US" dirty="0"/>
              <a:t>案例</a:t>
            </a:r>
            <a:endParaRPr lang="en-US" altLang="zh-CN" dirty="0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A093DB2-77CC-1F4E-8A9C-DCE38FE1EE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2"/>
            </a:pPr>
            <a:r>
              <a:rPr lang="zh-CN" altLang="en-US" dirty="0"/>
              <a:t>该数据集有</a:t>
            </a:r>
            <a:r>
              <a:rPr lang="en-US" altLang="zh-CN" dirty="0"/>
              <a:t>891</a:t>
            </a:r>
            <a:r>
              <a:rPr lang="zh-CN" altLang="en-US" dirty="0"/>
              <a:t>行</a:t>
            </a:r>
            <a:r>
              <a:rPr lang="en-US" altLang="zh-CN" dirty="0"/>
              <a:t>,15</a:t>
            </a:r>
            <a:r>
              <a:rPr lang="zh-CN" altLang="en-US" dirty="0"/>
              <a:t>列</a:t>
            </a:r>
            <a:r>
              <a:rPr lang="en-US" altLang="zh-CN" dirty="0"/>
              <a:t>, </a:t>
            </a:r>
            <a:r>
              <a:rPr lang="zh-CN" altLang="en-US" dirty="0"/>
              <a:t>其中</a:t>
            </a:r>
            <a:r>
              <a:rPr lang="en-US" altLang="zh-CN" dirty="0"/>
              <a:t>age </a:t>
            </a:r>
            <a:r>
              <a:rPr lang="zh-CN" altLang="en-US" dirty="0"/>
              <a:t>和 </a:t>
            </a:r>
            <a:r>
              <a:rPr lang="en-US" altLang="zh-CN" dirty="0"/>
              <a:t>deck </a:t>
            </a:r>
            <a:r>
              <a:rPr lang="zh-CN" altLang="en-US" dirty="0"/>
              <a:t>两列中包含缺失值</a:t>
            </a:r>
            <a:endParaRPr lang="en-US" altLang="zh-CN" dirty="0"/>
          </a:p>
          <a:p>
            <a:r>
              <a:rPr lang="zh-CN" altLang="en-US" dirty="0"/>
              <a:t>可以使用</a:t>
            </a:r>
            <a:r>
              <a:rPr lang="en-US" altLang="zh-CN" dirty="0"/>
              <a:t>apply</a:t>
            </a:r>
            <a:r>
              <a:rPr lang="zh-CN" altLang="en-US" dirty="0"/>
              <a:t>计算数据中有多少</a:t>
            </a:r>
            <a:r>
              <a:rPr lang="en-US" altLang="zh-CN" dirty="0"/>
              <a:t>null </a:t>
            </a:r>
            <a:r>
              <a:rPr lang="zh-CN" altLang="en-US" dirty="0"/>
              <a:t>或 </a:t>
            </a:r>
            <a:r>
              <a:rPr lang="en-US" altLang="zh-CN" dirty="0" err="1"/>
              <a:t>NaN</a:t>
            </a:r>
            <a:r>
              <a:rPr lang="zh-CN" altLang="en-US" dirty="0"/>
              <a:t>值</a:t>
            </a:r>
          </a:p>
          <a:p>
            <a:pPr marL="342900" indent="-342900">
              <a:buFont typeface="+mj-lt"/>
              <a:buAutoNum type="arabicPeriod" startAt="2"/>
            </a:pPr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FED20B6-2CF8-4C90-5AD0-BB310D6DF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37" y="2788594"/>
            <a:ext cx="7409524" cy="3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1335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D1B03644-0D4A-4D6F-A5E6-C4D2E41C3F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3.1 titanic</a:t>
            </a:r>
            <a:r>
              <a:rPr lang="zh-CN" altLang="en-US" dirty="0"/>
              <a:t>案例</a:t>
            </a:r>
            <a:endParaRPr lang="en-US" altLang="zh-CN" dirty="0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A093DB2-77CC-1F4E-8A9C-DCE38FE1EE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3"/>
            </a:pPr>
            <a:r>
              <a:rPr lang="zh-CN" altLang="en-US" dirty="0"/>
              <a:t>缺失值占比</a:t>
            </a:r>
            <a:endParaRPr lang="en-US" altLang="zh-CN" dirty="0"/>
          </a:p>
          <a:p>
            <a:pPr marL="342900" indent="-342900">
              <a:buFont typeface="+mj-lt"/>
              <a:buAutoNum type="arabicPeriod" startAt="3"/>
            </a:pPr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738A74D-5F85-0424-C564-2384F4EC4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20" y="2304520"/>
            <a:ext cx="7380952" cy="3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4707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D1B03644-0D4A-4D6F-A5E6-C4D2E41C3F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3.1 titanic</a:t>
            </a:r>
            <a:r>
              <a:rPr lang="zh-CN" altLang="en-US" dirty="0"/>
              <a:t>案例</a:t>
            </a:r>
            <a:endParaRPr lang="en-US" altLang="zh-CN" dirty="0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A093DB2-77CC-1F4E-8A9C-DCE38FE1EE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4"/>
            </a:pPr>
            <a:r>
              <a:rPr lang="zh-CN" altLang="en-US" dirty="0"/>
              <a:t>非缺失值占比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311AA9F-CF03-C6B9-7986-119B59F25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20" y="2215781"/>
            <a:ext cx="7342857" cy="2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3343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D1B03644-0D4A-4D6F-A5E6-C4D2E41C3F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3.1 titanic</a:t>
            </a:r>
            <a:r>
              <a:rPr lang="zh-CN" altLang="en-US" dirty="0"/>
              <a:t>案例</a:t>
            </a:r>
            <a:endParaRPr lang="en-US" altLang="zh-CN" dirty="0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A093DB2-77CC-1F4E-8A9C-DCE38FE1EE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5"/>
            </a:pPr>
            <a:r>
              <a:rPr lang="zh-CN" altLang="en-US" dirty="0"/>
              <a:t>把前面定义好的函数应用于数据的各列</a:t>
            </a:r>
            <a:endParaRPr lang="en-US" altLang="zh-CN" dirty="0"/>
          </a:p>
          <a:p>
            <a:r>
              <a:rPr lang="en" altLang="zh-CN" dirty="0" err="1"/>
              <a:t>titanic.apply</a:t>
            </a:r>
            <a:r>
              <a:rPr lang="en" altLang="zh-CN" dirty="0"/>
              <a:t>(</a:t>
            </a:r>
            <a:r>
              <a:rPr lang="en" altLang="zh-CN" dirty="0" err="1"/>
              <a:t>count_missing</a:t>
            </a:r>
            <a:r>
              <a:rPr lang="en" altLang="zh-CN" dirty="0"/>
              <a:t>)</a:t>
            </a:r>
          </a:p>
          <a:p>
            <a:r>
              <a:rPr lang="en" altLang="zh-CN" dirty="0" err="1"/>
              <a:t>titanic.apply</a:t>
            </a:r>
            <a:r>
              <a:rPr lang="en" altLang="zh-CN" dirty="0"/>
              <a:t>(</a:t>
            </a:r>
            <a:r>
              <a:rPr lang="en" altLang="zh-CN" dirty="0" err="1"/>
              <a:t>prop_missing</a:t>
            </a:r>
            <a:r>
              <a:rPr lang="en" altLang="zh-CN" dirty="0"/>
              <a:t>)</a:t>
            </a:r>
          </a:p>
          <a:p>
            <a:r>
              <a:rPr lang="en" altLang="zh-CN" dirty="0" err="1"/>
              <a:t>titanic.apply</a:t>
            </a:r>
            <a:r>
              <a:rPr lang="en" altLang="zh-CN" dirty="0"/>
              <a:t>(</a:t>
            </a:r>
            <a:r>
              <a:rPr lang="en" altLang="zh-CN" dirty="0" err="1"/>
              <a:t>prop_complete</a:t>
            </a:r>
            <a:r>
              <a:rPr lang="en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211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E6BC4DA-06F3-4ECB-80F4-A78CD718AB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32946" y="1001077"/>
            <a:ext cx="6298881" cy="4855845"/>
          </a:xfrm>
        </p:spPr>
        <p:txBody>
          <a:bodyPr/>
          <a:lstStyle/>
          <a:p>
            <a:r>
              <a:rPr lang="zh-CN" altLang="en-US" dirty="0"/>
              <a:t>掌握</a:t>
            </a:r>
            <a:r>
              <a:rPr lang="en-US" altLang="zh-CN" dirty="0"/>
              <a:t>apply</a:t>
            </a:r>
            <a:r>
              <a:rPr lang="zh-CN" altLang="en-US" dirty="0"/>
              <a:t>的用法</a:t>
            </a:r>
          </a:p>
          <a:p>
            <a:r>
              <a:rPr lang="zh-CN" altLang="en-US" dirty="0"/>
              <a:t>知道如何创建向量化函数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35691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D1B03644-0D4A-4D6F-A5E6-C4D2E41C3F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3.1 titanic</a:t>
            </a:r>
            <a:r>
              <a:rPr lang="zh-CN" altLang="en-US" dirty="0"/>
              <a:t>案例</a:t>
            </a:r>
            <a:endParaRPr lang="en-US" altLang="zh-CN" dirty="0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A093DB2-77CC-1F4E-8A9C-DCE38FE1EE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6"/>
            </a:pPr>
            <a:r>
              <a:rPr lang="zh-CN" altLang="en-US" dirty="0"/>
              <a:t>把前面定义好的函数应用于数据的各行</a:t>
            </a:r>
            <a:endParaRPr lang="en-US" altLang="zh-CN" dirty="0"/>
          </a:p>
          <a:p>
            <a:r>
              <a:rPr lang="en" altLang="zh-CN" dirty="0" err="1"/>
              <a:t>titanic.apply</a:t>
            </a:r>
            <a:r>
              <a:rPr lang="en" altLang="zh-CN" dirty="0"/>
              <a:t>(</a:t>
            </a:r>
            <a:r>
              <a:rPr lang="en" altLang="zh-CN" dirty="0" err="1"/>
              <a:t>count_missing</a:t>
            </a:r>
            <a:r>
              <a:rPr lang="en" altLang="zh-CN" dirty="0"/>
              <a:t> ,axis = 1)</a:t>
            </a:r>
          </a:p>
          <a:p>
            <a:r>
              <a:rPr lang="en" altLang="zh-CN" dirty="0" err="1"/>
              <a:t>titanic.apply</a:t>
            </a:r>
            <a:r>
              <a:rPr lang="en" altLang="zh-CN" dirty="0"/>
              <a:t>(</a:t>
            </a:r>
            <a:r>
              <a:rPr lang="en" altLang="zh-CN" dirty="0" err="1"/>
              <a:t>prop_missing</a:t>
            </a:r>
            <a:r>
              <a:rPr lang="en" altLang="zh-CN" dirty="0"/>
              <a:t> ,axis = 1)</a:t>
            </a:r>
          </a:p>
          <a:p>
            <a:r>
              <a:rPr lang="en" altLang="zh-CN" dirty="0" err="1"/>
              <a:t>titanic.apply</a:t>
            </a:r>
            <a:r>
              <a:rPr lang="en" altLang="zh-CN" dirty="0"/>
              <a:t>(</a:t>
            </a:r>
            <a:r>
              <a:rPr lang="en" altLang="zh-CN" dirty="0" err="1"/>
              <a:t>prop_complete</a:t>
            </a:r>
            <a:r>
              <a:rPr lang="en" altLang="zh-CN" dirty="0"/>
              <a:t> ,axis = 1)</a:t>
            </a:r>
          </a:p>
          <a:p>
            <a:endParaRPr lang="en" altLang="zh-CN" dirty="0"/>
          </a:p>
          <a:p>
            <a:r>
              <a:rPr lang="en" altLang="zh-CN" dirty="0" err="1"/>
              <a:t>titanic.apply</a:t>
            </a:r>
            <a:r>
              <a:rPr lang="en" altLang="zh-CN" dirty="0"/>
              <a:t>(</a:t>
            </a:r>
            <a:r>
              <a:rPr lang="en" altLang="zh-CN" dirty="0" err="1"/>
              <a:t>count_missing,axis</a:t>
            </a:r>
            <a:r>
              <a:rPr lang="en" altLang="zh-CN" dirty="0"/>
              <a:t> = 1).</a:t>
            </a:r>
            <a:r>
              <a:rPr lang="en" altLang="zh-CN" dirty="0" err="1"/>
              <a:t>value_counts</a:t>
            </a:r>
            <a:r>
              <a:rPr lang="en" altLang="zh-CN" dirty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74707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55B1B1-2CD6-4198-9D5D-D2E7A2A465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zh-CN" b="1" dirty="0"/>
              <a:t>Series</a:t>
            </a:r>
            <a:r>
              <a:rPr lang="zh-CN" altLang="en-US" b="1" dirty="0"/>
              <a:t>的</a:t>
            </a:r>
            <a:r>
              <a:rPr lang="en" altLang="zh-CN" b="1" dirty="0"/>
              <a:t>apply</a:t>
            </a:r>
            <a:r>
              <a:rPr lang="zh-CN" altLang="en-US" b="1" dirty="0"/>
              <a:t>方法</a:t>
            </a:r>
          </a:p>
          <a:p>
            <a:r>
              <a:rPr lang="en" altLang="zh-CN" b="1" dirty="0"/>
              <a:t>DataFrame</a:t>
            </a:r>
            <a:r>
              <a:rPr lang="zh-CN" altLang="en-US" b="1" dirty="0"/>
              <a:t>的</a:t>
            </a:r>
            <a:r>
              <a:rPr lang="en" altLang="zh-CN" b="1" dirty="0"/>
              <a:t>apply</a:t>
            </a:r>
            <a:r>
              <a:rPr lang="zh-CN" altLang="en-US" b="1" dirty="0"/>
              <a:t>方法</a:t>
            </a:r>
          </a:p>
          <a:p>
            <a:r>
              <a:rPr lang="en" altLang="zh-CN" b="1" dirty="0"/>
              <a:t>apply </a:t>
            </a:r>
            <a:r>
              <a:rPr lang="zh-CN" altLang="en-US" b="1" dirty="0"/>
              <a:t>使用案例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向量化函数</a:t>
            </a:r>
          </a:p>
          <a:p>
            <a:r>
              <a:rPr lang="en" altLang="zh-CN" b="1" dirty="0"/>
              <a:t>lambda</a:t>
            </a:r>
            <a:r>
              <a:rPr lang="zh-CN" altLang="en-US" b="1" dirty="0"/>
              <a:t>函数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22147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D1B03644-0D4A-4D6F-A5E6-C4D2E41C3F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4.1 </a:t>
            </a:r>
            <a:r>
              <a:rPr lang="zh-CN" altLang="en-US" dirty="0"/>
              <a:t>使用方法</a:t>
            </a:r>
            <a:endParaRPr lang="en-US" altLang="zh-CN" dirty="0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A093DB2-77CC-1F4E-8A9C-DCE38FE1EE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创建一个</a:t>
            </a:r>
            <a:r>
              <a:rPr lang="en" altLang="zh-CN" dirty="0"/>
              <a:t>DataFrame</a:t>
            </a:r>
          </a:p>
          <a:p>
            <a:r>
              <a:rPr lang="en" altLang="zh-CN" dirty="0"/>
              <a:t>df = pd.DataFrame({'a':[10,20,30],'b':[20,30,40]})</a:t>
            </a:r>
          </a:p>
          <a:p>
            <a:endParaRPr lang="en" altLang="zh-CN" dirty="0"/>
          </a:p>
          <a:p>
            <a:endParaRPr lang="en" altLang="zh-CN" dirty="0"/>
          </a:p>
          <a:p>
            <a:endParaRPr lang="en" altLang="zh-CN" dirty="0"/>
          </a:p>
          <a:p>
            <a:r>
              <a:rPr lang="en" altLang="zh-CN" dirty="0"/>
              <a:t>	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86ACD79-F15D-12F3-51C7-79D6ECD0B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20" y="2698682"/>
            <a:ext cx="70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4431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D1B03644-0D4A-4D6F-A5E6-C4D2E41C3F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4.1 </a:t>
            </a:r>
            <a:r>
              <a:rPr lang="zh-CN" altLang="en-US" dirty="0"/>
              <a:t>使用方法</a:t>
            </a:r>
            <a:endParaRPr lang="en-US" altLang="zh-CN" dirty="0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A093DB2-77CC-1F4E-8A9C-DCE38FE1EE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2.   </a:t>
            </a:r>
            <a:r>
              <a:rPr lang="zh-CN" altLang="en-US" dirty="0"/>
              <a:t>创建函数</a:t>
            </a:r>
            <a:endParaRPr lang="en-US" altLang="zh-CN" dirty="0"/>
          </a:p>
          <a:p>
            <a:r>
              <a:rPr lang="en" altLang="zh-CN" dirty="0"/>
              <a:t>	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3F9435B-7E25-F5C5-67C8-A6E140EEE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80" y="2163905"/>
            <a:ext cx="7419048" cy="3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9745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D1B03644-0D4A-4D6F-A5E6-C4D2E41C3F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4.1 </a:t>
            </a:r>
            <a:r>
              <a:rPr lang="zh-CN" altLang="en-US" dirty="0"/>
              <a:t>使用方法</a:t>
            </a:r>
            <a:endParaRPr lang="en-US" altLang="zh-CN" dirty="0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A093DB2-77CC-1F4E-8A9C-DCE38FE1EE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3"/>
            </a:pPr>
            <a:r>
              <a:rPr lang="zh-CN" altLang="en-US" dirty="0"/>
              <a:t>修改函数</a:t>
            </a:r>
            <a:endParaRPr lang="en-US" altLang="zh-CN" dirty="0"/>
          </a:p>
          <a:p>
            <a:endParaRPr lang="en" altLang="zh-CN" dirty="0"/>
          </a:p>
          <a:p>
            <a:endParaRPr lang="en" altLang="zh-CN" dirty="0"/>
          </a:p>
          <a:p>
            <a:endParaRPr lang="en" altLang="zh-CN" dirty="0"/>
          </a:p>
          <a:p>
            <a:endParaRPr lang="en" altLang="zh-CN" dirty="0"/>
          </a:p>
          <a:p>
            <a:endParaRPr lang="en" altLang="zh-CN" dirty="0"/>
          </a:p>
          <a:p>
            <a:r>
              <a:rPr lang="zh-CN" altLang="en-US" dirty="0"/>
              <a:t>上面函数中</a:t>
            </a:r>
            <a:r>
              <a:rPr lang="en-US" altLang="zh-CN" dirty="0"/>
              <a:t>, x==20 , x </a:t>
            </a:r>
            <a:r>
              <a:rPr lang="zh-CN" altLang="en-US" dirty="0"/>
              <a:t>是向量</a:t>
            </a:r>
            <a:r>
              <a:rPr lang="en-US" altLang="zh-CN" dirty="0"/>
              <a:t>, </a:t>
            </a:r>
            <a:r>
              <a:rPr lang="zh-CN" altLang="en-US" dirty="0"/>
              <a:t>但</a:t>
            </a:r>
            <a:r>
              <a:rPr lang="en-US" altLang="zh-CN" dirty="0"/>
              <a:t>20</a:t>
            </a:r>
            <a:r>
              <a:rPr lang="zh-CN" altLang="en-US" dirty="0"/>
              <a:t>是标量</a:t>
            </a:r>
            <a:r>
              <a:rPr lang="en-US" altLang="zh-CN" dirty="0"/>
              <a:t>, </a:t>
            </a:r>
            <a:r>
              <a:rPr lang="zh-CN" altLang="en-US" dirty="0"/>
              <a:t>不能直接计算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3FCBFB8-3FA8-5837-3FB4-B71642C39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20" y="2141724"/>
            <a:ext cx="7400000" cy="195238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12E70E5-FC81-42D9-DDE2-4BC1017938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796" y="1198676"/>
            <a:ext cx="7219048" cy="5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210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D1B03644-0D4A-4D6F-A5E6-C4D2E41C3F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4.1 </a:t>
            </a:r>
            <a:r>
              <a:rPr lang="zh-CN" altLang="en-US" dirty="0"/>
              <a:t>使用方法</a:t>
            </a:r>
            <a:endParaRPr lang="en-US" altLang="zh-CN" dirty="0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A093DB2-77CC-1F4E-8A9C-DCE38FE1EE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4"/>
            </a:pPr>
            <a:r>
              <a:rPr lang="zh-CN" altLang="en-US" dirty="0"/>
              <a:t>使用</a:t>
            </a:r>
            <a:r>
              <a:rPr lang="en-US" altLang="zh-CN" dirty="0" err="1"/>
              <a:t>np.vectorize</a:t>
            </a:r>
            <a:r>
              <a:rPr lang="zh-CN" altLang="en-US" dirty="0"/>
              <a:t>将函数向量化</a:t>
            </a:r>
            <a:endParaRPr lang="en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A2B7633-DE61-67E4-4F64-39521B534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20" y="2151248"/>
            <a:ext cx="7333333" cy="1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213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D1B03644-0D4A-4D6F-A5E6-C4D2E41C3F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4.1 </a:t>
            </a:r>
            <a:r>
              <a:rPr lang="zh-CN" altLang="en-US" dirty="0"/>
              <a:t>使用方法</a:t>
            </a:r>
            <a:endParaRPr lang="en-US" altLang="zh-CN" dirty="0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A093DB2-77CC-1F4E-8A9C-DCE38FE1EE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5"/>
            </a:pPr>
            <a:r>
              <a:rPr lang="zh-CN" altLang="en-US" dirty="0"/>
              <a:t>使用装饰器</a:t>
            </a:r>
            <a:endParaRPr lang="en-US" altLang="zh-CN" dirty="0"/>
          </a:p>
          <a:p>
            <a:pPr marL="342900" indent="-342900">
              <a:buFont typeface="+mj-lt"/>
              <a:buAutoNum type="arabicPeriod" startAt="5"/>
            </a:pPr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720D821-A94C-7DE2-6344-8001F3FA2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20" y="2304520"/>
            <a:ext cx="7419048" cy="3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947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55B1B1-2CD6-4198-9D5D-D2E7A2A465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zh-CN" b="1" dirty="0"/>
              <a:t>Series</a:t>
            </a:r>
            <a:r>
              <a:rPr lang="zh-CN" altLang="en-US" b="1" dirty="0"/>
              <a:t>的</a:t>
            </a:r>
            <a:r>
              <a:rPr lang="en" altLang="zh-CN" b="1" dirty="0"/>
              <a:t>apply</a:t>
            </a:r>
            <a:r>
              <a:rPr lang="zh-CN" altLang="en-US" b="1" dirty="0"/>
              <a:t>方法</a:t>
            </a:r>
          </a:p>
          <a:p>
            <a:r>
              <a:rPr lang="en" altLang="zh-CN" b="1" dirty="0"/>
              <a:t>DataFrame</a:t>
            </a:r>
            <a:r>
              <a:rPr lang="zh-CN" altLang="en-US" b="1" dirty="0"/>
              <a:t>的</a:t>
            </a:r>
            <a:r>
              <a:rPr lang="en" altLang="zh-CN" b="1" dirty="0"/>
              <a:t>apply</a:t>
            </a:r>
            <a:r>
              <a:rPr lang="zh-CN" altLang="en-US" b="1" dirty="0"/>
              <a:t>方法</a:t>
            </a:r>
          </a:p>
          <a:p>
            <a:r>
              <a:rPr lang="en" altLang="zh-CN" b="1" dirty="0"/>
              <a:t>apply </a:t>
            </a:r>
            <a:r>
              <a:rPr lang="zh-CN" altLang="en-US" b="1" dirty="0"/>
              <a:t>使用案例</a:t>
            </a:r>
          </a:p>
          <a:p>
            <a:r>
              <a:rPr lang="zh-CN" altLang="en-US" b="1" dirty="0"/>
              <a:t>向量化函数</a:t>
            </a:r>
          </a:p>
          <a:p>
            <a:r>
              <a:rPr lang="en" altLang="zh-CN" b="1" dirty="0">
                <a:solidFill>
                  <a:srgbClr val="FF0000"/>
                </a:solidFill>
              </a:rPr>
              <a:t>lambda</a:t>
            </a:r>
            <a:r>
              <a:rPr lang="zh-CN" altLang="en-US" b="1" dirty="0">
                <a:solidFill>
                  <a:srgbClr val="FF0000"/>
                </a:solidFill>
              </a:rPr>
              <a:t>函数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8117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D1B03644-0D4A-4D6F-A5E6-C4D2E41C3F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使用方法</a:t>
            </a:r>
            <a:endParaRPr lang="en-US" altLang="zh-CN" dirty="0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A093DB2-77CC-1F4E-8A9C-DCE38FE1EE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当函数比较简单的时候</a:t>
            </a:r>
            <a:r>
              <a:rPr lang="en-US" altLang="zh-CN" dirty="0"/>
              <a:t>, </a:t>
            </a:r>
            <a:r>
              <a:rPr lang="zh-CN" altLang="en-US" dirty="0"/>
              <a:t>没有必要创建一个</a:t>
            </a:r>
            <a:r>
              <a:rPr lang="en-US" altLang="zh-CN" dirty="0"/>
              <a:t>def </a:t>
            </a:r>
            <a:r>
              <a:rPr lang="zh-CN" altLang="en-US" dirty="0"/>
              <a:t>一个函数</a:t>
            </a:r>
            <a:r>
              <a:rPr lang="en-US" altLang="zh-CN" dirty="0"/>
              <a:t>, </a:t>
            </a:r>
            <a:r>
              <a:rPr lang="zh-CN" altLang="en-US" dirty="0"/>
              <a:t>可以使用</a:t>
            </a:r>
            <a:r>
              <a:rPr lang="en-US" altLang="zh-CN" dirty="0"/>
              <a:t>lambda</a:t>
            </a:r>
            <a:r>
              <a:rPr lang="zh-CN" altLang="en-US" dirty="0"/>
              <a:t>表达式创建匿名函数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1AD2AF5-5F80-8BE2-570B-36E7D4979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69" y="2182952"/>
            <a:ext cx="7371428" cy="3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3788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221D008-6863-AF4E-BEF8-37BB52740A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zh-CN" dirty="0"/>
              <a:t>Series</a:t>
            </a:r>
            <a:r>
              <a:rPr lang="zh-CN" altLang="en-US" dirty="0"/>
              <a:t>和</a:t>
            </a:r>
            <a:r>
              <a:rPr lang="en" altLang="zh-CN" dirty="0"/>
              <a:t>DataFrame</a:t>
            </a:r>
            <a:r>
              <a:rPr lang="zh-CN" altLang="en-US" dirty="0"/>
              <a:t>均可以通过</a:t>
            </a:r>
            <a:r>
              <a:rPr lang="en" altLang="zh-CN" dirty="0"/>
              <a:t>apply</a:t>
            </a:r>
            <a:r>
              <a:rPr lang="zh-CN" altLang="en-US" dirty="0"/>
              <a:t>传入自定义函数</a:t>
            </a:r>
          </a:p>
          <a:p>
            <a:r>
              <a:rPr lang="zh-CN" altLang="en-US" dirty="0"/>
              <a:t>有些时候需要通过</a:t>
            </a:r>
            <a:r>
              <a:rPr lang="en" altLang="zh-CN" dirty="0"/>
              <a:t>np</a:t>
            </a:r>
            <a:r>
              <a:rPr lang="zh-CN" altLang="en-US" dirty="0"/>
              <a:t>的</a:t>
            </a:r>
            <a:r>
              <a:rPr lang="en" altLang="zh-CN" dirty="0"/>
              <a:t>vectorize</a:t>
            </a:r>
            <a:r>
              <a:rPr lang="zh-CN" altLang="en-US" dirty="0"/>
              <a:t>函数才能进行向量化计算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5074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55B1B1-2CD6-4198-9D5D-D2E7A2A465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zh-CN" b="1" dirty="0">
                <a:solidFill>
                  <a:srgbClr val="FF0000"/>
                </a:solidFill>
              </a:rPr>
              <a:t>Series</a:t>
            </a:r>
            <a:r>
              <a:rPr lang="zh-CN" altLang="en-US" b="1" dirty="0">
                <a:solidFill>
                  <a:srgbClr val="FF0000"/>
                </a:solidFill>
              </a:rPr>
              <a:t>的</a:t>
            </a:r>
            <a:r>
              <a:rPr lang="en" altLang="zh-CN" b="1" dirty="0">
                <a:solidFill>
                  <a:srgbClr val="FF0000"/>
                </a:solidFill>
              </a:rPr>
              <a:t>apply</a:t>
            </a:r>
            <a:r>
              <a:rPr lang="zh-CN" altLang="en-US" b="1" dirty="0">
                <a:solidFill>
                  <a:srgbClr val="FF0000"/>
                </a:solidFill>
              </a:rPr>
              <a:t>方法</a:t>
            </a:r>
          </a:p>
          <a:p>
            <a:r>
              <a:rPr lang="en" altLang="zh-CN" b="1" dirty="0"/>
              <a:t>DataFrame</a:t>
            </a:r>
            <a:r>
              <a:rPr lang="zh-CN" altLang="en-US" b="1" dirty="0"/>
              <a:t>的</a:t>
            </a:r>
            <a:r>
              <a:rPr lang="en" altLang="zh-CN" b="1" dirty="0"/>
              <a:t>apply</a:t>
            </a:r>
            <a:r>
              <a:rPr lang="zh-CN" altLang="en-US" b="1" dirty="0"/>
              <a:t>方法</a:t>
            </a:r>
          </a:p>
          <a:p>
            <a:r>
              <a:rPr lang="en" altLang="zh-CN" b="1" dirty="0"/>
              <a:t>apply </a:t>
            </a:r>
            <a:r>
              <a:rPr lang="zh-CN" altLang="en-US" b="1" dirty="0"/>
              <a:t>使用案例</a:t>
            </a:r>
          </a:p>
          <a:p>
            <a:r>
              <a:rPr lang="zh-CN" altLang="en-US" b="1" dirty="0"/>
              <a:t>向量化函数</a:t>
            </a:r>
          </a:p>
          <a:p>
            <a:r>
              <a:rPr lang="en" altLang="zh-CN" b="1" dirty="0"/>
              <a:t>lambda</a:t>
            </a:r>
            <a:r>
              <a:rPr lang="zh-CN" altLang="en-US" b="1" dirty="0"/>
              <a:t>函数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87902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简介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u"/>
            </a:pPr>
            <a:r>
              <a:rPr lang="en-US" altLang="zh-CN" dirty="0"/>
              <a:t>Pandas</a:t>
            </a:r>
            <a:r>
              <a:rPr lang="zh-CN" altLang="en-US" dirty="0"/>
              <a:t>提供了很多数据处理的</a:t>
            </a:r>
            <a:r>
              <a:rPr lang="en-US" altLang="zh-CN" dirty="0"/>
              <a:t>API,</a:t>
            </a:r>
            <a:r>
              <a:rPr lang="zh-CN" altLang="en-US" dirty="0"/>
              <a:t>但当提供的</a:t>
            </a:r>
            <a:r>
              <a:rPr lang="en-US" altLang="zh-CN" dirty="0"/>
              <a:t>API</a:t>
            </a:r>
            <a:r>
              <a:rPr lang="zh-CN" altLang="en-US" dirty="0"/>
              <a:t>不能满足需求的时候</a:t>
            </a:r>
            <a:r>
              <a:rPr lang="en-US" altLang="zh-CN" dirty="0"/>
              <a:t>,</a:t>
            </a:r>
            <a:r>
              <a:rPr lang="zh-CN" altLang="en-US" dirty="0"/>
              <a:t>需要自己编写数据处理函数</a:t>
            </a:r>
            <a:r>
              <a:rPr lang="en-US" altLang="zh-CN" dirty="0"/>
              <a:t>, </a:t>
            </a:r>
            <a:r>
              <a:rPr lang="zh-CN" altLang="en-US" dirty="0"/>
              <a:t>这个时候可以使用</a:t>
            </a:r>
            <a:r>
              <a:rPr lang="en-US" altLang="zh-CN" dirty="0"/>
              <a:t>apply</a:t>
            </a:r>
            <a:r>
              <a:rPr lang="zh-CN" altLang="en-US" dirty="0"/>
              <a:t>函数</a:t>
            </a:r>
          </a:p>
          <a:p>
            <a:pPr marL="285750" indent="-285750">
              <a:buFont typeface="Wingdings" pitchFamily="2" charset="2"/>
              <a:buChar char="u"/>
            </a:pPr>
            <a:r>
              <a:rPr lang="en-US" altLang="zh-CN" dirty="0"/>
              <a:t>apply</a:t>
            </a:r>
            <a:r>
              <a:rPr lang="zh-CN" altLang="en-US" dirty="0"/>
              <a:t>函数可以接收一个自定义函数</a:t>
            </a:r>
            <a:r>
              <a:rPr lang="en-US" altLang="zh-CN" dirty="0"/>
              <a:t>, </a:t>
            </a:r>
            <a:r>
              <a:rPr lang="zh-CN" altLang="en-US" dirty="0"/>
              <a:t>可以将</a:t>
            </a:r>
            <a:r>
              <a:rPr lang="en-US" altLang="zh-CN" dirty="0"/>
              <a:t>DataFrame</a:t>
            </a:r>
            <a:r>
              <a:rPr lang="zh-CN" altLang="en-US" dirty="0"/>
              <a:t>的行</a:t>
            </a:r>
            <a:r>
              <a:rPr lang="en-US" altLang="zh-CN" dirty="0"/>
              <a:t>/</a:t>
            </a:r>
            <a:r>
              <a:rPr lang="zh-CN" altLang="en-US" dirty="0"/>
              <a:t>列数据传递给自定义函数处理</a:t>
            </a:r>
          </a:p>
          <a:p>
            <a:pPr marL="285750" indent="-285750">
              <a:buFont typeface="Wingdings" pitchFamily="2" charset="2"/>
              <a:buChar char="u"/>
            </a:pPr>
            <a:r>
              <a:rPr lang="en-US" altLang="zh-CN" dirty="0"/>
              <a:t>apply</a:t>
            </a:r>
            <a:r>
              <a:rPr lang="zh-CN" altLang="en-US" dirty="0"/>
              <a:t>函数类似于编写一个</a:t>
            </a:r>
            <a:r>
              <a:rPr lang="en-US" altLang="zh-CN" dirty="0"/>
              <a:t>for</a:t>
            </a:r>
            <a:r>
              <a:rPr lang="zh-CN" altLang="en-US" dirty="0"/>
              <a:t>循环</a:t>
            </a:r>
            <a:r>
              <a:rPr lang="en-US" altLang="zh-CN" dirty="0"/>
              <a:t>, </a:t>
            </a:r>
            <a:r>
              <a:rPr lang="zh-CN" altLang="en-US" dirty="0"/>
              <a:t>遍历行</a:t>
            </a:r>
            <a:r>
              <a:rPr lang="en-US" altLang="zh-CN" dirty="0"/>
              <a:t>/</a:t>
            </a:r>
            <a:r>
              <a:rPr lang="zh-CN" altLang="en-US" dirty="0"/>
              <a:t>列的每一个元素</a:t>
            </a:r>
            <a:r>
              <a:rPr lang="en-US" altLang="zh-CN" dirty="0"/>
              <a:t>,</a:t>
            </a:r>
            <a:r>
              <a:rPr lang="zh-CN" altLang="en-US" dirty="0"/>
              <a:t>但比使用</a:t>
            </a:r>
            <a:r>
              <a:rPr lang="en-US" altLang="zh-CN" dirty="0"/>
              <a:t>for</a:t>
            </a:r>
            <a:r>
              <a:rPr lang="zh-CN" altLang="en-US" dirty="0"/>
              <a:t>循环效率高很多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6530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使用方法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数据准备</a:t>
            </a:r>
            <a:endParaRPr lang="en-US" altLang="zh-CN" dirty="0"/>
          </a:p>
          <a:p>
            <a:pPr marL="342900" indent="-342900">
              <a:buFont typeface="+mj-lt"/>
              <a:buAutoNum type="arabicPeriod" startAt="2"/>
            </a:pPr>
            <a:endParaRPr lang="en-US" altLang="zh-CN" dirty="0"/>
          </a:p>
          <a:p>
            <a:pPr marL="342900" indent="-342900">
              <a:buFont typeface="+mj-lt"/>
              <a:buAutoNum type="arabicPeriod" startAt="2"/>
            </a:pPr>
            <a:endParaRPr lang="en-US" altLang="zh-CN" dirty="0"/>
          </a:p>
          <a:p>
            <a:pPr marL="342900" indent="-342900">
              <a:buFont typeface="+mj-lt"/>
              <a:buAutoNum type="arabicPeriod" startAt="2"/>
            </a:pPr>
            <a:endParaRPr lang="en-US" altLang="zh-CN" dirty="0"/>
          </a:p>
          <a:p>
            <a:pPr marL="342900" indent="-342900">
              <a:buFont typeface="+mj-lt"/>
              <a:buAutoNum type="arabicPeriod" startAt="2"/>
            </a:pPr>
            <a:r>
              <a:rPr lang="zh-CN" altLang="en-US" dirty="0"/>
              <a:t>创建一个自定义函数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AD807E8-E97B-AE3C-EDEE-0445C837D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20" y="2219390"/>
            <a:ext cx="9295238" cy="104761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6602A7D-BFFC-784F-A4AD-E226676CF3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320" y="3830399"/>
            <a:ext cx="9314286" cy="1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1716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使用方法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3"/>
            </a:pPr>
            <a:r>
              <a:rPr lang="en-US" altLang="zh-CN" dirty="0"/>
              <a:t>apply</a:t>
            </a:r>
            <a:r>
              <a:rPr lang="zh-CN" altLang="en-US" dirty="0"/>
              <a:t>方法有一个</a:t>
            </a:r>
            <a:r>
              <a:rPr lang="en-US" altLang="zh-CN" dirty="0" err="1"/>
              <a:t>func</a:t>
            </a:r>
            <a:r>
              <a:rPr lang="zh-CN" altLang="en-US" dirty="0"/>
              <a:t>参数</a:t>
            </a:r>
            <a:r>
              <a:rPr lang="en-US" altLang="zh-CN" dirty="0"/>
              <a:t>,</a:t>
            </a:r>
            <a:r>
              <a:rPr lang="zh-CN" altLang="en-US" dirty="0"/>
              <a:t> 把传入的函数应用于</a:t>
            </a:r>
            <a:r>
              <a:rPr lang="en-US" altLang="zh-CN" dirty="0"/>
              <a:t>Series</a:t>
            </a:r>
            <a:r>
              <a:rPr lang="zh-CN" altLang="en-US" dirty="0"/>
              <a:t>的每个元素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注意</a:t>
            </a:r>
            <a:r>
              <a:rPr lang="en-US" altLang="zh-CN" dirty="0"/>
              <a:t>,</a:t>
            </a:r>
            <a:r>
              <a:rPr lang="zh-CN" altLang="en-US" dirty="0"/>
              <a:t>把</a:t>
            </a:r>
            <a:r>
              <a:rPr lang="en-US" altLang="zh-CN" dirty="0" err="1"/>
              <a:t>my_sq</a:t>
            </a:r>
            <a:r>
              <a:rPr lang="zh-CN" altLang="en-US" dirty="0"/>
              <a:t>传递给</a:t>
            </a:r>
            <a:r>
              <a:rPr lang="en-US" altLang="zh-CN" dirty="0"/>
              <a:t>apply</a:t>
            </a:r>
            <a:r>
              <a:rPr lang="zh-CN" altLang="en-US" dirty="0"/>
              <a:t>的时候</a:t>
            </a:r>
            <a:r>
              <a:rPr lang="en-US" altLang="zh-CN" dirty="0"/>
              <a:t>,</a:t>
            </a:r>
            <a:r>
              <a:rPr lang="zh-CN" altLang="en-US" dirty="0"/>
              <a:t>不要加上圆括号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7AF7904-9253-AFAB-4159-38A9E31B4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80" y="2175650"/>
            <a:ext cx="9352381" cy="2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5840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使用方法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4"/>
            </a:pPr>
            <a:r>
              <a:rPr lang="en-US" altLang="zh-CN" dirty="0"/>
              <a:t>apply </a:t>
            </a:r>
            <a:r>
              <a:rPr lang="zh-CN" altLang="en-US" dirty="0"/>
              <a:t>传入 需要多个参数的函数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A83C32-5806-5958-EDEA-6FFAF03DC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20" y="2117139"/>
            <a:ext cx="7657143" cy="215238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A224497-989A-15ED-2D44-5C8F985306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320" y="3350495"/>
            <a:ext cx="7657143" cy="2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115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55B1B1-2CD6-4198-9D5D-D2E7A2A465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zh-CN" b="1" dirty="0"/>
              <a:t>Series</a:t>
            </a:r>
            <a:r>
              <a:rPr lang="zh-CN" altLang="en-US" b="1" dirty="0"/>
              <a:t>的</a:t>
            </a:r>
            <a:r>
              <a:rPr lang="en" altLang="zh-CN" b="1" dirty="0"/>
              <a:t>apply</a:t>
            </a:r>
            <a:r>
              <a:rPr lang="zh-CN" altLang="en-US" b="1" dirty="0"/>
              <a:t>方法</a:t>
            </a:r>
          </a:p>
          <a:p>
            <a:r>
              <a:rPr lang="en" altLang="zh-CN" b="1" dirty="0">
                <a:solidFill>
                  <a:srgbClr val="FF0000"/>
                </a:solidFill>
              </a:rPr>
              <a:t>DataFrame</a:t>
            </a:r>
            <a:r>
              <a:rPr lang="zh-CN" altLang="en-US" b="1" dirty="0">
                <a:solidFill>
                  <a:srgbClr val="FF0000"/>
                </a:solidFill>
              </a:rPr>
              <a:t>的</a:t>
            </a:r>
            <a:r>
              <a:rPr lang="en" altLang="zh-CN" b="1" dirty="0">
                <a:solidFill>
                  <a:srgbClr val="FF0000"/>
                </a:solidFill>
              </a:rPr>
              <a:t>apply</a:t>
            </a:r>
            <a:r>
              <a:rPr lang="zh-CN" altLang="en-US" b="1" dirty="0">
                <a:solidFill>
                  <a:srgbClr val="FF0000"/>
                </a:solidFill>
              </a:rPr>
              <a:t>方法</a:t>
            </a:r>
          </a:p>
          <a:p>
            <a:r>
              <a:rPr lang="en" altLang="zh-CN" b="1" dirty="0"/>
              <a:t>apply </a:t>
            </a:r>
            <a:r>
              <a:rPr lang="zh-CN" altLang="en-US" b="1" dirty="0"/>
              <a:t>使用案例</a:t>
            </a:r>
          </a:p>
          <a:p>
            <a:r>
              <a:rPr lang="zh-CN" altLang="en-US" b="1" dirty="0"/>
              <a:t>向量化函数</a:t>
            </a:r>
          </a:p>
          <a:p>
            <a:r>
              <a:rPr lang="en" altLang="zh-CN" b="1" dirty="0"/>
              <a:t>lambda</a:t>
            </a:r>
            <a:r>
              <a:rPr lang="zh-CN" altLang="en-US" b="1" dirty="0"/>
              <a:t>函数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2337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D1B03644-0D4A-4D6F-A5E6-C4D2E41C3F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使用方法</a:t>
            </a:r>
            <a:endParaRPr lang="en-US" altLang="zh-CN" dirty="0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A093DB2-77CC-1F4E-8A9C-DCE38FE1EE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把上面创建的</a:t>
            </a:r>
            <a:r>
              <a:rPr lang="en-US" altLang="zh-CN" dirty="0" err="1"/>
              <a:t>my_sq</a:t>
            </a:r>
            <a:r>
              <a:rPr lang="en-US" altLang="zh-CN" dirty="0"/>
              <a:t>, </a:t>
            </a:r>
            <a:r>
              <a:rPr lang="zh-CN" altLang="en-US" dirty="0"/>
              <a:t>直接应用到整个</a:t>
            </a:r>
            <a:r>
              <a:rPr lang="en-US" altLang="zh-CN" dirty="0"/>
              <a:t>DataFrame</a:t>
            </a:r>
            <a:r>
              <a:rPr lang="zh-CN" altLang="en-US" dirty="0"/>
              <a:t>中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431C9B9-52EF-E269-7B51-564AF73B3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80" y="2227692"/>
            <a:ext cx="7695238" cy="3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763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1_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6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1769</TotalTime>
  <Words>720</Words>
  <Application>Microsoft Office PowerPoint</Application>
  <PresentationFormat>宽屏</PresentationFormat>
  <Paragraphs>119</Paragraphs>
  <Slides>30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30</vt:i4>
      </vt:variant>
    </vt:vector>
  </HeadingPairs>
  <TitlesOfParts>
    <vt:vector size="48" baseType="lpstr">
      <vt:lpstr>Alibaba PuHuiTi B</vt:lpstr>
      <vt:lpstr>阿里巴巴普惠体</vt:lpstr>
      <vt:lpstr>阿里巴巴普惠体 B</vt:lpstr>
      <vt:lpstr>阿里巴巴普惠体 M</vt:lpstr>
      <vt:lpstr>阿里巴巴普惠体 R</vt:lpstr>
      <vt:lpstr>等线</vt:lpstr>
      <vt:lpstr>黑体</vt:lpstr>
      <vt:lpstr>华文楷体</vt:lpstr>
      <vt:lpstr>Arial</vt:lpstr>
      <vt:lpstr>Calibri</vt:lpstr>
      <vt:lpstr>Segoe UI</vt:lpstr>
      <vt:lpstr>Verdana</vt:lpstr>
      <vt:lpstr>Wingdings</vt:lpstr>
      <vt:lpstr>1_封面2</vt:lpstr>
      <vt:lpstr>1_目录</vt:lpstr>
      <vt:lpstr>1_学习目标</vt:lpstr>
      <vt:lpstr>1_正文设计方案</vt:lpstr>
      <vt:lpstr>6_结束页设计方案</vt:lpstr>
      <vt:lpstr>apply自定义函数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Circle Full</cp:lastModifiedBy>
  <cp:revision>146</cp:revision>
  <dcterms:created xsi:type="dcterms:W3CDTF">2020-03-31T02:23:27Z</dcterms:created>
  <dcterms:modified xsi:type="dcterms:W3CDTF">2023-04-20T04:05:58Z</dcterms:modified>
</cp:coreProperties>
</file>