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theme/theme8.xml" ContentType="application/vnd.openxmlformats-officedocument.theme+xml"/>
  <Override PartName="/ppt/slideLayouts/slideLayout22.xml" ContentType="application/vnd.openxmlformats-officedocument.presentationml.slideLayout+xml"/>
  <Override PartName="/ppt/theme/theme9.xml" ContentType="application/vnd.openxmlformats-officedocument.theme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1.xml" ContentType="application/vnd.openxmlformats-officedocument.theme+xml"/>
  <Override PartName="/ppt/slideLayouts/slideLayout4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  <p:sldMasterId id="2147483691" r:id="rId6"/>
    <p:sldMasterId id="2147483693" r:id="rId7"/>
    <p:sldMasterId id="2147483695" r:id="rId8"/>
    <p:sldMasterId id="2147483697" r:id="rId9"/>
    <p:sldMasterId id="2147483699" r:id="rId10"/>
    <p:sldMasterId id="2147483717" r:id="rId11"/>
    <p:sldMasterId id="2147483715" r:id="rId12"/>
  </p:sldMasterIdLst>
  <p:notesMasterIdLst>
    <p:notesMasterId r:id="rId49"/>
  </p:notesMasterIdLst>
  <p:sldIdLst>
    <p:sldId id="260" r:id="rId13"/>
    <p:sldId id="424" r:id="rId14"/>
    <p:sldId id="268" r:id="rId15"/>
    <p:sldId id="265" r:id="rId16"/>
    <p:sldId id="427" r:id="rId17"/>
    <p:sldId id="428" r:id="rId18"/>
    <p:sldId id="429" r:id="rId19"/>
    <p:sldId id="430" r:id="rId20"/>
    <p:sldId id="431" r:id="rId21"/>
    <p:sldId id="457" r:id="rId22"/>
    <p:sldId id="432" r:id="rId23"/>
    <p:sldId id="433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50" r:id="rId39"/>
    <p:sldId id="449" r:id="rId40"/>
    <p:sldId id="451" r:id="rId41"/>
    <p:sldId id="453" r:id="rId42"/>
    <p:sldId id="452" r:id="rId43"/>
    <p:sldId id="454" r:id="rId44"/>
    <p:sldId id="455" r:id="rId45"/>
    <p:sldId id="266" r:id="rId46"/>
    <p:sldId id="456" r:id="rId47"/>
    <p:sldId id="26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6379" autoAdjust="0"/>
  </p:normalViewPr>
  <p:slideViewPr>
    <p:cSldViewPr snapToGrid="0">
      <p:cViewPr varScale="1">
        <p:scale>
          <a:sx n="81" d="100"/>
          <a:sy n="81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11">
            <a:extLst>
              <a:ext uri="{FF2B5EF4-FFF2-40B4-BE49-F238E27FC236}">
                <a16:creationId xmlns:a16="http://schemas.microsoft.com/office/drawing/2014/main" id="{7A6BBB90-A61E-404A-AF81-73667D200D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35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3962" indent="-304792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11">
            <a:extLst>
              <a:ext uri="{FF2B5EF4-FFF2-40B4-BE49-F238E27FC236}">
                <a16:creationId xmlns:a16="http://schemas.microsoft.com/office/drawing/2014/main" id="{CAFCC98E-E051-499D-A113-518A1303B7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3962" indent="-304792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66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87748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08765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868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3753067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102652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572983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49647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579291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18777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450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43118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89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2120690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929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90245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71851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7005395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7142535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618433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7826373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77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285977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2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886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369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792497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97429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0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6635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35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3962" indent="-304792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3962" indent="-304792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18" Type="http://schemas.openxmlformats.org/officeDocument/2006/relationships/image" Target="../media/image14.em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7.emf"/><Relationship Id="rId7" Type="http://schemas.openxmlformats.org/officeDocument/2006/relationships/image" Target="../media/image3.png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emf"/><Relationship Id="rId20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image" Target="../media/image1.emf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19" Type="http://schemas.openxmlformats.org/officeDocument/2006/relationships/image" Target="../media/image15.emf"/><Relationship Id="rId4" Type="http://schemas.openxmlformats.org/officeDocument/2006/relationships/theme" Target="../theme/theme1.xml"/><Relationship Id="rId9" Type="http://schemas.openxmlformats.org/officeDocument/2006/relationships/image" Target="../media/image5.emf"/><Relationship Id="rId14" Type="http://schemas.openxmlformats.org/officeDocument/2006/relationships/image" Target="../media/image10.emf"/><Relationship Id="rId22" Type="http://schemas.openxmlformats.org/officeDocument/2006/relationships/image" Target="../media/image18.emf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11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image" Target="../media/image24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4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3.svg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6" r:id="rId2"/>
    <p:sldLayoutId id="214748373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6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多一句没有，少一句不行，用最短时间，教会更实用的技术！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高级数字化人才培训专家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343105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8" r:id="rId19"/>
    <p:sldLayoutId id="2147483739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6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  <p:sldLayoutId id="21474836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99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4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1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20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themeOverride" Target="../theme/themeOverr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数据分组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聚合函数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" altLang="zh-CN" dirty="0"/>
              <a:t>agg</a:t>
            </a:r>
            <a:r>
              <a:rPr lang="zh-CN" altLang="en-US" dirty="0"/>
              <a:t>和 </a:t>
            </a:r>
            <a:r>
              <a:rPr lang="en" altLang="zh-CN" dirty="0"/>
              <a:t>aggregate</a:t>
            </a:r>
            <a:r>
              <a:rPr lang="zh-CN" altLang="en-US" dirty="0"/>
              <a:t>效果一样</a:t>
            </a:r>
            <a:endParaRPr lang="en-US" altLang="zh-CN" dirty="0"/>
          </a:p>
          <a:p>
            <a:r>
              <a:rPr lang="en" altLang="zh-CN" dirty="0" err="1"/>
              <a:t>df.groupby</a:t>
            </a:r>
            <a:r>
              <a:rPr lang="en" altLang="zh-CN" dirty="0"/>
              <a:t>('continent').</a:t>
            </a:r>
            <a:r>
              <a:rPr lang="en" altLang="zh-CN" dirty="0" err="1"/>
              <a:t>lifeExp.aggregate</a:t>
            </a:r>
            <a:r>
              <a:rPr lang="en" altLang="zh-CN" dirty="0"/>
              <a:t>(</a:t>
            </a:r>
            <a:r>
              <a:rPr lang="en" altLang="zh-CN" dirty="0" err="1"/>
              <a:t>np.mean</a:t>
            </a:r>
            <a:r>
              <a:rPr lang="en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071FB5-038C-7DF3-9038-FDA7A9A04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618432"/>
            <a:ext cx="7723809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聚合函数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自定义函数</a:t>
            </a:r>
            <a:endParaRPr lang="en-US" altLang="zh-CN" dirty="0"/>
          </a:p>
          <a:p>
            <a:r>
              <a:rPr lang="zh-CN" altLang="en-US" dirty="0"/>
              <a:t>如果想在聚合的时候</a:t>
            </a:r>
            <a:r>
              <a:rPr lang="en-US" altLang="zh-CN" dirty="0"/>
              <a:t>,</a:t>
            </a:r>
            <a:r>
              <a:rPr lang="zh-CN" altLang="en-US" dirty="0"/>
              <a:t>使用非</a:t>
            </a:r>
            <a:r>
              <a:rPr lang="en-US" altLang="zh-CN" dirty="0"/>
              <a:t>Pandas</a:t>
            </a:r>
            <a:r>
              <a:rPr lang="zh-CN" altLang="en-US" dirty="0"/>
              <a:t>或其他库提供的计算，可以自定义函数然后在</a:t>
            </a:r>
            <a:r>
              <a:rPr lang="en-US" altLang="zh-CN" dirty="0"/>
              <a:t>aggregate</a:t>
            </a:r>
            <a:r>
              <a:rPr lang="zh-CN" altLang="en-US" dirty="0"/>
              <a:t>中调用它</a:t>
            </a:r>
            <a:endParaRPr lang="en-US" altLang="zh-CN" dirty="0"/>
          </a:p>
          <a:p>
            <a:r>
              <a:rPr lang="en" altLang="zh-CN" dirty="0"/>
              <a:t>def </a:t>
            </a:r>
            <a:r>
              <a:rPr lang="en" altLang="zh-CN" dirty="0" err="1"/>
              <a:t>my_mean</a:t>
            </a:r>
            <a:r>
              <a:rPr lang="en" altLang="zh-CN" dirty="0"/>
              <a:t>(values):</a:t>
            </a:r>
          </a:p>
          <a:p>
            <a:r>
              <a:rPr lang="zh-CN" altLang="en-US" dirty="0"/>
              <a:t>    </a:t>
            </a:r>
            <a:r>
              <a:rPr lang="en" altLang="zh-CN" dirty="0"/>
              <a:t>n = </a:t>
            </a:r>
            <a:r>
              <a:rPr lang="en" altLang="zh-CN" dirty="0" err="1"/>
              <a:t>len</a:t>
            </a:r>
            <a:r>
              <a:rPr lang="en" altLang="zh-CN" dirty="0"/>
              <a:t>(values) # </a:t>
            </a:r>
            <a:r>
              <a:rPr lang="zh-CN" altLang="en-US" dirty="0"/>
              <a:t>获取数据条目数</a:t>
            </a:r>
          </a:p>
          <a:p>
            <a:r>
              <a:rPr lang="zh-CN" altLang="en-US" dirty="0"/>
              <a:t>    </a:t>
            </a:r>
            <a:r>
              <a:rPr lang="en" altLang="zh-CN" dirty="0"/>
              <a:t>sum = 0</a:t>
            </a:r>
          </a:p>
          <a:p>
            <a:r>
              <a:rPr lang="en" altLang="zh-CN" dirty="0"/>
              <a:t>    for value in values:</a:t>
            </a:r>
          </a:p>
          <a:p>
            <a:r>
              <a:rPr lang="en" altLang="zh-CN" dirty="0"/>
              <a:t>        sum += value</a:t>
            </a:r>
          </a:p>
          <a:p>
            <a:r>
              <a:rPr lang="en" altLang="zh-CN" dirty="0"/>
              <a:t>    return(sum/n)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调用自定义函数 </a:t>
            </a:r>
            <a:r>
              <a:rPr lang="en" altLang="zh-CN" dirty="0" err="1"/>
              <a:t>df.groupby</a:t>
            </a:r>
            <a:r>
              <a:rPr lang="en" altLang="zh-CN" dirty="0"/>
              <a:t>('year').</a:t>
            </a:r>
            <a:r>
              <a:rPr lang="en" altLang="zh-CN" dirty="0" err="1"/>
              <a:t>lifeExp.agg</a:t>
            </a:r>
            <a:r>
              <a:rPr lang="en" altLang="zh-CN" dirty="0"/>
              <a:t>(</a:t>
            </a:r>
            <a:r>
              <a:rPr lang="en" altLang="zh-CN" dirty="0" err="1"/>
              <a:t>my_mean</a:t>
            </a:r>
            <a:r>
              <a:rPr lang="en" altLang="zh-CN" dirty="0"/>
              <a:t>)</a:t>
            </a:r>
          </a:p>
          <a:p>
            <a:r>
              <a:rPr lang="zh-CN" altLang="en-US" dirty="0"/>
              <a:t>自定义函数中只有一个参数</a:t>
            </a:r>
            <a:r>
              <a:rPr lang="en-US" altLang="zh-CN" dirty="0"/>
              <a:t>values</a:t>
            </a:r>
            <a:r>
              <a:rPr lang="zh-CN" altLang="en-US" dirty="0"/>
              <a:t>，但传入该函数中的数据是一组值，需要对</a:t>
            </a:r>
            <a:r>
              <a:rPr lang="en-US" altLang="zh-CN" dirty="0"/>
              <a:t>values</a:t>
            </a:r>
            <a:r>
              <a:rPr lang="zh-CN" altLang="en-US" dirty="0"/>
              <a:t>进行迭代才能取出每一个值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B5BE5F-E218-5265-389E-021D6EBE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560532"/>
            <a:ext cx="7704762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05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聚合函数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自定义函数</a:t>
            </a:r>
            <a:endParaRPr lang="en-US" altLang="zh-CN" dirty="0"/>
          </a:p>
          <a:p>
            <a:r>
              <a:rPr lang="zh-CN" altLang="en-US" dirty="0"/>
              <a:t>自定义函数可以有多个参数，第一个参数接受来自</a:t>
            </a:r>
            <a:r>
              <a:rPr lang="en-US" altLang="zh-CN" dirty="0"/>
              <a:t>DataFrame</a:t>
            </a:r>
            <a:r>
              <a:rPr lang="zh-CN" altLang="en-US" dirty="0"/>
              <a:t>分组这之后的值</a:t>
            </a:r>
            <a:r>
              <a:rPr lang="en-US" altLang="zh-CN" dirty="0"/>
              <a:t>, </a:t>
            </a:r>
            <a:r>
              <a:rPr lang="zh-CN" altLang="en-US" dirty="0"/>
              <a:t>其余参数可自定义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23E166-7D24-C74C-B34D-1FB10238B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54" y="2634590"/>
            <a:ext cx="7428722" cy="38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07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同时传入多个函数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分组之后想计算多个聚合函数</a:t>
            </a:r>
            <a:r>
              <a:rPr lang="en-US" altLang="zh-CN" dirty="0"/>
              <a:t>,</a:t>
            </a:r>
            <a:r>
              <a:rPr lang="zh-CN" altLang="en-US" dirty="0"/>
              <a:t>可以把它们全部放入一个</a:t>
            </a:r>
            <a:r>
              <a:rPr lang="en-US" altLang="zh-CN" dirty="0"/>
              <a:t>Python</a:t>
            </a:r>
            <a:r>
              <a:rPr lang="zh-CN" altLang="en-US" dirty="0"/>
              <a:t>列表</a:t>
            </a:r>
            <a:r>
              <a:rPr lang="en-US" altLang="zh-CN" dirty="0"/>
              <a:t>,</a:t>
            </a:r>
            <a:r>
              <a:rPr lang="zh-CN" altLang="en-US" dirty="0"/>
              <a:t>然后把整个列表传入</a:t>
            </a:r>
            <a:r>
              <a:rPr lang="en-US" altLang="zh-CN" dirty="0" err="1"/>
              <a:t>agg</a:t>
            </a:r>
            <a:r>
              <a:rPr lang="zh-CN" altLang="en-US" dirty="0"/>
              <a:t>或</a:t>
            </a:r>
            <a:r>
              <a:rPr lang="en-US" altLang="zh-CN" dirty="0"/>
              <a:t>aggregate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按年计算</a:t>
            </a:r>
            <a:r>
              <a:rPr lang="en" altLang="zh-CN" dirty="0" err="1"/>
              <a:t>lifeExp</a:t>
            </a:r>
            <a:r>
              <a:rPr lang="en" altLang="zh-CN" dirty="0"/>
              <a:t> </a:t>
            </a:r>
            <a:r>
              <a:rPr lang="zh-CN" altLang="en-US" dirty="0"/>
              <a:t>的非零个数</a:t>
            </a:r>
            <a:r>
              <a:rPr lang="en-US" altLang="zh-CN" dirty="0"/>
              <a:t>,</a:t>
            </a:r>
            <a:r>
              <a:rPr lang="zh-CN" altLang="en-US" dirty="0"/>
              <a:t>平均值和标准差</a:t>
            </a:r>
          </a:p>
          <a:p>
            <a:r>
              <a:rPr lang="en" altLang="zh-CN" dirty="0" err="1"/>
              <a:t>df.groupby</a:t>
            </a:r>
            <a:r>
              <a:rPr lang="en" altLang="zh-CN" dirty="0"/>
              <a:t>('year').</a:t>
            </a:r>
            <a:r>
              <a:rPr lang="en" altLang="zh-CN" dirty="0" err="1"/>
              <a:t>lifeExp.agg</a:t>
            </a:r>
            <a:r>
              <a:rPr lang="en" altLang="zh-CN" dirty="0"/>
              <a:t>([</a:t>
            </a:r>
            <a:r>
              <a:rPr lang="en" altLang="zh-CN" dirty="0" err="1"/>
              <a:t>np.count_nonzero,np.mean,np.std</a:t>
            </a:r>
            <a:r>
              <a:rPr lang="en" altLang="zh-CN" dirty="0"/>
              <a:t>])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83D68C-BD6E-0E6D-25BD-CBCF6D4A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114041"/>
            <a:ext cx="7058085" cy="45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8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向</a:t>
            </a:r>
            <a:r>
              <a:rPr lang="en-US" altLang="zh-CN" dirty="0" err="1"/>
              <a:t>agg</a:t>
            </a:r>
            <a:r>
              <a:rPr lang="en-US" altLang="zh-CN" dirty="0"/>
              <a:t>/aggregate</a:t>
            </a:r>
            <a:r>
              <a:rPr lang="zh-CN" altLang="en-US" dirty="0"/>
              <a:t>中传入字典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分组之后</a:t>
            </a:r>
            <a:r>
              <a:rPr lang="en-US" altLang="zh-CN" dirty="0"/>
              <a:t>,</a:t>
            </a:r>
            <a:r>
              <a:rPr lang="zh-CN" altLang="en-US" dirty="0"/>
              <a:t>可以对多个字段用不同的方式聚合</a:t>
            </a:r>
            <a:endParaRPr lang="en-US" altLang="zh-CN" dirty="0"/>
          </a:p>
          <a:p>
            <a:r>
              <a:rPr lang="en" altLang="zh-CN" dirty="0"/>
              <a:t>df.groupby('year').agg({'lifeExp':'mean','pop':'median','gdpPercap':'median’})</a:t>
            </a:r>
          </a:p>
          <a:p>
            <a:endParaRPr lang="en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聚合后的列名就是聚合函数的名字</a:t>
            </a:r>
            <a:r>
              <a:rPr lang="en-US" altLang="zh-CN" dirty="0"/>
              <a:t>, </a:t>
            </a:r>
            <a:r>
              <a:rPr lang="zh-CN" altLang="en-US" dirty="0"/>
              <a:t>可以通过</a:t>
            </a:r>
            <a:r>
              <a:rPr lang="en-US" altLang="zh-CN" dirty="0"/>
              <a:t>rename</a:t>
            </a:r>
            <a:r>
              <a:rPr lang="zh-CN" altLang="en-US" dirty="0"/>
              <a:t>进行重命名</a:t>
            </a:r>
            <a:endParaRPr lang="en-US" altLang="zh-CN" dirty="0"/>
          </a:p>
          <a:p>
            <a:r>
              <a:rPr lang="en" altLang="zh-CN" dirty="0" err="1"/>
              <a:t>df.groupby</a:t>
            </a:r>
            <a:r>
              <a:rPr lang="en" altLang="zh-CN" dirty="0"/>
              <a:t>('year').</a:t>
            </a:r>
            <a:r>
              <a:rPr lang="en" altLang="zh-CN" dirty="0" err="1"/>
              <a:t>agg</a:t>
            </a:r>
            <a:r>
              <a:rPr lang="en" altLang="zh-CN" dirty="0"/>
              <a:t>({'</a:t>
            </a:r>
            <a:r>
              <a:rPr lang="en" altLang="zh-CN" dirty="0" err="1"/>
              <a:t>lifeExp</a:t>
            </a:r>
            <a:r>
              <a:rPr lang="en" altLang="zh-CN" dirty="0"/>
              <a:t>':'mean','pop':'median','</a:t>
            </a:r>
            <a:r>
              <a:rPr lang="en" altLang="zh-CN" dirty="0" err="1"/>
              <a:t>gdpPercap</a:t>
            </a:r>
            <a:r>
              <a:rPr lang="en" altLang="zh-CN" dirty="0"/>
              <a:t>':'median'}).\</a:t>
            </a:r>
          </a:p>
          <a:p>
            <a:r>
              <a:rPr lang="en" altLang="zh-CN" dirty="0"/>
              <a:t>    rename(columns={'</a:t>
            </a:r>
            <a:r>
              <a:rPr lang="en" altLang="zh-CN" dirty="0" err="1"/>
              <a:t>lifeExp</a:t>
            </a:r>
            <a:r>
              <a:rPr lang="en" altLang="zh-CN" dirty="0"/>
              <a:t>':'</a:t>
            </a:r>
            <a:r>
              <a:rPr lang="zh-CN" altLang="en-US" dirty="0"/>
              <a:t>平均寿命</a:t>
            </a:r>
            <a:r>
              <a:rPr lang="en-US" altLang="zh-CN" dirty="0"/>
              <a:t>','</a:t>
            </a:r>
            <a:r>
              <a:rPr lang="en" altLang="zh-CN" dirty="0"/>
              <a:t>pop':'</a:t>
            </a:r>
            <a:r>
              <a:rPr lang="zh-CN" altLang="en-US" dirty="0"/>
              <a:t>人口</a:t>
            </a:r>
            <a:r>
              <a:rPr lang="en-US" altLang="zh-CN" dirty="0"/>
              <a:t>','</a:t>
            </a:r>
            <a:r>
              <a:rPr lang="en" altLang="zh-CN" dirty="0" err="1"/>
              <a:t>gdpPercap</a:t>
            </a:r>
            <a:r>
              <a:rPr lang="en" altLang="zh-CN" dirty="0"/>
              <a:t>':'</a:t>
            </a:r>
            <a:r>
              <a:rPr lang="zh-CN" altLang="en-US" dirty="0"/>
              <a:t>人均</a:t>
            </a:r>
            <a:r>
              <a:rPr lang="en" altLang="zh-CN" dirty="0" err="1"/>
              <a:t>Gdp</a:t>
            </a:r>
            <a:r>
              <a:rPr lang="en" altLang="zh-CN" dirty="0"/>
              <a:t>'}).</a:t>
            </a:r>
            <a:r>
              <a:rPr lang="en" altLang="zh-CN" dirty="0" err="1"/>
              <a:t>reset_index</a:t>
            </a:r>
            <a:r>
              <a:rPr lang="en" altLang="zh-CN" dirty="0"/>
              <a:t>()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CE14EA-5E4E-4892-5CAD-A34CCFC9D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078056"/>
            <a:ext cx="9266667" cy="5714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1E23AF-54B7-046D-D060-D4DFD51E0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3429000"/>
            <a:ext cx="9238095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81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聚合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转换</a:t>
            </a:r>
          </a:p>
          <a:p>
            <a:r>
              <a:rPr lang="zh-CN" altLang="en-US" b="1" dirty="0"/>
              <a:t>过滤</a:t>
            </a:r>
          </a:p>
          <a:p>
            <a:r>
              <a:rPr lang="en" altLang="zh-CN" b="1" dirty="0" err="1"/>
              <a:t>DataFrameGroupBy</a:t>
            </a:r>
            <a:r>
              <a:rPr lang="zh-CN" altLang="en-US" b="1" dirty="0"/>
              <a:t>对象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dirty="0"/>
              <a:t>transform </a:t>
            </a:r>
            <a:r>
              <a:rPr lang="zh-CN" altLang="en-US" dirty="0"/>
              <a:t>需要把</a:t>
            </a:r>
            <a:r>
              <a:rPr lang="en-US" altLang="zh-CN" dirty="0"/>
              <a:t>DataFrame</a:t>
            </a:r>
            <a:r>
              <a:rPr lang="zh-CN" altLang="en-US" dirty="0"/>
              <a:t>中的值传递给一个函数， 而后由该函数</a:t>
            </a:r>
            <a:r>
              <a:rPr lang="en-US" altLang="zh-CN" dirty="0"/>
              <a:t>"</a:t>
            </a:r>
            <a:r>
              <a:rPr lang="zh-CN" altLang="en-US" dirty="0"/>
              <a:t>转换</a:t>
            </a:r>
            <a:r>
              <a:rPr lang="en-US" altLang="zh-CN" dirty="0"/>
              <a:t>"</a:t>
            </a:r>
            <a:r>
              <a:rPr lang="zh-CN" altLang="en-US" dirty="0"/>
              <a:t>数据。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en-US" altLang="zh-CN" dirty="0"/>
              <a:t>aggregate(</a:t>
            </a:r>
            <a:r>
              <a:rPr lang="zh-CN" altLang="en-US" dirty="0"/>
              <a:t>聚合</a:t>
            </a:r>
            <a:r>
              <a:rPr lang="en-US" altLang="zh-CN" dirty="0"/>
              <a:t>) </a:t>
            </a:r>
            <a:r>
              <a:rPr lang="zh-CN" altLang="en-US" dirty="0"/>
              <a:t>返回单个聚合值，但</a:t>
            </a:r>
            <a:r>
              <a:rPr lang="en-US" altLang="zh-CN" dirty="0"/>
              <a:t>transform </a:t>
            </a:r>
            <a:r>
              <a:rPr lang="zh-CN" altLang="en-US" dirty="0"/>
              <a:t>不会减少数据量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938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使用</a:t>
            </a:r>
            <a:r>
              <a:rPr lang="en-US" altLang="zh-CN" dirty="0"/>
              <a:t>transform</a:t>
            </a:r>
            <a:r>
              <a:rPr lang="zh-CN" altLang="en-US" dirty="0"/>
              <a:t>分组计算</a:t>
            </a:r>
            <a:r>
              <a:rPr lang="en-US" altLang="zh-CN" dirty="0"/>
              <a:t>z</a:t>
            </a:r>
            <a:r>
              <a:rPr lang="zh-CN" altLang="en-US" dirty="0"/>
              <a:t>分数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en-US" dirty="0"/>
              <a:t>计算</a:t>
            </a:r>
            <a:r>
              <a:rPr lang="en" altLang="zh-CN" dirty="0"/>
              <a:t>z-score   x - </a:t>
            </a:r>
            <a:r>
              <a:rPr lang="zh-CN" altLang="en-US" dirty="0"/>
              <a:t>平均值</a:t>
            </a:r>
            <a:r>
              <a:rPr lang="en-US" altLang="zh-CN" dirty="0"/>
              <a:t>/</a:t>
            </a:r>
            <a:r>
              <a:rPr lang="zh-CN" altLang="en-US" dirty="0"/>
              <a:t>标准差</a:t>
            </a:r>
          </a:p>
          <a:p>
            <a:r>
              <a:rPr lang="en" altLang="zh-CN" dirty="0"/>
              <a:t>def </a:t>
            </a:r>
            <a:r>
              <a:rPr lang="en" altLang="zh-CN" dirty="0" err="1"/>
              <a:t>my_zscore</a:t>
            </a:r>
            <a:r>
              <a:rPr lang="en" altLang="zh-CN" dirty="0"/>
              <a:t>(x):</a:t>
            </a:r>
          </a:p>
          <a:p>
            <a:r>
              <a:rPr lang="en" altLang="zh-CN" dirty="0"/>
              <a:t>    return (x-</a:t>
            </a:r>
            <a:r>
              <a:rPr lang="en" altLang="zh-CN" dirty="0" err="1"/>
              <a:t>x.mean</a:t>
            </a:r>
            <a:r>
              <a:rPr lang="en" altLang="zh-CN" dirty="0"/>
              <a:t>())/</a:t>
            </a:r>
            <a:r>
              <a:rPr lang="en" altLang="zh-CN" dirty="0" err="1"/>
              <a:t>x.std</a:t>
            </a:r>
            <a:r>
              <a:rPr lang="en" altLang="zh-CN" dirty="0"/>
              <a:t>()</a:t>
            </a:r>
          </a:p>
          <a:p>
            <a:r>
              <a:rPr lang="en" altLang="zh-CN" dirty="0"/>
              <a:t>#</a:t>
            </a:r>
            <a:r>
              <a:rPr lang="zh-CN" altLang="en-US" dirty="0"/>
              <a:t>按年分组 计算</a:t>
            </a:r>
            <a:r>
              <a:rPr lang="en" altLang="zh-CN" dirty="0"/>
              <a:t>z-score</a:t>
            </a:r>
          </a:p>
          <a:p>
            <a:r>
              <a:rPr lang="en" altLang="zh-CN" dirty="0" err="1"/>
              <a:t>df.groupby</a:t>
            </a:r>
            <a:r>
              <a:rPr lang="en" altLang="zh-CN" dirty="0"/>
              <a:t>('year').</a:t>
            </a:r>
            <a:r>
              <a:rPr lang="en" altLang="zh-CN" dirty="0" err="1"/>
              <a:t>lifeExp.transform</a:t>
            </a:r>
            <a:r>
              <a:rPr lang="en" altLang="zh-CN" dirty="0"/>
              <a:t>(</a:t>
            </a:r>
            <a:r>
              <a:rPr lang="en" altLang="zh-CN" dirty="0" err="1"/>
              <a:t>my_zscore</a:t>
            </a:r>
            <a:r>
              <a:rPr lang="en" altLang="zh-CN" dirty="0"/>
              <a:t>)</a:t>
            </a:r>
          </a:p>
          <a:p>
            <a:endParaRPr lang="en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查看数据集条目数， 跟之前</a:t>
            </a:r>
            <a:r>
              <a:rPr lang="en-US" altLang="zh-CN" dirty="0"/>
              <a:t>transform</a:t>
            </a:r>
            <a:r>
              <a:rPr lang="zh-CN" altLang="en-US" dirty="0"/>
              <a:t>处理之后的条目数一样</a:t>
            </a:r>
          </a:p>
          <a:p>
            <a:r>
              <a:rPr lang="en-US" altLang="zh-CN" dirty="0" err="1"/>
              <a:t>df.shape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2DC158-0ACE-5671-0CB2-165EF9288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38" y="2190411"/>
            <a:ext cx="9285714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en" altLang="zh-CN" dirty="0"/>
              <a:t>transform</a:t>
            </a:r>
            <a:r>
              <a:rPr lang="zh-CN" altLang="en-US" dirty="0"/>
              <a:t>分组填充缺失值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之前介绍了填充缺失值的各种方法，对于某些数据集，可以使用列的平均值来填充缺失值。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某些情况下，可以考虑将列进行分组，分组之后取平均再填充缺失值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加载数据</a:t>
            </a:r>
            <a:endParaRPr lang="en-US" altLang="zh-CN" dirty="0"/>
          </a:p>
          <a:p>
            <a:r>
              <a:rPr lang="en" altLang="zh-CN" dirty="0"/>
              <a:t>tips_10 = pd.read_csv('data/tips.csv').sample(10,random_state = 42)</a:t>
            </a:r>
          </a:p>
          <a:p>
            <a:endParaRPr lang="en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构建缺失值</a:t>
            </a:r>
          </a:p>
          <a:p>
            <a:r>
              <a:rPr lang="en" altLang="zh-CN" dirty="0"/>
              <a:t>#</a:t>
            </a:r>
            <a:r>
              <a:rPr lang="en" altLang="zh-CN" dirty="0" err="1"/>
              <a:t>np.random.permutation</a:t>
            </a:r>
            <a:r>
              <a:rPr lang="en" altLang="zh-CN" dirty="0"/>
              <a:t> </a:t>
            </a:r>
            <a:r>
              <a:rPr lang="zh-CN" altLang="en-US" dirty="0"/>
              <a:t>将序列乱序</a:t>
            </a:r>
          </a:p>
          <a:p>
            <a:r>
              <a:rPr lang="en" altLang="zh-CN" dirty="0"/>
              <a:t>tips_10.loc[np.random.permutation(tips_10.index)[:4],'total_bill'] = np.NaN</a:t>
            </a:r>
          </a:p>
          <a:p>
            <a:endParaRPr lang="en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查看缺失情况</a:t>
            </a:r>
          </a:p>
          <a:p>
            <a:r>
              <a:rPr lang="en" altLang="zh-CN" dirty="0" err="1"/>
              <a:t>count_sex</a:t>
            </a:r>
            <a:r>
              <a:rPr lang="en" altLang="zh-CN" dirty="0"/>
              <a:t> = tips_10.groupby('sex').count()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448A15-7AEA-6539-E94A-51DCE0E0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956263"/>
            <a:ext cx="9247619" cy="809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679857-41DE-B28A-BAFE-EDC2CFA58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4125810"/>
            <a:ext cx="9285714" cy="10761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3D927A-2C88-5266-26EC-1CC17AFAC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" y="5836299"/>
            <a:ext cx="9285714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2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en" altLang="zh-CN" dirty="0"/>
              <a:t>transform</a:t>
            </a:r>
            <a:r>
              <a:rPr lang="zh-CN" altLang="en-US" dirty="0"/>
              <a:t>分组填充缺失值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定义函数填充缺失值</a:t>
            </a:r>
            <a:endParaRPr lang="en-US" altLang="zh-CN" dirty="0"/>
          </a:p>
          <a:p>
            <a:r>
              <a:rPr lang="en" altLang="zh-CN" dirty="0"/>
              <a:t>def </a:t>
            </a:r>
            <a:r>
              <a:rPr lang="en" altLang="zh-CN" dirty="0" err="1"/>
              <a:t>fill_na_mean</a:t>
            </a:r>
            <a:r>
              <a:rPr lang="en" altLang="zh-CN" dirty="0"/>
              <a:t>(x):</a:t>
            </a:r>
          </a:p>
          <a:p>
            <a:r>
              <a:rPr lang="en" altLang="zh-CN" dirty="0"/>
              <a:t>    # </a:t>
            </a:r>
            <a:r>
              <a:rPr lang="zh-CN" altLang="en-US" dirty="0"/>
              <a:t>求平均</a:t>
            </a:r>
          </a:p>
          <a:p>
            <a:r>
              <a:rPr lang="zh-CN" altLang="en-US" dirty="0"/>
              <a:t>    </a:t>
            </a:r>
            <a:r>
              <a:rPr lang="en" altLang="zh-CN" dirty="0" err="1"/>
              <a:t>avg</a:t>
            </a:r>
            <a:r>
              <a:rPr lang="en" altLang="zh-CN" dirty="0"/>
              <a:t> = </a:t>
            </a:r>
            <a:r>
              <a:rPr lang="en" altLang="zh-CN" dirty="0" err="1"/>
              <a:t>x.mean</a:t>
            </a:r>
            <a:r>
              <a:rPr lang="en" altLang="zh-CN" dirty="0"/>
              <a:t>()</a:t>
            </a:r>
          </a:p>
          <a:p>
            <a:r>
              <a:rPr lang="en" altLang="zh-CN" dirty="0"/>
              <a:t>    # </a:t>
            </a:r>
            <a:r>
              <a:rPr lang="zh-CN" altLang="en-US" dirty="0"/>
              <a:t>填充缺失值</a:t>
            </a:r>
          </a:p>
          <a:p>
            <a:r>
              <a:rPr lang="zh-CN" altLang="en-US" dirty="0"/>
              <a:t>    </a:t>
            </a:r>
            <a:r>
              <a:rPr lang="en" altLang="zh-CN" dirty="0"/>
              <a:t>return(</a:t>
            </a:r>
            <a:r>
              <a:rPr lang="en" altLang="zh-CN" dirty="0" err="1"/>
              <a:t>x.fillna</a:t>
            </a:r>
            <a:r>
              <a:rPr lang="en" altLang="zh-CN" dirty="0"/>
              <a:t>(</a:t>
            </a:r>
            <a:r>
              <a:rPr lang="en" altLang="zh-CN" dirty="0" err="1"/>
              <a:t>avg</a:t>
            </a:r>
            <a:r>
              <a:rPr lang="en" altLang="zh-CN" dirty="0"/>
              <a:t>))</a:t>
            </a:r>
          </a:p>
          <a:p>
            <a:r>
              <a:rPr lang="en" altLang="zh-CN" dirty="0" err="1"/>
              <a:t>total_bill_group_mean</a:t>
            </a:r>
            <a:r>
              <a:rPr lang="en" altLang="zh-CN" dirty="0"/>
              <a:t> = tips_10.groupby('sex').</a:t>
            </a:r>
            <a:r>
              <a:rPr lang="en" altLang="zh-CN" dirty="0" err="1"/>
              <a:t>total_bill.transform</a:t>
            </a:r>
            <a:r>
              <a:rPr lang="en" altLang="zh-CN" dirty="0"/>
              <a:t>(</a:t>
            </a:r>
            <a:r>
              <a:rPr lang="en" altLang="zh-CN" dirty="0" err="1"/>
              <a:t>fill_na_mean</a:t>
            </a:r>
            <a:r>
              <a:rPr lang="en" altLang="zh-CN" dirty="0"/>
              <a:t>)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将计算的结果赋值新列</a:t>
            </a:r>
          </a:p>
          <a:p>
            <a:r>
              <a:rPr lang="en" altLang="zh-CN" dirty="0"/>
              <a:t>tips_10['fill_total_bill'] = total_bill_group_mean</a:t>
            </a:r>
          </a:p>
          <a:p>
            <a:endParaRPr lang="en" altLang="zh-CN" dirty="0"/>
          </a:p>
          <a:p>
            <a:r>
              <a:rPr lang="zh-CN" altLang="en-US" dirty="0"/>
              <a:t>对比</a:t>
            </a:r>
            <a:r>
              <a:rPr lang="en" altLang="zh-CN" dirty="0" err="1"/>
              <a:t>total_bill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fill_total_bill</a:t>
            </a:r>
            <a:r>
              <a:rPr lang="en" altLang="zh-CN" dirty="0"/>
              <a:t> </a:t>
            </a:r>
            <a:r>
              <a:rPr lang="zh-CN" altLang="en-US" dirty="0"/>
              <a:t>发现 </a:t>
            </a:r>
            <a:r>
              <a:rPr lang="en" altLang="zh-CN" dirty="0"/>
              <a:t>Male </a:t>
            </a:r>
            <a:r>
              <a:rPr lang="zh-CN" altLang="en-US" dirty="0"/>
              <a:t>和 </a:t>
            </a:r>
            <a:r>
              <a:rPr lang="en" altLang="zh-CN" dirty="0"/>
              <a:t>Female </a:t>
            </a:r>
            <a:r>
              <a:rPr lang="zh-CN" altLang="en-US" dirty="0"/>
              <a:t>的填充值不同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AC3DAA-EECE-6CE8-6D2E-B0A5E16A6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126469"/>
            <a:ext cx="10447138" cy="24455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C6AAC5-25E9-3EFB-0C2F-AF61E1E11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5021260"/>
            <a:ext cx="9266667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56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 err="1"/>
              <a:t>groupby</a:t>
            </a:r>
            <a:r>
              <a:rPr lang="en-US" altLang="zh-CN" dirty="0"/>
              <a:t> </a:t>
            </a:r>
            <a:r>
              <a:rPr lang="zh-CN" altLang="en-US" dirty="0"/>
              <a:t>进行分组</a:t>
            </a:r>
            <a:endParaRPr lang="en-US" altLang="zh-CN" dirty="0"/>
          </a:p>
          <a:p>
            <a:r>
              <a:rPr lang="zh-CN" altLang="en-US" dirty="0"/>
              <a:t>对分组数据进行聚合</a:t>
            </a:r>
            <a:r>
              <a:rPr lang="en-US" altLang="zh-CN" dirty="0"/>
              <a:t>,</a:t>
            </a:r>
            <a:r>
              <a:rPr lang="zh-CN" altLang="en-US" dirty="0"/>
              <a:t>转换和过滤</a:t>
            </a:r>
          </a:p>
          <a:p>
            <a:r>
              <a:rPr lang="zh-CN" altLang="en-US" dirty="0"/>
              <a:t>应用自定义函数处理分组之后的数据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transform</a:t>
            </a:r>
            <a:r>
              <a:rPr lang="zh-CN" altLang="en-US" dirty="0"/>
              <a:t>练习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en" altLang="zh-CN" dirty="0" err="1"/>
              <a:t>weight_loss</a:t>
            </a:r>
            <a:r>
              <a:rPr lang="zh-CN" altLang="en-US" dirty="0"/>
              <a:t>数据集，找到减肥比赛赢家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加载数据</a:t>
            </a:r>
          </a:p>
          <a:p>
            <a:r>
              <a:rPr lang="en" altLang="zh-CN" dirty="0" err="1"/>
              <a:t>weight_loss</a:t>
            </a:r>
            <a:r>
              <a:rPr lang="en" altLang="zh-CN" dirty="0"/>
              <a:t> = </a:t>
            </a:r>
            <a:r>
              <a:rPr lang="en" altLang="zh-CN" dirty="0" err="1"/>
              <a:t>pd.read_csv</a:t>
            </a:r>
            <a:r>
              <a:rPr lang="en" altLang="zh-CN" dirty="0"/>
              <a:t>('data/</a:t>
            </a:r>
            <a:r>
              <a:rPr lang="en" altLang="zh-CN" dirty="0" err="1"/>
              <a:t>weight_loss.csv</a:t>
            </a:r>
            <a:r>
              <a:rPr lang="en" altLang="zh-CN" dirty="0"/>
              <a:t>')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zh-CN" dirty="0"/>
              <a:t>Bob</a:t>
            </a:r>
            <a:r>
              <a:rPr lang="zh-CN" altLang="en-US" dirty="0"/>
              <a:t>，</a:t>
            </a:r>
            <a:r>
              <a:rPr lang="en-US" altLang="zh-CN" dirty="0"/>
              <a:t>Amy</a:t>
            </a:r>
            <a:r>
              <a:rPr lang="zh-CN" altLang="en-US" dirty="0"/>
              <a:t>两个人的减肥记录，从</a:t>
            </a:r>
            <a:r>
              <a:rPr lang="en-US" altLang="zh-CN" dirty="0"/>
              <a:t>1</a:t>
            </a:r>
            <a:r>
              <a:rPr lang="zh-CN" altLang="en-US" dirty="0"/>
              <a:t>月到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只查看</a:t>
            </a:r>
            <a:r>
              <a:rPr lang="en-US" altLang="zh-CN" dirty="0"/>
              <a:t>1</a:t>
            </a:r>
            <a:r>
              <a:rPr lang="zh-CN" altLang="en-US" dirty="0"/>
              <a:t>月份数据  </a:t>
            </a:r>
            <a:r>
              <a:rPr lang="en" altLang="zh-CN" dirty="0"/>
              <a:t>query </a:t>
            </a:r>
            <a:r>
              <a:rPr lang="zh-CN" altLang="en-US" dirty="0"/>
              <a:t>类似</a:t>
            </a:r>
            <a:r>
              <a:rPr lang="en" altLang="zh-CN" dirty="0"/>
              <a:t>SQL</a:t>
            </a:r>
            <a:r>
              <a:rPr lang="zh-CN" altLang="en-US" dirty="0"/>
              <a:t>的</a:t>
            </a:r>
            <a:r>
              <a:rPr lang="en" altLang="zh-CN" dirty="0"/>
              <a:t>where</a:t>
            </a:r>
            <a:r>
              <a:rPr lang="zh-CN" altLang="en-US" dirty="0"/>
              <a:t>条件</a:t>
            </a:r>
          </a:p>
          <a:p>
            <a:r>
              <a:rPr lang="en" altLang="zh-CN" dirty="0" err="1"/>
              <a:t>weight_loss.query</a:t>
            </a:r>
            <a:r>
              <a:rPr lang="en" altLang="zh-CN" dirty="0"/>
              <a:t>('Month == "Jan"')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038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transform</a:t>
            </a:r>
            <a:r>
              <a:rPr lang="zh-CN" altLang="en-US" dirty="0"/>
              <a:t>练习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定义函数计算每周减肥比例 并测试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D2B94C-D660-65C6-DBF5-7CA67D8B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31053"/>
            <a:ext cx="9257143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transform</a:t>
            </a:r>
            <a:r>
              <a:rPr lang="zh-CN" altLang="en-US" dirty="0"/>
              <a:t>练习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计算每周减肥比例</a:t>
            </a:r>
            <a:endParaRPr lang="en-US" altLang="zh-CN" dirty="0"/>
          </a:p>
          <a:p>
            <a:r>
              <a:rPr lang="en" altLang="zh-CN" dirty="0" err="1"/>
              <a:t>pcnt_loss</a:t>
            </a:r>
            <a:r>
              <a:rPr lang="en" altLang="zh-CN" dirty="0"/>
              <a:t> = </a:t>
            </a:r>
            <a:r>
              <a:rPr lang="en" altLang="zh-CN" dirty="0" err="1"/>
              <a:t>weight_loss.groupby</a:t>
            </a:r>
            <a:r>
              <a:rPr lang="en" altLang="zh-CN" dirty="0"/>
              <a:t>(['Name', 'Month'])['Weight'].transform(</a:t>
            </a:r>
            <a:r>
              <a:rPr lang="en" altLang="zh-CN" dirty="0" err="1"/>
              <a:t>find_perc_loss</a:t>
            </a:r>
            <a:r>
              <a:rPr lang="en" altLang="zh-CN" dirty="0"/>
              <a:t>)</a:t>
            </a:r>
          </a:p>
          <a:p>
            <a:r>
              <a:rPr lang="en" altLang="zh-CN" dirty="0" err="1"/>
              <a:t>pcnt_loss.head</a:t>
            </a:r>
            <a:r>
              <a:rPr lang="en" altLang="zh-CN" dirty="0"/>
              <a:t>(8)</a:t>
            </a:r>
          </a:p>
          <a:p>
            <a:endParaRPr lang="en" altLang="zh-CN" dirty="0"/>
          </a:p>
          <a:p>
            <a:r>
              <a:rPr lang="en" altLang="zh-CN" dirty="0" err="1"/>
              <a:t>weight_loss</a:t>
            </a:r>
            <a:r>
              <a:rPr lang="en" altLang="zh-CN" dirty="0"/>
              <a:t>['Perc Weight Loss'] = </a:t>
            </a:r>
            <a:r>
              <a:rPr lang="en" altLang="zh-CN" dirty="0" err="1"/>
              <a:t>pcnt_loss.round</a:t>
            </a:r>
            <a:r>
              <a:rPr lang="en" altLang="zh-CN" dirty="0"/>
              <a:t>(3)</a:t>
            </a:r>
          </a:p>
          <a:p>
            <a:r>
              <a:rPr lang="en" altLang="zh-CN" dirty="0"/>
              <a:t># </a:t>
            </a:r>
            <a:r>
              <a:rPr lang="zh-CN" altLang="en-US" dirty="0"/>
              <a:t>查找每个月最后一周的数据 用来比较减肥效果</a:t>
            </a:r>
          </a:p>
          <a:p>
            <a:r>
              <a:rPr lang="en" altLang="zh-CN" dirty="0"/>
              <a:t>week4 = </a:t>
            </a:r>
            <a:r>
              <a:rPr lang="en" altLang="zh-CN" dirty="0" err="1"/>
              <a:t>weight_loss.query</a:t>
            </a:r>
            <a:r>
              <a:rPr lang="en" altLang="zh-CN" dirty="0"/>
              <a:t>('Week == "Week 4"')</a:t>
            </a:r>
          </a:p>
          <a:p>
            <a:r>
              <a:rPr lang="en" altLang="zh-CN" dirty="0"/>
              <a:t>week4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E4919D-DA43-72F2-9F43-B36F4401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04925"/>
            <a:ext cx="9276190" cy="5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3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transform</a:t>
            </a:r>
            <a:r>
              <a:rPr lang="zh-CN" altLang="en-US" dirty="0"/>
              <a:t>练习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在第四周数据基础上，找到 </a:t>
            </a:r>
            <a:r>
              <a:rPr lang="en-US" altLang="zh-CN" dirty="0"/>
              <a:t>Bob </a:t>
            </a:r>
            <a:r>
              <a:rPr lang="zh-CN" altLang="en-US" dirty="0"/>
              <a:t>和 </a:t>
            </a:r>
            <a:r>
              <a:rPr lang="en-US" altLang="zh-CN" dirty="0"/>
              <a:t>Amy</a:t>
            </a:r>
            <a:r>
              <a:rPr lang="zh-CN" altLang="en-US" dirty="0"/>
              <a:t>的减肥数据</a:t>
            </a:r>
          </a:p>
          <a:p>
            <a:endParaRPr lang="en" altLang="zh-CN" dirty="0"/>
          </a:p>
          <a:p>
            <a:r>
              <a:rPr lang="en" altLang="zh-CN" dirty="0"/>
              <a:t>week4_Bob = week4.query('Name == "Bob"')[['</a:t>
            </a:r>
            <a:r>
              <a:rPr lang="en" altLang="zh-CN" dirty="0" err="1"/>
              <a:t>Month','Perc</a:t>
            </a:r>
            <a:r>
              <a:rPr lang="en" altLang="zh-CN" dirty="0"/>
              <a:t> Weight Loss']]</a:t>
            </a:r>
          </a:p>
          <a:p>
            <a:r>
              <a:rPr lang="en" altLang="zh-CN" dirty="0"/>
              <a:t>week4_Bob</a:t>
            </a:r>
          </a:p>
          <a:p>
            <a:endParaRPr lang="en" altLang="zh-CN" dirty="0"/>
          </a:p>
          <a:p>
            <a:r>
              <a:rPr lang="en" altLang="zh-CN" dirty="0"/>
              <a:t>week4_Amy = week4.query('Name == "Amy"')[['</a:t>
            </a:r>
            <a:r>
              <a:rPr lang="en" altLang="zh-CN" dirty="0" err="1"/>
              <a:t>Month','Perc</a:t>
            </a:r>
            <a:r>
              <a:rPr lang="en" altLang="zh-CN" dirty="0"/>
              <a:t> Weight Loss']]</a:t>
            </a:r>
          </a:p>
          <a:p>
            <a:r>
              <a:rPr lang="en" altLang="zh-CN" dirty="0"/>
              <a:t>week4_Amy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F3F5EC-B4C0-C69A-86A7-13025B835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170813"/>
            <a:ext cx="9266667" cy="37047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ECA766-6DA3-2E7B-313A-8A801465B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65" y="2175575"/>
            <a:ext cx="9238095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04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transform</a:t>
            </a:r>
            <a:r>
              <a:rPr lang="zh-CN" altLang="en-US" dirty="0"/>
              <a:t>练习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zh-CN" altLang="en-US" dirty="0"/>
              <a:t>比较</a:t>
            </a:r>
            <a:r>
              <a:rPr lang="en-US" altLang="zh-CN" dirty="0"/>
              <a:t>Bob </a:t>
            </a:r>
            <a:r>
              <a:rPr lang="zh-CN" altLang="en-US" dirty="0"/>
              <a:t>和 </a:t>
            </a:r>
            <a:r>
              <a:rPr lang="en-US" altLang="zh-CN" dirty="0"/>
              <a:t>Amy</a:t>
            </a:r>
            <a:r>
              <a:rPr lang="zh-CN" altLang="en-US" dirty="0"/>
              <a:t>的减肥效果</a:t>
            </a:r>
            <a:r>
              <a:rPr lang="en-US" altLang="zh-CN" dirty="0"/>
              <a:t>, Amy</a:t>
            </a:r>
            <a:r>
              <a:rPr lang="zh-CN" altLang="en-US" dirty="0"/>
              <a:t>的减肥效果更明显</a:t>
            </a:r>
          </a:p>
          <a:p>
            <a:r>
              <a:rPr lang="en" altLang="zh-CN" dirty="0"/>
              <a:t>week4_Bob.set_index('Month')-week4_Amy.set_index('Month')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75B5C0-B336-0FB0-004C-FE33F7C8E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162439"/>
            <a:ext cx="9247619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8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聚合</a:t>
            </a:r>
          </a:p>
          <a:p>
            <a:r>
              <a:rPr lang="zh-CN" altLang="en-US" b="1" dirty="0"/>
              <a:t>转换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过滤</a:t>
            </a:r>
          </a:p>
          <a:p>
            <a:r>
              <a:rPr lang="en" altLang="zh-CN" b="1" dirty="0" err="1"/>
              <a:t>DataFrameGroupBy</a:t>
            </a:r>
            <a:r>
              <a:rPr lang="zh-CN" altLang="en-US" b="1" dirty="0"/>
              <a:t>对象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13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使用方法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groupby</a:t>
            </a:r>
            <a:r>
              <a:rPr lang="zh-CN" altLang="en-US" dirty="0"/>
              <a:t>方法还可以过滤数据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调用</a:t>
            </a:r>
            <a:r>
              <a:rPr lang="en-US" altLang="zh-CN" dirty="0"/>
              <a:t>filter </a:t>
            </a:r>
            <a:r>
              <a:rPr lang="zh-CN" altLang="en-US" dirty="0"/>
              <a:t>方法，传入一个返回布尔值的函数，返回</a:t>
            </a:r>
            <a:r>
              <a:rPr lang="en-US" altLang="zh-CN" dirty="0"/>
              <a:t>False</a:t>
            </a:r>
            <a:r>
              <a:rPr lang="zh-CN" altLang="en-US" dirty="0"/>
              <a:t>的数据会被过滤掉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使用小费数据</a:t>
            </a:r>
            <a:endParaRPr lang="en-US" altLang="zh-CN" dirty="0"/>
          </a:p>
          <a:p>
            <a:r>
              <a:rPr lang="en" altLang="zh-CN" dirty="0"/>
              <a:t>tips = </a:t>
            </a:r>
            <a:r>
              <a:rPr lang="en" altLang="zh-CN" dirty="0" err="1"/>
              <a:t>pd.read_csv</a:t>
            </a:r>
            <a:r>
              <a:rPr lang="en" altLang="zh-CN" dirty="0"/>
              <a:t>('data/</a:t>
            </a:r>
            <a:r>
              <a:rPr lang="en" altLang="zh-CN" dirty="0" err="1"/>
              <a:t>tips.csv</a:t>
            </a:r>
            <a:r>
              <a:rPr lang="en" altLang="zh-CN" dirty="0"/>
              <a:t>')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" altLang="zh-CN" dirty="0"/>
              <a:t> </a:t>
            </a:r>
            <a:r>
              <a:rPr lang="zh-CN" altLang="en-US" dirty="0"/>
              <a:t>查看用餐人数</a:t>
            </a:r>
          </a:p>
          <a:p>
            <a:r>
              <a:rPr lang="en" altLang="zh-CN" dirty="0"/>
              <a:t>tips['size'].</a:t>
            </a:r>
            <a:r>
              <a:rPr lang="en" altLang="zh-CN" dirty="0" err="1"/>
              <a:t>value_counts</a:t>
            </a:r>
            <a:r>
              <a:rPr lang="en" altLang="zh-CN" dirty="0"/>
              <a:t>()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人数为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人的数据比较少，考虑将这部分数据过滤掉</a:t>
            </a:r>
          </a:p>
          <a:p>
            <a:r>
              <a:rPr lang="en" altLang="zh-CN" dirty="0" err="1"/>
              <a:t>tips_filtered</a:t>
            </a:r>
            <a:r>
              <a:rPr lang="en" altLang="zh-CN" dirty="0"/>
              <a:t> = </a:t>
            </a:r>
            <a:r>
              <a:rPr lang="en" altLang="zh-CN" dirty="0" err="1"/>
              <a:t>tips.groupby</a:t>
            </a:r>
            <a:r>
              <a:rPr lang="en" altLang="zh-CN" dirty="0"/>
              <a:t>('size').filter(lambda x: x['size'].count()&gt;30)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查看结果</a:t>
            </a:r>
          </a:p>
          <a:p>
            <a:r>
              <a:rPr lang="en" altLang="zh-CN" dirty="0" err="1"/>
              <a:t>tips_filtered</a:t>
            </a:r>
            <a:r>
              <a:rPr lang="en" altLang="zh-CN" dirty="0"/>
              <a:t>['size'].</a:t>
            </a:r>
            <a:r>
              <a:rPr lang="en" altLang="zh-CN" dirty="0" err="1"/>
              <a:t>value_counts</a:t>
            </a:r>
            <a:r>
              <a:rPr lang="en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499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聚合</a:t>
            </a:r>
          </a:p>
          <a:p>
            <a:r>
              <a:rPr lang="zh-CN" altLang="en-US" b="1" dirty="0"/>
              <a:t>转换</a:t>
            </a:r>
          </a:p>
          <a:p>
            <a:r>
              <a:rPr lang="zh-CN" altLang="en-US" b="1" dirty="0"/>
              <a:t>过滤</a:t>
            </a:r>
          </a:p>
          <a:p>
            <a:r>
              <a:rPr lang="en" altLang="zh-CN" b="1" dirty="0" err="1">
                <a:solidFill>
                  <a:srgbClr val="FF0000"/>
                </a:solidFill>
              </a:rPr>
              <a:t>DataFrameGroupBy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137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分组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准备数据</a:t>
            </a:r>
          </a:p>
          <a:p>
            <a:r>
              <a:rPr lang="en" altLang="zh-CN" dirty="0"/>
              <a:t>tips_10 = </a:t>
            </a:r>
            <a:r>
              <a:rPr lang="en" altLang="zh-CN" dirty="0" err="1"/>
              <a:t>pd.read_csv</a:t>
            </a:r>
            <a:r>
              <a:rPr lang="en" altLang="zh-CN" dirty="0"/>
              <a:t>('data/</a:t>
            </a:r>
            <a:r>
              <a:rPr lang="en" altLang="zh-CN" dirty="0" err="1"/>
              <a:t>tips.csv</a:t>
            </a:r>
            <a:r>
              <a:rPr lang="en" altLang="zh-CN" dirty="0"/>
              <a:t>').sample(10,random_state = 42)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调用</a:t>
            </a:r>
            <a:r>
              <a:rPr lang="en" altLang="zh-CN" dirty="0" err="1"/>
              <a:t>groupby</a:t>
            </a:r>
            <a:r>
              <a:rPr lang="en" altLang="zh-CN" dirty="0"/>
              <a:t> </a:t>
            </a:r>
            <a:r>
              <a:rPr lang="zh-CN" altLang="en-US" dirty="0"/>
              <a:t>创建分组对象</a:t>
            </a:r>
          </a:p>
          <a:p>
            <a:r>
              <a:rPr lang="en" altLang="zh-CN" dirty="0"/>
              <a:t>grouped = tips_10.groupby('sex')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" dirty="0"/>
              <a:t>查看</a:t>
            </a:r>
            <a:r>
              <a:rPr lang="en" altLang="zh-CN" dirty="0"/>
              <a:t>grouped</a:t>
            </a:r>
          </a:p>
          <a:p>
            <a:r>
              <a:rPr lang="en" altLang="zh-CN" dirty="0"/>
              <a:t>grouped</a:t>
            </a:r>
          </a:p>
          <a:p>
            <a:r>
              <a:rPr lang="en" altLang="zh-CN" dirty="0"/>
              <a:t>grouped</a:t>
            </a:r>
            <a:r>
              <a:rPr lang="zh-CN" altLang="en-US" dirty="0"/>
              <a:t>是一个</a:t>
            </a:r>
            <a:r>
              <a:rPr lang="en" altLang="zh-CN" dirty="0" err="1"/>
              <a:t>DataFrameGroupBy</a:t>
            </a:r>
            <a:r>
              <a:rPr lang="zh-CN" altLang="en-US" dirty="0"/>
              <a:t>对象</a:t>
            </a:r>
            <a:endParaRPr lang="e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DAA060-BBDC-6A27-9B93-EB2BE618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4703920"/>
            <a:ext cx="8923809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32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分组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" dirty="0"/>
              <a:t>通过</a:t>
            </a:r>
            <a:r>
              <a:rPr lang="en" altLang="zh-CN" dirty="0"/>
              <a:t>groups</a:t>
            </a:r>
            <a:r>
              <a:rPr lang="zh-CN" altLang="en-US" dirty="0"/>
              <a:t>属性查看计算过的分组</a:t>
            </a:r>
            <a:endParaRPr lang="en-US" altLang="zh-CN" dirty="0"/>
          </a:p>
          <a:p>
            <a:r>
              <a:rPr lang="en" altLang="zh-CN" dirty="0"/>
              <a:t>grouped.groups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-US" altLang="zh-CN" dirty="0"/>
          </a:p>
          <a:p>
            <a:r>
              <a:rPr lang="zh-CN" altLang="en-US" dirty="0"/>
              <a:t>上面返回的结果是</a:t>
            </a:r>
            <a:r>
              <a:rPr lang="en-US" altLang="zh-CN" dirty="0"/>
              <a:t>DataFrame</a:t>
            </a:r>
            <a:r>
              <a:rPr lang="zh-CN" altLang="en-US" dirty="0"/>
              <a:t>的索引，实际上就是原始数据的行数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在</a:t>
            </a:r>
            <a:r>
              <a:rPr lang="en" altLang="zh-CN" dirty="0" err="1"/>
              <a:t>DataFrameGroupBy</a:t>
            </a:r>
            <a:r>
              <a:rPr lang="zh-CN" altLang="en-US" dirty="0"/>
              <a:t>对象基础上，直接就可以进行</a:t>
            </a:r>
            <a:r>
              <a:rPr lang="en" altLang="zh-CN" dirty="0" err="1"/>
              <a:t>aggregate,transform</a:t>
            </a:r>
            <a:r>
              <a:rPr lang="zh-CN" altLang="en-US" dirty="0"/>
              <a:t>计算了</a:t>
            </a:r>
            <a:endParaRPr lang="en-US" altLang="zh-CN" dirty="0"/>
          </a:p>
          <a:p>
            <a:r>
              <a:rPr lang="en" altLang="zh-CN" dirty="0" err="1"/>
              <a:t>grouped.mean</a:t>
            </a:r>
            <a:r>
              <a:rPr lang="en" altLang="zh-CN" dirty="0"/>
              <a:t>()</a:t>
            </a:r>
          </a:p>
          <a:p>
            <a:r>
              <a:rPr lang="zh-CN" altLang="en-US" dirty="0"/>
              <a:t>上面结果直接计算了按</a:t>
            </a:r>
            <a:r>
              <a:rPr lang="en-US" altLang="zh-CN" dirty="0"/>
              <a:t>sex</a:t>
            </a:r>
            <a:r>
              <a:rPr lang="zh-CN" altLang="en-US" dirty="0"/>
              <a:t>分组后，所有列的平均值，但只返回了数值列的结果，非数值列不会计算平均值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zh-CN" altLang="en-US" dirty="0"/>
              <a:t>通过</a:t>
            </a:r>
            <a:r>
              <a:rPr lang="en-US" altLang="zh-CN" dirty="0" err="1"/>
              <a:t>get_group</a:t>
            </a:r>
            <a:r>
              <a:rPr lang="zh-CN" altLang="en-US" dirty="0"/>
              <a:t>选择分组</a:t>
            </a:r>
          </a:p>
          <a:p>
            <a:r>
              <a:rPr lang="en" altLang="zh-CN" dirty="0"/>
              <a:t>female = </a:t>
            </a:r>
            <a:r>
              <a:rPr lang="en" altLang="zh-CN" dirty="0" err="1"/>
              <a:t>grouped.get_group</a:t>
            </a:r>
            <a:r>
              <a:rPr lang="en" altLang="zh-CN" dirty="0"/>
              <a:t>('Female')</a:t>
            </a:r>
          </a:p>
          <a:p>
            <a:r>
              <a:rPr lang="en" altLang="zh-CN" dirty="0"/>
              <a:t>female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B819C5-2B65-2A7F-B17A-8D56A1041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203882"/>
            <a:ext cx="9238095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71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聚合</a:t>
            </a:r>
          </a:p>
          <a:p>
            <a:r>
              <a:rPr lang="zh-CN" altLang="en-US" b="1" dirty="0"/>
              <a:t>转换</a:t>
            </a:r>
          </a:p>
          <a:p>
            <a:r>
              <a:rPr lang="zh-CN" altLang="en-US" b="1" dirty="0"/>
              <a:t>过滤</a:t>
            </a:r>
          </a:p>
          <a:p>
            <a:r>
              <a:rPr lang="en" altLang="zh-CN" b="1" dirty="0" err="1"/>
              <a:t>DataFrameGroupBy</a:t>
            </a:r>
            <a:r>
              <a:rPr lang="zh-CN" altLang="en-US" b="1" dirty="0"/>
              <a:t>对象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遍历分组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groupby</a:t>
            </a:r>
            <a:r>
              <a:rPr lang="zh-CN" altLang="en-US" dirty="0"/>
              <a:t>对象，可以遍历所有分组</a:t>
            </a:r>
            <a:endParaRPr lang="en-US" altLang="zh-CN" dirty="0"/>
          </a:p>
          <a:p>
            <a:r>
              <a:rPr lang="zh-CN" altLang="en-US" dirty="0"/>
              <a:t>相比于在</a:t>
            </a:r>
            <a:r>
              <a:rPr lang="en-US" altLang="zh-CN" dirty="0" err="1"/>
              <a:t>groupby</a:t>
            </a:r>
            <a:r>
              <a:rPr lang="zh-CN" altLang="en-US" dirty="0"/>
              <a:t>之后使用</a:t>
            </a:r>
            <a:r>
              <a:rPr lang="en-US" altLang="zh-CN" dirty="0"/>
              <a:t>aggregate</a:t>
            </a:r>
            <a:r>
              <a:rPr lang="zh-CN" altLang="en-US" dirty="0"/>
              <a:t>、</a:t>
            </a:r>
            <a:r>
              <a:rPr lang="en-US" altLang="zh-CN" dirty="0"/>
              <a:t>transform</a:t>
            </a:r>
            <a:r>
              <a:rPr lang="zh-CN" altLang="en-US" dirty="0"/>
              <a:t>和</a:t>
            </a:r>
            <a:r>
              <a:rPr lang="en-US" altLang="zh-CN" dirty="0"/>
              <a:t>filter</a:t>
            </a:r>
            <a:r>
              <a:rPr lang="zh-CN" altLang="en-US" dirty="0"/>
              <a:t>，有时候使用</a:t>
            </a:r>
            <a:r>
              <a:rPr lang="en-US" altLang="zh-CN" dirty="0"/>
              <a:t>for</a:t>
            </a:r>
            <a:r>
              <a:rPr lang="zh-CN" altLang="en-US" dirty="0"/>
              <a:t>循环解决问题更简单</a:t>
            </a:r>
          </a:p>
          <a:p>
            <a:r>
              <a:rPr lang="en" altLang="zh-CN" dirty="0"/>
              <a:t>for </a:t>
            </a:r>
            <a:r>
              <a:rPr lang="en" altLang="zh-CN" dirty="0" err="1"/>
              <a:t>sex_group</a:t>
            </a:r>
            <a:r>
              <a:rPr lang="en" altLang="zh-CN" dirty="0"/>
              <a:t> in grouped:</a:t>
            </a:r>
          </a:p>
          <a:p>
            <a:r>
              <a:rPr lang="en" altLang="zh-CN" dirty="0"/>
              <a:t>    print(</a:t>
            </a:r>
            <a:r>
              <a:rPr lang="en" altLang="zh-CN" dirty="0" err="1"/>
              <a:t>sex_group</a:t>
            </a:r>
            <a:r>
              <a:rPr lang="en" altLang="zh-CN" dirty="0"/>
              <a:t>)</a:t>
            </a:r>
          </a:p>
          <a:p>
            <a:endParaRPr lang="en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DataFrameGroupBy</a:t>
            </a:r>
            <a:r>
              <a:rPr lang="zh-CN" altLang="en-US" dirty="0"/>
              <a:t>对象直接传入索引，会报错   </a:t>
            </a:r>
            <a:r>
              <a:rPr lang="en" altLang="zh-CN" dirty="0"/>
              <a:t>grouped[0]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786CBE-69FD-B8D0-72A9-66EFB763B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549622"/>
            <a:ext cx="9247619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52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遍历分组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altLang="zh-CN" dirty="0"/>
              <a:t>for </a:t>
            </a:r>
            <a:r>
              <a:rPr lang="en" altLang="zh-CN" dirty="0" err="1"/>
              <a:t>sex_group</a:t>
            </a:r>
            <a:r>
              <a:rPr lang="en" altLang="zh-CN" dirty="0"/>
              <a:t> in grouped:</a:t>
            </a:r>
          </a:p>
          <a:p>
            <a:r>
              <a:rPr lang="en" altLang="zh-CN" dirty="0"/>
              <a:t>    print(type(</a:t>
            </a:r>
            <a:r>
              <a:rPr lang="en" altLang="zh-CN" dirty="0" err="1"/>
              <a:t>sex_group</a:t>
            </a:r>
            <a:r>
              <a:rPr lang="en" altLang="zh-CN" dirty="0"/>
              <a:t>)) #</a:t>
            </a:r>
            <a:r>
              <a:rPr lang="zh-CN" altLang="en-US" dirty="0"/>
              <a:t>遍历</a:t>
            </a:r>
            <a:r>
              <a:rPr lang="en" altLang="zh-CN" dirty="0"/>
              <a:t>grouped</a:t>
            </a:r>
            <a:r>
              <a:rPr lang="zh-CN" altLang="en-US" dirty="0"/>
              <a:t>对象，查看</a:t>
            </a:r>
            <a:r>
              <a:rPr lang="en" altLang="zh-CN" dirty="0" err="1"/>
              <a:t>sex_group</a:t>
            </a:r>
            <a:r>
              <a:rPr lang="zh-CN" altLang="en-US" dirty="0"/>
              <a:t>数据类型</a:t>
            </a:r>
            <a:endParaRPr lang="en" altLang="zh-CN" dirty="0"/>
          </a:p>
          <a:p>
            <a:r>
              <a:rPr lang="en" altLang="zh-CN" dirty="0"/>
              <a:t>    print(</a:t>
            </a:r>
            <a:r>
              <a:rPr lang="en" altLang="zh-CN" dirty="0" err="1"/>
              <a:t>len</a:t>
            </a:r>
            <a:r>
              <a:rPr lang="en" altLang="zh-CN" dirty="0"/>
              <a:t>(</a:t>
            </a:r>
            <a:r>
              <a:rPr lang="en" altLang="zh-CN" dirty="0" err="1"/>
              <a:t>sex_group</a:t>
            </a:r>
            <a:r>
              <a:rPr lang="en" altLang="zh-CN" dirty="0"/>
              <a:t>)) # </a:t>
            </a:r>
            <a:r>
              <a:rPr lang="zh-CN" altLang="en-US" dirty="0"/>
              <a:t>查看元素个数</a:t>
            </a:r>
            <a:endParaRPr lang="en" altLang="zh-CN" dirty="0"/>
          </a:p>
          <a:p>
            <a:r>
              <a:rPr lang="en" altLang="zh-CN" dirty="0"/>
              <a:t>    print(</a:t>
            </a:r>
            <a:r>
              <a:rPr lang="en" altLang="zh-CN" dirty="0" err="1"/>
              <a:t>sex_group</a:t>
            </a:r>
            <a:r>
              <a:rPr lang="en" altLang="zh-CN" dirty="0"/>
              <a:t>[0]) # </a:t>
            </a:r>
            <a:r>
              <a:rPr lang="zh-CN" altLang="en-US" dirty="0"/>
              <a:t>查看第一个元素</a:t>
            </a:r>
          </a:p>
          <a:p>
            <a:r>
              <a:rPr lang="zh-CN" altLang="en-US" dirty="0"/>
              <a:t>    </a:t>
            </a:r>
            <a:r>
              <a:rPr lang="en" altLang="zh-CN" dirty="0"/>
              <a:t>print(type(</a:t>
            </a:r>
            <a:r>
              <a:rPr lang="en" altLang="zh-CN" dirty="0" err="1"/>
              <a:t>sex_group</a:t>
            </a:r>
            <a:r>
              <a:rPr lang="en" altLang="zh-CN" dirty="0"/>
              <a:t>[0])) # </a:t>
            </a:r>
            <a:r>
              <a:rPr lang="zh-CN" altLang="en-US" dirty="0"/>
              <a:t>查看第一个元素数据类型</a:t>
            </a:r>
            <a:endParaRPr lang="en" altLang="zh-CN" dirty="0"/>
          </a:p>
          <a:p>
            <a:r>
              <a:rPr lang="en" altLang="zh-CN" dirty="0"/>
              <a:t>    print(</a:t>
            </a:r>
            <a:r>
              <a:rPr lang="en" altLang="zh-CN" dirty="0" err="1"/>
              <a:t>sex_group</a:t>
            </a:r>
            <a:r>
              <a:rPr lang="en" altLang="zh-CN" dirty="0"/>
              <a:t>[1]) # </a:t>
            </a:r>
            <a:r>
              <a:rPr lang="zh-CN" altLang="en-US" dirty="0"/>
              <a:t>查看第二个元素</a:t>
            </a:r>
            <a:endParaRPr lang="en" altLang="zh-CN" dirty="0"/>
          </a:p>
          <a:p>
            <a:r>
              <a:rPr lang="en" altLang="zh-CN" dirty="0"/>
              <a:t>    print(type(</a:t>
            </a:r>
            <a:r>
              <a:rPr lang="en" altLang="zh-CN" dirty="0" err="1"/>
              <a:t>sex_group</a:t>
            </a:r>
            <a:r>
              <a:rPr lang="en" altLang="zh-CN" dirty="0"/>
              <a:t>[1])) # </a:t>
            </a:r>
            <a:r>
              <a:rPr lang="zh-CN" altLang="en-US" dirty="0"/>
              <a:t>查看第二个元素数据类型</a:t>
            </a:r>
            <a:endParaRPr lang="en" altLang="zh-CN" dirty="0"/>
          </a:p>
          <a:p>
            <a:r>
              <a:rPr lang="en" altLang="zh-CN" dirty="0"/>
              <a:t>    break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E2E16C-C965-6CAF-9F6B-EA373300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656000"/>
            <a:ext cx="9276190" cy="41809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4FE017-485D-6D0C-499D-7582B0221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2241977"/>
            <a:ext cx="8923809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04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多个分组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前面使用的</a:t>
            </a:r>
            <a:r>
              <a:rPr lang="en-US" altLang="zh-CN" dirty="0" err="1"/>
              <a:t>groupby</a:t>
            </a:r>
            <a:r>
              <a:rPr lang="zh-CN" altLang="en-US" dirty="0"/>
              <a:t>语句只包含一个变量，可以在</a:t>
            </a:r>
            <a:r>
              <a:rPr lang="en-US" altLang="zh-CN" dirty="0" err="1"/>
              <a:t>groupby</a:t>
            </a:r>
            <a:r>
              <a:rPr lang="zh-CN" altLang="en-US" dirty="0"/>
              <a:t>中添加多个变量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groupby</a:t>
            </a:r>
            <a:r>
              <a:rPr lang="zh-CN" altLang="en-US" dirty="0"/>
              <a:t>按性别和用餐时间分别计算小费数据的平均值</a:t>
            </a:r>
          </a:p>
          <a:p>
            <a:r>
              <a:rPr lang="en" altLang="zh-CN" dirty="0" err="1"/>
              <a:t>group_avg</a:t>
            </a:r>
            <a:r>
              <a:rPr lang="en" altLang="zh-CN" dirty="0"/>
              <a:t> = tips_10.groupby(['</a:t>
            </a:r>
            <a:r>
              <a:rPr lang="en" altLang="zh-CN" dirty="0" err="1"/>
              <a:t>sex','time</a:t>
            </a:r>
            <a:r>
              <a:rPr lang="en" altLang="zh-CN" dirty="0"/>
              <a:t>']).mean()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分别查看分组之后结果的列名和行索引</a:t>
            </a:r>
          </a:p>
          <a:p>
            <a:r>
              <a:rPr lang="en" altLang="zh-CN" dirty="0" err="1"/>
              <a:t>group_avg.columns</a:t>
            </a:r>
            <a:endParaRPr lang="en" altLang="zh-CN" dirty="0"/>
          </a:p>
          <a:p>
            <a:r>
              <a:rPr lang="en" altLang="zh-CN" dirty="0" err="1"/>
              <a:t>group_avg.index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328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多个分组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多个分组之后返回的是</a:t>
            </a:r>
            <a:r>
              <a:rPr lang="en" altLang="zh-CN" dirty="0" err="1"/>
              <a:t>MultiIndex</a:t>
            </a: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在结果上调用</a:t>
            </a:r>
            <a:r>
              <a:rPr lang="en" altLang="zh-CN" dirty="0" err="1"/>
              <a:t>reset_index</a:t>
            </a:r>
            <a:r>
              <a:rPr lang="zh-CN" altLang="en-US" dirty="0"/>
              <a:t>方法得到一个普通的</a:t>
            </a:r>
            <a:r>
              <a:rPr lang="en" altLang="zh-CN" dirty="0"/>
              <a:t>DataFrame</a:t>
            </a:r>
            <a:endParaRPr lang="zh-CN" altLang="en-US" dirty="0"/>
          </a:p>
          <a:p>
            <a:r>
              <a:rPr lang="en" altLang="zh-CN" dirty="0" err="1"/>
              <a:t>group_avg.reset_index</a:t>
            </a:r>
            <a:r>
              <a:rPr lang="en" altLang="zh-CN" dirty="0"/>
              <a:t>()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也可以在分组的时候通过</a:t>
            </a:r>
            <a:r>
              <a:rPr lang="en" altLang="zh-CN" dirty="0" err="1"/>
              <a:t>as_index</a:t>
            </a:r>
            <a:r>
              <a:rPr lang="en" altLang="zh-CN" dirty="0"/>
              <a:t> = False</a:t>
            </a:r>
            <a:r>
              <a:rPr lang="zh-CN" altLang="en-US" dirty="0"/>
              <a:t>参数（默认是</a:t>
            </a:r>
            <a:r>
              <a:rPr lang="en" altLang="zh-CN" dirty="0"/>
              <a:t>True</a:t>
            </a:r>
            <a:r>
              <a:rPr lang="zh-CN" altLang="en" dirty="0"/>
              <a:t>），</a:t>
            </a:r>
            <a:r>
              <a:rPr lang="zh-CN" altLang="en-US" dirty="0"/>
              <a:t>效果与调用</a:t>
            </a:r>
            <a:r>
              <a:rPr lang="en" altLang="zh-CN" dirty="0" err="1"/>
              <a:t>reset_index</a:t>
            </a:r>
            <a:r>
              <a:rPr lang="en" altLang="zh-CN" dirty="0"/>
              <a:t>()</a:t>
            </a:r>
            <a:r>
              <a:rPr lang="zh-CN" altLang="en-US" dirty="0"/>
              <a:t>一样</a:t>
            </a:r>
          </a:p>
          <a:p>
            <a:r>
              <a:rPr lang="en" altLang="zh-CN" dirty="0"/>
              <a:t>tips_10.groupby(['</a:t>
            </a:r>
            <a:r>
              <a:rPr lang="en" altLang="zh-CN" dirty="0" err="1"/>
              <a:t>sex','time</a:t>
            </a:r>
            <a:r>
              <a:rPr lang="en" altLang="zh-CN" dirty="0"/>
              <a:t>'],</a:t>
            </a:r>
            <a:r>
              <a:rPr lang="en" altLang="zh-CN" dirty="0" err="1"/>
              <a:t>as_index</a:t>
            </a:r>
            <a:r>
              <a:rPr lang="en" altLang="zh-CN" dirty="0"/>
              <a:t> = False).mean()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952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3A603-634F-FE41-AD84-703348256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分组是数据分析中常见的操作，有助于从不同角度观察数据</a:t>
            </a:r>
          </a:p>
          <a:p>
            <a:r>
              <a:rPr lang="zh-CN" altLang="en-US" dirty="0"/>
              <a:t>分组之后可以得到</a:t>
            </a:r>
            <a:r>
              <a:rPr lang="en-US" altLang="zh-CN" dirty="0" err="1"/>
              <a:t>DataFrameGroupby</a:t>
            </a:r>
            <a:r>
              <a:rPr lang="zh-CN" altLang="en-US" dirty="0"/>
              <a:t>对象，该对象可以进行聚合、转换、过滤操作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76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3A603-634F-FE41-AD84-703348256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分组之后的数据处理可以使用已有的内置函数，也可以使用自定义函数</a:t>
            </a:r>
          </a:p>
          <a:p>
            <a:r>
              <a:rPr lang="zh-CN" altLang="en-US" dirty="0"/>
              <a:t>分组不但可以对单个字段进行分组，也可以对多个字段进行分组，多个字段分组之后可以得到</a:t>
            </a:r>
            <a:r>
              <a:rPr lang="en-US" altLang="zh-CN" dirty="0" err="1"/>
              <a:t>MultiIndex</a:t>
            </a:r>
            <a:r>
              <a:rPr lang="zh-CN" altLang="en-US" dirty="0"/>
              <a:t>数据，可以通过</a:t>
            </a:r>
            <a:r>
              <a:rPr lang="en-US" altLang="zh-CN" dirty="0" err="1"/>
              <a:t>reset_index</a:t>
            </a:r>
            <a:r>
              <a:rPr lang="zh-CN" altLang="en-US" dirty="0"/>
              <a:t>方法将数据变成普通的</a:t>
            </a:r>
            <a:r>
              <a:rPr lang="en-US" altLang="zh-CN" dirty="0"/>
              <a:t>DataFrame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04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在</a:t>
            </a:r>
            <a:r>
              <a:rPr lang="en-US" altLang="zh-CN" dirty="0"/>
              <a:t>SQL</a:t>
            </a:r>
            <a:r>
              <a:rPr lang="zh-CN" altLang="en-US" dirty="0"/>
              <a:t>中我们经常使用 </a:t>
            </a:r>
            <a:r>
              <a:rPr lang="en-US" altLang="zh-CN" dirty="0"/>
              <a:t>GROUP BY </a:t>
            </a:r>
            <a:r>
              <a:rPr lang="zh-CN" altLang="en-US" dirty="0"/>
              <a:t>将某个字段</a:t>
            </a:r>
            <a:r>
              <a:rPr lang="en-US" altLang="zh-CN" dirty="0"/>
              <a:t>,</a:t>
            </a:r>
            <a:r>
              <a:rPr lang="zh-CN" altLang="en-US" dirty="0"/>
              <a:t>按不同的取值进行分组</a:t>
            </a:r>
            <a:r>
              <a:rPr lang="en-US" altLang="zh-CN" dirty="0"/>
              <a:t>, </a:t>
            </a:r>
            <a:r>
              <a:rPr lang="zh-CN" altLang="en-US" dirty="0"/>
              <a:t>在</a:t>
            </a:r>
            <a:r>
              <a:rPr lang="en-US" altLang="zh-CN" dirty="0"/>
              <a:t>pandas</a:t>
            </a:r>
            <a:r>
              <a:rPr lang="zh-CN" altLang="en-US" dirty="0"/>
              <a:t>中也有</a:t>
            </a:r>
            <a:r>
              <a:rPr lang="en-US" altLang="zh-CN" dirty="0" err="1"/>
              <a:t>groupby</a:t>
            </a:r>
            <a:r>
              <a:rPr lang="zh-CN" altLang="en-US" dirty="0"/>
              <a:t>函数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分组之后</a:t>
            </a:r>
            <a:r>
              <a:rPr lang="en-US" altLang="zh-CN" dirty="0"/>
              <a:t>,</a:t>
            </a:r>
            <a:r>
              <a:rPr lang="zh-CN" altLang="en-US" dirty="0"/>
              <a:t>每组都会有至少</a:t>
            </a:r>
            <a:r>
              <a:rPr lang="en-US" altLang="zh-CN" dirty="0"/>
              <a:t>1</a:t>
            </a:r>
            <a:r>
              <a:rPr lang="zh-CN" altLang="en-US" dirty="0"/>
              <a:t>条数据</a:t>
            </a:r>
            <a:r>
              <a:rPr lang="en-US" altLang="zh-CN" dirty="0"/>
              <a:t>, </a:t>
            </a:r>
            <a:r>
              <a:rPr lang="zh-CN" altLang="en-US" dirty="0"/>
              <a:t>将这些数据进一步处理返回单个值的过程就是聚合</a:t>
            </a:r>
            <a:r>
              <a:rPr lang="en-US" altLang="zh-CN" dirty="0"/>
              <a:t>,</a:t>
            </a:r>
            <a:r>
              <a:rPr lang="zh-CN" altLang="en-US" dirty="0"/>
              <a:t>比如分组之后计算算术平均值</a:t>
            </a:r>
            <a:r>
              <a:rPr lang="en-US" altLang="zh-CN" dirty="0"/>
              <a:t>, </a:t>
            </a:r>
            <a:r>
              <a:rPr lang="zh-CN" altLang="en-US" dirty="0"/>
              <a:t>或者分组之后计算频数</a:t>
            </a:r>
            <a:r>
              <a:rPr lang="en-US" altLang="zh-CN" dirty="0"/>
              <a:t>,</a:t>
            </a:r>
            <a:r>
              <a:rPr lang="zh-CN" altLang="en-US" dirty="0"/>
              <a:t>都属于聚合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53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单变量分组聚合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加载数据</a:t>
            </a:r>
            <a:endParaRPr lang="en-US" altLang="zh-CN" dirty="0"/>
          </a:p>
          <a:p>
            <a:r>
              <a:rPr lang="en" altLang="zh-CN" dirty="0" err="1"/>
              <a:t>df</a:t>
            </a:r>
            <a:r>
              <a:rPr lang="en" altLang="zh-CN" dirty="0"/>
              <a:t> = </a:t>
            </a:r>
            <a:r>
              <a:rPr lang="en" altLang="zh-CN" dirty="0" err="1"/>
              <a:t>pd.read_csv</a:t>
            </a:r>
            <a:r>
              <a:rPr lang="en" altLang="zh-CN" dirty="0"/>
              <a:t>('data/gapminder.</a:t>
            </a:r>
            <a:r>
              <a:rPr lang="en" altLang="zh-CN" dirty="0" err="1"/>
              <a:t>tsv</a:t>
            </a:r>
            <a:r>
              <a:rPr lang="en" altLang="zh-CN" dirty="0"/>
              <a:t>',</a:t>
            </a:r>
            <a:r>
              <a:rPr lang="en" altLang="zh-CN" dirty="0" err="1"/>
              <a:t>sep</a:t>
            </a:r>
            <a:r>
              <a:rPr lang="en" altLang="zh-CN" dirty="0"/>
              <a:t>='\t’)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zh-CN" dirty="0" err="1"/>
              <a:t>groupby</a:t>
            </a:r>
            <a:r>
              <a:rPr lang="zh-CN" altLang="en-US" dirty="0"/>
              <a:t>语句创建若干组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 对</a:t>
            </a:r>
            <a:r>
              <a:rPr lang="en-US" altLang="zh-CN" dirty="0"/>
              <a:t>year</a:t>
            </a:r>
            <a:r>
              <a:rPr lang="zh-CN" altLang="en-US" dirty="0"/>
              <a:t>字段分组</a:t>
            </a:r>
            <a:r>
              <a:rPr lang="en-US" altLang="zh-CN" dirty="0"/>
              <a:t>, </a:t>
            </a:r>
            <a:r>
              <a:rPr lang="zh-CN" altLang="en-US" dirty="0"/>
              <a:t>会将数据中不同年份作为分组结果</a:t>
            </a:r>
            <a:endParaRPr lang="en" altLang="zh-CN" dirty="0"/>
          </a:p>
          <a:p>
            <a:r>
              <a:rPr lang="en" altLang="zh-CN" dirty="0" err="1"/>
              <a:t>df.groupby</a:t>
            </a:r>
            <a:r>
              <a:rPr lang="en" altLang="zh-CN" dirty="0"/>
              <a:t>('year').</a:t>
            </a:r>
            <a:r>
              <a:rPr lang="en" altLang="zh-CN" dirty="0" err="1"/>
              <a:t>lifeExp.mean</a:t>
            </a:r>
            <a:r>
              <a:rPr lang="en" altLang="zh-CN" dirty="0"/>
              <a:t>()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zh-CN" altLang="en" dirty="0"/>
              <a:t>查询</a:t>
            </a:r>
            <a:r>
              <a:rPr lang="zh-CN" altLang="en-US" dirty="0"/>
              <a:t>年份</a:t>
            </a:r>
            <a:endParaRPr lang="en" altLang="zh-CN" dirty="0"/>
          </a:p>
          <a:p>
            <a:r>
              <a:rPr lang="en" altLang="zh-CN" dirty="0"/>
              <a:t>years = </a:t>
            </a:r>
            <a:r>
              <a:rPr lang="en" altLang="zh-CN" dirty="0" err="1"/>
              <a:t>df.year.unique</a:t>
            </a:r>
            <a:r>
              <a:rPr lang="en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236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单变量分组聚合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上面</a:t>
            </a:r>
            <a:r>
              <a:rPr lang="en-US" altLang="zh-CN" dirty="0" err="1"/>
              <a:t>groupby</a:t>
            </a:r>
            <a:r>
              <a:rPr lang="en-US" altLang="zh-CN" dirty="0"/>
              <a:t> </a:t>
            </a:r>
            <a:r>
              <a:rPr lang="zh-CN" altLang="en-US" dirty="0"/>
              <a:t>之后取平均的结果</a:t>
            </a:r>
            <a:r>
              <a:rPr lang="en-US" altLang="zh-CN" dirty="0"/>
              <a:t>,</a:t>
            </a:r>
            <a:r>
              <a:rPr lang="zh-CN" altLang="en-US" dirty="0"/>
              <a:t>也可以手动计算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groupby</a:t>
            </a:r>
            <a:r>
              <a:rPr lang="en-US" altLang="zh-CN" dirty="0"/>
              <a:t> </a:t>
            </a:r>
            <a:r>
              <a:rPr lang="zh-CN" altLang="en-US" dirty="0"/>
              <a:t>语句会针对每个不同年份重复上述过程</a:t>
            </a:r>
            <a:r>
              <a:rPr lang="en-US" altLang="zh-CN" dirty="0"/>
              <a:t>,</a:t>
            </a:r>
            <a:r>
              <a:rPr lang="zh-CN" altLang="en-US" dirty="0"/>
              <a:t>并把所有结果放入一个</a:t>
            </a:r>
            <a:r>
              <a:rPr lang="en-US" altLang="zh-CN" dirty="0"/>
              <a:t>DataFrame</a:t>
            </a:r>
            <a:r>
              <a:rPr lang="zh-CN" altLang="en-US" dirty="0"/>
              <a:t>中返回</a:t>
            </a:r>
          </a:p>
          <a:p>
            <a:r>
              <a:rPr lang="en-US" altLang="zh-CN" dirty="0"/>
              <a:t>mean</a:t>
            </a:r>
            <a:r>
              <a:rPr lang="zh-CN" altLang="en-US" dirty="0"/>
              <a:t>函数不是唯一的聚合函数</a:t>
            </a:r>
            <a:r>
              <a:rPr lang="en-US" altLang="zh-CN" dirty="0"/>
              <a:t>, Pandas</a:t>
            </a:r>
            <a:r>
              <a:rPr lang="zh-CN" altLang="en-US" dirty="0"/>
              <a:t>内置了许多方法</a:t>
            </a:r>
            <a:r>
              <a:rPr lang="en-US" altLang="zh-CN" dirty="0"/>
              <a:t>, </a:t>
            </a:r>
            <a:r>
              <a:rPr lang="zh-CN" altLang="en-US" dirty="0"/>
              <a:t>都可以与</a:t>
            </a:r>
            <a:r>
              <a:rPr lang="en-US" altLang="zh-CN" dirty="0" err="1"/>
              <a:t>groupby</a:t>
            </a:r>
            <a:r>
              <a:rPr lang="zh-CN" altLang="en-US" dirty="0"/>
              <a:t>语句搭配使用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E8941D-2A1C-04BE-73B5-99A8FF66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77" y="2146187"/>
            <a:ext cx="5780952" cy="10761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0C651D-18EC-CFFF-10BB-F394BDAA1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77" y="3429000"/>
            <a:ext cx="5809524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6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en" altLang="zh-CN" dirty="0"/>
              <a:t>Pandas</a:t>
            </a:r>
            <a:r>
              <a:rPr lang="zh-CN" altLang="en-US" dirty="0"/>
              <a:t>内置的聚合方法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可以与</a:t>
            </a:r>
            <a:r>
              <a:rPr lang="en" altLang="zh-CN" dirty="0" err="1"/>
              <a:t>groupby</a:t>
            </a:r>
            <a:r>
              <a:rPr lang="zh-CN" altLang="en-US" dirty="0"/>
              <a:t>一起使用的方法和函数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81A51F-7F4C-8C4C-890C-0F0CA4E3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34" y="2102883"/>
            <a:ext cx="7010551" cy="46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64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en" altLang="zh-CN" dirty="0"/>
              <a:t>Pandas</a:t>
            </a:r>
            <a:r>
              <a:rPr lang="zh-CN" altLang="en-US" dirty="0"/>
              <a:t>内置的聚合方法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上图都是可以与</a:t>
            </a:r>
            <a:r>
              <a:rPr lang="en" altLang="zh-CN" dirty="0" err="1"/>
              <a:t>groupby</a:t>
            </a:r>
            <a:r>
              <a:rPr lang="zh-CN" altLang="en-US" dirty="0"/>
              <a:t>一起使用的方法和函数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前面例子中分组之后取平均也可以使用</a:t>
            </a:r>
            <a:r>
              <a:rPr lang="en-US" altLang="zh-CN" dirty="0"/>
              <a:t>describe</a:t>
            </a:r>
            <a:r>
              <a:rPr lang="zh-CN" altLang="en-US" dirty="0"/>
              <a:t>函数同时计算多个统计量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F1C3D7-44EA-C124-E709-A7D7EE6FB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09" y="2645736"/>
            <a:ext cx="7723809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46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聚合函数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可以使用</a:t>
            </a:r>
            <a:r>
              <a:rPr lang="en-US" altLang="zh-CN" dirty="0"/>
              <a:t>Numpy</a:t>
            </a:r>
            <a:r>
              <a:rPr lang="zh-CN" altLang="en-US" dirty="0"/>
              <a:t>库的</a:t>
            </a:r>
            <a:r>
              <a:rPr lang="en-US" altLang="zh-CN" dirty="0"/>
              <a:t>mean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DD5258-A222-84F0-5FCC-291069C4A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223276"/>
            <a:ext cx="7761905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52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6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1933</Words>
  <Application>Microsoft Office PowerPoint</Application>
  <PresentationFormat>宽屏</PresentationFormat>
  <Paragraphs>217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36</vt:i4>
      </vt:variant>
    </vt:vector>
  </HeadingPairs>
  <TitlesOfParts>
    <vt:vector size="63" baseType="lpstr">
      <vt:lpstr>Alibaba PuHuiTi B</vt:lpstr>
      <vt:lpstr>Alibaba PuHuiTi R</vt:lpstr>
      <vt:lpstr>阿里巴巴普惠体</vt:lpstr>
      <vt:lpstr>阿里巴巴普惠体 B</vt:lpstr>
      <vt:lpstr>阿里巴巴普惠体 M</vt:lpstr>
      <vt:lpstr>阿里巴巴普惠体 R</vt:lpstr>
      <vt:lpstr>等线</vt:lpstr>
      <vt:lpstr>黑体</vt:lpstr>
      <vt:lpstr>华文楷体</vt:lpstr>
      <vt:lpstr>微软雅黑</vt:lpstr>
      <vt:lpstr>Arial</vt:lpstr>
      <vt:lpstr>Calibri</vt:lpstr>
      <vt:lpstr>Segoe UI</vt:lpstr>
      <vt:lpstr>Verdana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封面2</vt:lpstr>
      <vt:lpstr>目录</vt:lpstr>
      <vt:lpstr>学习目标</vt:lpstr>
      <vt:lpstr>章节页版式（一级+二级标题）</vt:lpstr>
      <vt:lpstr>章节页版式（一级标题）</vt:lpstr>
      <vt:lpstr>1_正文设计方案</vt:lpstr>
      <vt:lpstr>6_结束页设计方案</vt:lpstr>
      <vt:lpstr>数据分组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 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Circle Full</cp:lastModifiedBy>
  <cp:revision>178</cp:revision>
  <dcterms:created xsi:type="dcterms:W3CDTF">2020-03-31T02:23:27Z</dcterms:created>
  <dcterms:modified xsi:type="dcterms:W3CDTF">2023-04-19T18:38:59Z</dcterms:modified>
</cp:coreProperties>
</file>