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1.svg" ContentType="image/svg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75" r:id="rId6"/>
    <p:sldMasterId id="2147483677" r:id="rId7"/>
    <p:sldMasterId id="2147483679" r:id="rId8"/>
    <p:sldMasterId id="2147483681" r:id="rId9"/>
    <p:sldMasterId id="2147483683" r:id="rId10"/>
    <p:sldMasterId id="2147483685" r:id="rId11"/>
    <p:sldMasterId id="2147483687" r:id="rId12"/>
    <p:sldMasterId id="2147483701" r:id="rId13"/>
  </p:sldMasterIdLst>
  <p:notesMasterIdLst>
    <p:notesMasterId r:id="rId15"/>
  </p:notesMasterIdLst>
  <p:sldIdLst>
    <p:sldId id="260" r:id="rId14"/>
    <p:sldId id="424" r:id="rId16"/>
    <p:sldId id="268" r:id="rId17"/>
    <p:sldId id="265" r:id="rId18"/>
    <p:sldId id="427" r:id="rId19"/>
    <p:sldId id="429" r:id="rId20"/>
    <p:sldId id="428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266" r:id="rId59"/>
    <p:sldId id="264" r:id="rId60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98" d="100"/>
          <a:sy n="98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4" Type="http://schemas.openxmlformats.org/officeDocument/2006/relationships/tags" Target="tags/tag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46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5.xml"/><Relationship Id="rId58" Type="http://schemas.openxmlformats.org/officeDocument/2006/relationships/slide" Target="slides/slide44.xml"/><Relationship Id="rId57" Type="http://schemas.openxmlformats.org/officeDocument/2006/relationships/slide" Target="slides/slide43.xml"/><Relationship Id="rId56" Type="http://schemas.openxmlformats.org/officeDocument/2006/relationships/slide" Target="slides/slide42.xml"/><Relationship Id="rId55" Type="http://schemas.openxmlformats.org/officeDocument/2006/relationships/slide" Target="slides/slide41.xml"/><Relationship Id="rId54" Type="http://schemas.openxmlformats.org/officeDocument/2006/relationships/slide" Target="slides/slide40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5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5" Type="http://schemas.openxmlformats.org/officeDocument/2006/relationships/theme" Target="../theme/theme11.xml"/><Relationship Id="rId14" Type="http://schemas.openxmlformats.org/officeDocument/2006/relationships/image" Target="../media/image22.png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2" Type="http://schemas.openxmlformats.org/officeDocument/2006/relationships/theme" Target="../theme/theme4.xml"/><Relationship Id="rId21" Type="http://schemas.openxmlformats.org/officeDocument/2006/relationships/image" Target="../media/image22.png"/><Relationship Id="rId20" Type="http://schemas.openxmlformats.org/officeDocument/2006/relationships/slideLayout" Target="../slideLayouts/slideLayout23.xml"/><Relationship Id="rId2" Type="http://schemas.openxmlformats.org/officeDocument/2006/relationships/slideLayout" Target="../slideLayouts/slideLayout5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hemeOverride" Target="../theme/themeOverride37.xml"/><Relationship Id="rId1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数据透视表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每月存量，增量是最基本的指标，通过会员数量考察会员运营情况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用到的数据：会员信息查询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加载数据</a:t>
            </a:r>
            <a:endParaRPr lang="en-US" altLang="zh-CN" dirty="0"/>
          </a:p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 err="1"/>
              <a:t>custom_info</a:t>
            </a:r>
            <a:r>
              <a:rPr lang="en-US" altLang="zh-CN" dirty="0"/>
              <a:t>=</a:t>
            </a:r>
            <a:r>
              <a:rPr lang="en-US" altLang="zh-CN" dirty="0" err="1"/>
              <a:t>pd.read_excel</a:t>
            </a:r>
            <a:r>
              <a:rPr lang="en-US" altLang="zh-CN" dirty="0"/>
              <a:t>('data/</a:t>
            </a:r>
            <a:r>
              <a:rPr lang="zh-CN" altLang="en-US" dirty="0"/>
              <a:t>会员信息查询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 err="1"/>
              <a:t>custom_info.info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会员信息查询</a:t>
            </a:r>
            <a:endParaRPr lang="zh-CN" altLang="en-US" dirty="0"/>
          </a:p>
          <a:p>
            <a:r>
              <a:rPr lang="en-US" altLang="zh-CN" dirty="0" err="1"/>
              <a:t>custom_info.head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需要按月统计注册的会员数量</a:t>
            </a:r>
            <a:endParaRPr lang="en-US" altLang="zh-CN" dirty="0"/>
          </a:p>
          <a:p>
            <a:r>
              <a:rPr lang="zh-CN" altLang="en-US" dirty="0"/>
              <a:t>注册时间原始数据需要处理成年</a:t>
            </a:r>
            <a:r>
              <a:rPr lang="en-US" altLang="zh-CN" dirty="0"/>
              <a:t>-</a:t>
            </a:r>
            <a:r>
              <a:rPr lang="zh-CN" altLang="en-US" dirty="0"/>
              <a:t>月的形式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给 会员信息表 添加年月列</a:t>
            </a:r>
            <a:endParaRPr lang="zh-CN" altLang="en-US" dirty="0"/>
          </a:p>
          <a:p>
            <a:r>
              <a:rPr lang="en-GB" altLang="zh-CN" dirty="0"/>
              <a:t>from datetime import datetime</a:t>
            </a:r>
            <a:endParaRPr lang="en-GB" altLang="zh-CN" dirty="0"/>
          </a:p>
          <a:p>
            <a:r>
              <a:rPr lang="en-GB" altLang="zh-CN" dirty="0" err="1"/>
              <a:t>custom_info.loc</a:t>
            </a:r>
            <a:r>
              <a:rPr lang="en-GB" altLang="zh-CN" dirty="0"/>
              <a:t>[:,'</a:t>
            </a:r>
            <a:r>
              <a:rPr lang="zh-CN" altLang="en-US" dirty="0"/>
              <a:t>注册年月</a:t>
            </a:r>
            <a:r>
              <a:rPr lang="en-US" altLang="zh-CN" dirty="0"/>
              <a:t>'] = </a:t>
            </a:r>
            <a:r>
              <a:rPr lang="en-GB" altLang="zh-CN" dirty="0" err="1"/>
              <a:t>custom_info</a:t>
            </a:r>
            <a:r>
              <a:rPr lang="en-GB" altLang="zh-CN" dirty="0"/>
              <a:t>['</a:t>
            </a:r>
            <a:r>
              <a:rPr lang="zh-CN" altLang="en-US" dirty="0"/>
              <a:t>注册时间</a:t>
            </a:r>
            <a:r>
              <a:rPr lang="en-US" altLang="zh-CN" dirty="0"/>
              <a:t>'].</a:t>
            </a:r>
            <a:r>
              <a:rPr lang="en-GB" altLang="zh-CN" dirty="0"/>
              <a:t>apply(lambda x : </a:t>
            </a:r>
            <a:r>
              <a:rPr lang="en-GB" altLang="zh-CN" dirty="0" err="1"/>
              <a:t>x.strftime</a:t>
            </a:r>
            <a:r>
              <a:rPr lang="en-GB" altLang="zh-CN" dirty="0"/>
              <a:t>('%Y-%m'))</a:t>
            </a:r>
            <a:endParaRPr lang="en-GB" altLang="zh-CN" dirty="0"/>
          </a:p>
          <a:p>
            <a:r>
              <a:rPr lang="en-GB" altLang="zh-CN" dirty="0" err="1"/>
              <a:t>custom_info</a:t>
            </a:r>
            <a:r>
              <a:rPr lang="en-GB" altLang="zh-CN" dirty="0"/>
              <a:t>[['</a:t>
            </a:r>
            <a:r>
              <a:rPr lang="zh-CN" altLang="en-US" dirty="0"/>
              <a:t>会员卡号</a:t>
            </a:r>
            <a:r>
              <a:rPr lang="en-US" altLang="zh-CN" dirty="0"/>
              <a:t>','</a:t>
            </a:r>
            <a:r>
              <a:rPr lang="zh-CN" altLang="en-US" dirty="0"/>
              <a:t>会员等级</a:t>
            </a:r>
            <a:r>
              <a:rPr lang="en-US" altLang="zh-CN" dirty="0"/>
              <a:t>','</a:t>
            </a:r>
            <a:r>
              <a:rPr lang="zh-CN" altLang="en-US" dirty="0"/>
              <a:t>会员来源</a:t>
            </a:r>
            <a:r>
              <a:rPr lang="en-US" altLang="zh-CN" dirty="0"/>
              <a:t>','</a:t>
            </a:r>
            <a:r>
              <a:rPr lang="zh-CN" altLang="en-US" dirty="0"/>
              <a:t>注册时间</a:t>
            </a:r>
            <a:r>
              <a:rPr lang="en-US" altLang="zh-CN" dirty="0"/>
              <a:t>','</a:t>
            </a:r>
            <a:r>
              <a:rPr lang="zh-CN" altLang="en-US" dirty="0"/>
              <a:t>注册年月</a:t>
            </a:r>
            <a:r>
              <a:rPr lang="en-US" altLang="zh-CN" dirty="0"/>
              <a:t>']].</a:t>
            </a:r>
            <a:r>
              <a:rPr lang="en-GB" altLang="zh-CN" dirty="0"/>
              <a:t>head()</a:t>
            </a:r>
            <a:endParaRPr lang="en-GB" altLang="zh-CN" dirty="0"/>
          </a:p>
          <a:p>
            <a:endParaRPr lang="en-GB" altLang="zh-CN" dirty="0"/>
          </a:p>
          <a:p>
            <a:r>
              <a:rPr lang="en-GB" altLang="zh-CN" dirty="0" err="1"/>
              <a:t>month_count</a:t>
            </a:r>
            <a:r>
              <a:rPr lang="en-GB" altLang="zh-CN" dirty="0"/>
              <a:t> = </a:t>
            </a:r>
            <a:r>
              <a:rPr lang="en-GB" altLang="zh-CN" dirty="0" err="1"/>
              <a:t>custom_info.groupby</a:t>
            </a:r>
            <a:r>
              <a:rPr lang="en-GB" altLang="zh-CN" dirty="0"/>
              <a:t>('</a:t>
            </a:r>
            <a:r>
              <a:rPr lang="zh-CN" altLang="en-US" dirty="0"/>
              <a:t>注册年月</a:t>
            </a:r>
            <a:r>
              <a:rPr lang="en-US" altLang="zh-CN" dirty="0"/>
              <a:t>')[['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 err="1"/>
              <a:t>month_count.columns</a:t>
            </a:r>
            <a:r>
              <a:rPr lang="en-GB" altLang="zh-CN" dirty="0"/>
              <a:t> = ['</a:t>
            </a:r>
            <a:r>
              <a:rPr lang="zh-CN" altLang="en-US" dirty="0"/>
              <a:t>月增量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GB" altLang="zh-CN" dirty="0" err="1"/>
              <a:t>month_count.head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用数据透视表实现相同功能：</a:t>
            </a:r>
            <a:r>
              <a:rPr lang="en-GB" altLang="zh-CN" dirty="0" err="1"/>
              <a:t>dataframe.pivot_table</a:t>
            </a:r>
            <a:r>
              <a:rPr lang="en-GB" altLang="zh-CN" dirty="0"/>
              <a:t>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/>
              <a:t>index</a:t>
            </a:r>
            <a:r>
              <a:rPr lang="zh-CN" altLang="en-GB" dirty="0"/>
              <a:t>：</a:t>
            </a:r>
            <a:r>
              <a:rPr lang="zh-CN" altLang="en-US" dirty="0"/>
              <a:t>行索引，传入原始数据的列名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/>
              <a:t>columns</a:t>
            </a:r>
            <a:r>
              <a:rPr lang="zh-CN" altLang="en-GB" dirty="0"/>
              <a:t>：</a:t>
            </a:r>
            <a:r>
              <a:rPr lang="zh-CN" altLang="en-US" dirty="0"/>
              <a:t>列索引，传入原始数据的列名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/>
              <a:t>values: </a:t>
            </a:r>
            <a:r>
              <a:rPr lang="zh-CN" altLang="en-US" dirty="0"/>
              <a:t>要做聚合操作的列名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dirty="0" err="1"/>
              <a:t>aggfunc</a:t>
            </a:r>
            <a:r>
              <a:rPr lang="zh-CN" altLang="en-GB" dirty="0"/>
              <a:t>：</a:t>
            </a:r>
            <a:r>
              <a:rPr lang="zh-CN" altLang="en-US" dirty="0"/>
              <a:t>聚合函数</a:t>
            </a:r>
            <a:endParaRPr lang="en-US" altLang="zh-CN" dirty="0"/>
          </a:p>
          <a:p>
            <a:r>
              <a:rPr lang="en-GB" altLang="zh-CN" dirty="0" err="1"/>
              <a:t>custom_info.pivot_table</a:t>
            </a:r>
            <a:r>
              <a:rPr lang="en-GB" altLang="zh-CN" dirty="0"/>
              <a:t>(index = '</a:t>
            </a:r>
            <a:r>
              <a:rPr lang="zh-CN" altLang="en-US" dirty="0"/>
              <a:t>注册年月</a:t>
            </a:r>
            <a:r>
              <a:rPr lang="en-US" altLang="zh-CN" dirty="0"/>
              <a:t>',</a:t>
            </a:r>
            <a:r>
              <a:rPr lang="en-GB" altLang="zh-CN" dirty="0"/>
              <a:t>values = 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'count’)</a:t>
            </a:r>
            <a:endParaRPr lang="en-GB" altLang="zh-CN" dirty="0"/>
          </a:p>
          <a:p>
            <a:r>
              <a:rPr lang="zh-CN" altLang="en-US" dirty="0"/>
              <a:t>计算存量 </a:t>
            </a:r>
            <a:r>
              <a:rPr lang="en-US" altLang="zh-CN" dirty="0" err="1"/>
              <a:t>cumsum</a:t>
            </a:r>
            <a:r>
              <a:rPr lang="en-US" altLang="zh-CN" dirty="0"/>
              <a:t> </a:t>
            </a:r>
            <a:r>
              <a:rPr lang="zh-CN" altLang="en-US" dirty="0"/>
              <a:t>对某一列 做累积求和 </a:t>
            </a:r>
            <a:r>
              <a:rPr lang="en-US" altLang="zh-CN" dirty="0"/>
              <a:t>1 1+2 1+2+3 1+2+3+4 ...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通过</a:t>
            </a:r>
            <a:r>
              <a:rPr lang="en-GB" altLang="zh-CN" dirty="0" err="1"/>
              <a:t>cumsum</a:t>
            </a:r>
            <a:r>
              <a:rPr lang="en-GB" altLang="zh-CN" dirty="0"/>
              <a:t> </a:t>
            </a:r>
            <a:r>
              <a:rPr lang="zh-CN" altLang="en-US" dirty="0"/>
              <a:t>对月增量做累积求和</a:t>
            </a:r>
            <a:endParaRPr lang="zh-CN" altLang="en-US" dirty="0"/>
          </a:p>
          <a:p>
            <a:r>
              <a:rPr lang="en-GB" altLang="zh-CN" dirty="0" err="1"/>
              <a:t>month_count.loc</a:t>
            </a:r>
            <a:r>
              <a:rPr lang="en-GB" altLang="zh-CN" dirty="0"/>
              <a:t>[:,'</a:t>
            </a:r>
            <a:r>
              <a:rPr lang="zh-CN" altLang="en-US" dirty="0"/>
              <a:t>存量</a:t>
            </a:r>
            <a:r>
              <a:rPr lang="en-US" altLang="zh-CN" dirty="0"/>
              <a:t>'] = </a:t>
            </a:r>
            <a:r>
              <a:rPr lang="en-GB" altLang="zh-CN" dirty="0" err="1"/>
              <a:t>month_count</a:t>
            </a:r>
            <a:r>
              <a:rPr lang="en-GB" altLang="zh-CN" dirty="0"/>
              <a:t>['</a:t>
            </a:r>
            <a:r>
              <a:rPr lang="zh-CN" altLang="en-US" dirty="0"/>
              <a:t>月增量</a:t>
            </a:r>
            <a:r>
              <a:rPr lang="en-US" altLang="zh-CN" dirty="0"/>
              <a:t>'].</a:t>
            </a:r>
            <a:r>
              <a:rPr lang="en-GB" altLang="zh-CN" dirty="0" err="1"/>
              <a:t>cumsum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month_count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GB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会员存量、增量分析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可视化，需要去除第一个月数据</a:t>
            </a:r>
            <a:endParaRPr lang="en-US" altLang="zh-CN" dirty="0"/>
          </a:p>
          <a:p>
            <a:r>
              <a:rPr lang="zh-CN" altLang="en-US" dirty="0"/>
              <a:t>第一个月数据是之前所有会员数量的累积（数据质量问题）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#Pandas</a:t>
            </a:r>
            <a:r>
              <a:rPr lang="zh-CN" altLang="en-US" dirty="0"/>
              <a:t>版本</a:t>
            </a:r>
            <a:r>
              <a:rPr lang="en-US" altLang="zh-CN" dirty="0"/>
              <a:t>&gt;1.1</a:t>
            </a:r>
            <a:endParaRPr lang="en-US" altLang="zh-CN" dirty="0"/>
          </a:p>
          <a:p>
            <a:r>
              <a:rPr lang="en-GB" altLang="zh-CN" dirty="0"/>
              <a:t>import </a:t>
            </a:r>
            <a:r>
              <a:rPr lang="en-GB" altLang="zh-CN" dirty="0" err="1"/>
              <a:t>matplotlib.pyplot</a:t>
            </a:r>
            <a:r>
              <a:rPr lang="en-GB" altLang="zh-CN" dirty="0"/>
              <a:t> as </a:t>
            </a:r>
            <a:r>
              <a:rPr lang="en-GB" altLang="zh-CN" dirty="0" err="1"/>
              <a:t>plt</a:t>
            </a:r>
            <a:endParaRPr lang="en-GB" altLang="zh-CN" dirty="0"/>
          </a:p>
          <a:p>
            <a:r>
              <a:rPr lang="en-GB" altLang="zh-CN" dirty="0" err="1"/>
              <a:t>month_count</a:t>
            </a:r>
            <a:r>
              <a:rPr lang="en-GB" altLang="zh-CN" dirty="0"/>
              <a:t>['</a:t>
            </a:r>
            <a:r>
              <a:rPr lang="zh-CN" altLang="en-US" dirty="0"/>
              <a:t>月增量</a:t>
            </a:r>
            <a:r>
              <a:rPr lang="en-US" altLang="zh-CN" dirty="0"/>
              <a:t>'].</a:t>
            </a:r>
            <a:r>
              <a:rPr lang="en-GB" altLang="zh-CN" dirty="0"/>
              <a:t>plot(</a:t>
            </a:r>
            <a:r>
              <a:rPr lang="en-GB" altLang="zh-CN" dirty="0" err="1"/>
              <a:t>figsize</a:t>
            </a:r>
            <a:r>
              <a:rPr lang="en-GB" altLang="zh-CN" dirty="0"/>
              <a:t> = (20,8),color='red',</a:t>
            </a:r>
            <a:r>
              <a:rPr lang="en-GB" altLang="zh-CN" dirty="0" err="1"/>
              <a:t>secondary_y</a:t>
            </a:r>
            <a:r>
              <a:rPr lang="en-GB" altLang="zh-CN" dirty="0"/>
              <a:t> = True)</a:t>
            </a:r>
            <a:endParaRPr lang="en-GB" altLang="zh-CN" dirty="0"/>
          </a:p>
          <a:p>
            <a:r>
              <a:rPr lang="en-GB" altLang="zh-CN" dirty="0" err="1"/>
              <a:t>month_count</a:t>
            </a:r>
            <a:r>
              <a:rPr lang="en-GB" altLang="zh-CN" dirty="0"/>
              <a:t>['</a:t>
            </a:r>
            <a:r>
              <a:rPr lang="zh-CN" altLang="en-US" dirty="0"/>
              <a:t>存量</a:t>
            </a:r>
            <a:r>
              <a:rPr lang="en-US" altLang="zh-CN" dirty="0"/>
              <a:t>'].</a:t>
            </a:r>
            <a:r>
              <a:rPr lang="en-GB" altLang="zh-CN" dirty="0" err="1"/>
              <a:t>plot.bar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 = (20,8),color='gray',</a:t>
            </a:r>
            <a:r>
              <a:rPr lang="en-GB" altLang="zh-CN" dirty="0" err="1"/>
              <a:t>xlabel</a:t>
            </a:r>
            <a:r>
              <a:rPr lang="en-GB" altLang="zh-CN" dirty="0"/>
              <a:t> = 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/>
              <a:t>legend = </a:t>
            </a:r>
            <a:r>
              <a:rPr lang="en-GB" altLang="zh-CN" dirty="0" err="1"/>
              <a:t>True,ylabel</a:t>
            </a:r>
            <a:r>
              <a:rPr lang="en-GB" altLang="zh-CN" dirty="0"/>
              <a:t> = '</a:t>
            </a:r>
            <a:r>
              <a:rPr lang="zh-CN" altLang="en-US" dirty="0"/>
              <a:t>存量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会员存量增量分析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=20)</a:t>
            </a:r>
            <a:endParaRPr lang="en-GB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会员增量存量不能真实反映会员运营的质量，需要对会员的增量存量数据做进一步拆解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从哪些维度来拆解？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从指标构成来拆解：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dirty="0"/>
              <a:t>会员 </a:t>
            </a:r>
            <a:r>
              <a:rPr lang="en-US" altLang="zh-CN" b="0" dirty="0"/>
              <a:t>= </a:t>
            </a:r>
            <a:r>
              <a:rPr lang="zh-CN" altLang="en-US" b="0" dirty="0"/>
              <a:t>白银会员</a:t>
            </a:r>
            <a:r>
              <a:rPr lang="en-US" altLang="zh-CN" b="0" dirty="0"/>
              <a:t>+</a:t>
            </a:r>
            <a:r>
              <a:rPr lang="zh-CN" altLang="en-US" b="0" dirty="0"/>
              <a:t>黄金会员</a:t>
            </a:r>
            <a:r>
              <a:rPr lang="en-US" altLang="zh-CN" b="0" dirty="0"/>
              <a:t>+</a:t>
            </a:r>
            <a:r>
              <a:rPr lang="zh-CN" altLang="en-US" b="0" dirty="0"/>
              <a:t>铂金会员</a:t>
            </a:r>
            <a:r>
              <a:rPr lang="en-US" altLang="zh-CN" b="0" dirty="0"/>
              <a:t>+</a:t>
            </a:r>
            <a:r>
              <a:rPr lang="zh-CN" altLang="en-US" b="0" dirty="0"/>
              <a:t>钻石会员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从业务流程来拆解：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0" dirty="0"/>
              <a:t>当前案例，业务分线上、线下，又可以进一步拆解：按大区，按门店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会员等级分布分析的目的和要分析的指标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会员按照等级拆解分为：</a:t>
            </a:r>
            <a:endParaRPr lang="zh-CN" altLang="en-US" b="0" dirty="0"/>
          </a:p>
          <a:p>
            <a:r>
              <a:rPr lang="zh-CN" altLang="en-US" b="0" dirty="0"/>
              <a:t>① 白银</a:t>
            </a:r>
            <a:r>
              <a:rPr lang="en-US" altLang="zh-CN" b="0" dirty="0"/>
              <a:t>: </a:t>
            </a:r>
            <a:r>
              <a:rPr lang="zh-CN" altLang="en-US" b="0" dirty="0"/>
              <a:t>注册</a:t>
            </a:r>
            <a:r>
              <a:rPr lang="en-US" altLang="zh-CN" b="0" dirty="0"/>
              <a:t>(0)</a:t>
            </a:r>
            <a:endParaRPr lang="en-US" altLang="zh-CN" b="0" dirty="0"/>
          </a:p>
          <a:p>
            <a:r>
              <a:rPr lang="en-US" altLang="zh-CN" b="0" dirty="0"/>
              <a:t>② </a:t>
            </a:r>
            <a:r>
              <a:rPr lang="zh-CN" altLang="en-US" b="0" dirty="0"/>
              <a:t>黄金</a:t>
            </a:r>
            <a:r>
              <a:rPr lang="en-US" altLang="zh-CN" b="0" dirty="0"/>
              <a:t>: </a:t>
            </a:r>
            <a:r>
              <a:rPr lang="zh-CN" altLang="en-US" b="0" dirty="0"/>
              <a:t>下单</a:t>
            </a:r>
            <a:r>
              <a:rPr lang="en-US" altLang="zh-CN" b="0" dirty="0"/>
              <a:t>(1~3888)</a:t>
            </a:r>
            <a:endParaRPr lang="en-US" altLang="zh-CN" b="0" dirty="0"/>
          </a:p>
          <a:p>
            <a:r>
              <a:rPr lang="en-US" altLang="zh-CN" b="0" dirty="0"/>
              <a:t>③ </a:t>
            </a:r>
            <a:r>
              <a:rPr lang="zh-CN" altLang="en-US" b="0" dirty="0"/>
              <a:t>铂金</a:t>
            </a:r>
            <a:r>
              <a:rPr lang="en-US" altLang="zh-CN" b="0" dirty="0"/>
              <a:t>: 3888~6888</a:t>
            </a:r>
            <a:endParaRPr lang="en-US" altLang="zh-CN" b="0" dirty="0"/>
          </a:p>
          <a:p>
            <a:r>
              <a:rPr lang="en-US" altLang="zh-CN" b="0" dirty="0"/>
              <a:t>④ </a:t>
            </a:r>
            <a:r>
              <a:rPr lang="zh-CN" altLang="en-US" b="0" dirty="0"/>
              <a:t>钻石</a:t>
            </a:r>
            <a:r>
              <a:rPr lang="en-US" altLang="zh-CN" b="0" dirty="0"/>
              <a:t>: 6888</a:t>
            </a:r>
            <a:r>
              <a:rPr lang="zh-CN" altLang="en-US" b="0" dirty="0"/>
              <a:t>以上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由于会员等级跟消费金额挂钩，所以会员等级分布分析可以说明会员的质量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通过</a:t>
            </a:r>
            <a:r>
              <a:rPr lang="en-US" altLang="zh-CN" dirty="0" err="1"/>
              <a:t>groupby</a:t>
            </a:r>
            <a:r>
              <a:rPr lang="zh-CN" altLang="en-US" dirty="0"/>
              <a:t>实现，注册年月，会员等级，按这两个字段分组，对任意字段计数</a:t>
            </a:r>
            <a:endParaRPr lang="zh-CN" altLang="en-US" dirty="0"/>
          </a:p>
          <a:p>
            <a:r>
              <a:rPr lang="en-GB" altLang="zh-CN" dirty="0" err="1"/>
              <a:t>month_degree_count</a:t>
            </a:r>
            <a:r>
              <a:rPr lang="en-GB" altLang="zh-CN" dirty="0"/>
              <a:t> =</a:t>
            </a:r>
            <a:r>
              <a:rPr lang="en-GB" altLang="zh-CN" dirty="0" err="1"/>
              <a:t>custom_info.groupby</a:t>
            </a:r>
            <a:r>
              <a:rPr lang="en-GB" altLang="zh-CN" dirty="0"/>
              <a:t>(['</a:t>
            </a:r>
            <a:r>
              <a:rPr lang="zh-CN" altLang="en-US" dirty="0"/>
              <a:t>注册年月</a:t>
            </a:r>
            <a:r>
              <a:rPr lang="en-US" altLang="zh-CN" dirty="0"/>
              <a:t>','</a:t>
            </a:r>
            <a:r>
              <a:rPr lang="zh-CN" altLang="en-US" dirty="0"/>
              <a:t>会员等级</a:t>
            </a:r>
            <a:r>
              <a:rPr lang="en-US" altLang="zh-CN" dirty="0"/>
              <a:t>'])[['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 err="1"/>
              <a:t>month_degree_count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分组之后得到的是</a:t>
            </a:r>
            <a:r>
              <a:rPr lang="en-GB" altLang="zh-CN" dirty="0" err="1"/>
              <a:t>multiIndex</a:t>
            </a:r>
            <a:r>
              <a:rPr lang="zh-CN" altLang="en-US" dirty="0"/>
              <a:t>类型的索引，将</a:t>
            </a:r>
            <a:r>
              <a:rPr lang="en-GB" altLang="zh-CN" dirty="0" err="1"/>
              <a:t>multiIndex</a:t>
            </a:r>
            <a:r>
              <a:rPr lang="zh-CN" altLang="en-US" dirty="0"/>
              <a:t>索引变成普通索引</a:t>
            </a:r>
            <a:endParaRPr lang="zh-CN" altLang="en-US" dirty="0"/>
          </a:p>
          <a:p>
            <a:r>
              <a:rPr lang="en-GB" altLang="zh-CN" dirty="0"/>
              <a:t>#</a:t>
            </a:r>
            <a:r>
              <a:rPr lang="zh-CN" altLang="en-GB" dirty="0"/>
              <a:t>使用</a:t>
            </a:r>
            <a:r>
              <a:rPr lang="en-GB" altLang="zh-CN" dirty="0" err="1"/>
              <a:t>reset_index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month_degree_count.reset_index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GB" dirty="0"/>
              <a:t>使用</a:t>
            </a:r>
            <a:r>
              <a:rPr lang="en-GB" altLang="zh-CN" dirty="0"/>
              <a:t>unstack()</a:t>
            </a:r>
            <a:endParaRPr lang="en-GB" altLang="zh-CN" dirty="0"/>
          </a:p>
          <a:p>
            <a:r>
              <a:rPr lang="en-GB" altLang="zh-CN" dirty="0" err="1"/>
              <a:t>month_degree_count.unstack</a:t>
            </a:r>
            <a:r>
              <a:rPr lang="en-GB" altLang="zh-CN" dirty="0"/>
              <a:t>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使用透视表实现</a:t>
            </a:r>
            <a:endParaRPr lang="en-US" altLang="zh-CN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 = </a:t>
            </a:r>
            <a:r>
              <a:rPr lang="en-GB" altLang="zh-CN" dirty="0" err="1"/>
              <a:t>custom_info.pivot_table</a:t>
            </a:r>
            <a:r>
              <a:rPr lang="en-GB" altLang="zh-CN" dirty="0"/>
              <a:t>(index = '</a:t>
            </a:r>
            <a:r>
              <a:rPr lang="zh-CN" altLang="en-US" dirty="0"/>
              <a:t>注册年月</a:t>
            </a:r>
            <a:r>
              <a:rPr lang="en-US" altLang="zh-CN" dirty="0"/>
              <a:t>',</a:t>
            </a:r>
            <a:r>
              <a:rPr lang="en-GB" altLang="zh-CN" dirty="0"/>
              <a:t>columns='</a:t>
            </a:r>
            <a:r>
              <a:rPr lang="zh-CN" altLang="en-US" dirty="0"/>
              <a:t>会员等级</a:t>
            </a:r>
            <a:r>
              <a:rPr lang="en-US" altLang="zh-CN" dirty="0"/>
              <a:t>',</a:t>
            </a:r>
            <a:r>
              <a:rPr lang="en-GB" altLang="zh-CN" dirty="0"/>
              <a:t>values='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'count')</a:t>
            </a:r>
            <a:endParaRPr lang="en-GB" altLang="zh-CN" dirty="0"/>
          </a:p>
          <a:p>
            <a:r>
              <a:rPr lang="en-GB" altLang="zh-CN" dirty="0" err="1"/>
              <a:t>member_rating</a:t>
            </a:r>
            <a:endParaRPr lang="en-GB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去掉首月数据</a:t>
            </a:r>
            <a:endParaRPr lang="zh-CN" altLang="en-US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=</a:t>
            </a:r>
            <a:r>
              <a:rPr lang="en-GB" altLang="zh-CN" dirty="0" err="1"/>
              <a:t>member_rating</a:t>
            </a:r>
            <a:r>
              <a:rPr lang="en-GB" altLang="zh-CN" dirty="0"/>
              <a:t>[1:]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增量等级分布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pandas</a:t>
            </a:r>
            <a:r>
              <a:rPr lang="zh-CN" altLang="en-US" dirty="0"/>
              <a:t>绘制图表</a:t>
            </a:r>
            <a:endParaRPr lang="en-US" altLang="zh-CN" dirty="0"/>
          </a:p>
          <a:p>
            <a:r>
              <a:rPr lang="en-GB" altLang="zh-CN" dirty="0"/>
              <a:t>fig, ax1 = </a:t>
            </a:r>
            <a:r>
              <a:rPr lang="en-GB" altLang="zh-CN" dirty="0" err="1"/>
              <a:t>plt.subplots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=(20,8),dpi=100)#</a:t>
            </a:r>
            <a:r>
              <a:rPr lang="zh-CN" altLang="en-US" dirty="0"/>
              <a:t>构建坐标系</a:t>
            </a:r>
            <a:endParaRPr lang="zh-CN" altLang="en-US" dirty="0"/>
          </a:p>
          <a:p>
            <a:r>
              <a:rPr lang="en-GB" altLang="zh-CN" dirty="0"/>
              <a:t>ax2 = ax1.twinx()#</a:t>
            </a:r>
            <a:r>
              <a:rPr lang="zh-CN" altLang="en-US" dirty="0"/>
              <a:t>构建双胞胎坐标系</a:t>
            </a:r>
            <a:endParaRPr lang="zh-CN" altLang="en-US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[['</a:t>
            </a:r>
            <a:r>
              <a:rPr lang="zh-CN" altLang="en-US" dirty="0"/>
              <a:t>白银会员</a:t>
            </a:r>
            <a:r>
              <a:rPr lang="en-US" altLang="zh-CN" dirty="0"/>
              <a:t>','</a:t>
            </a:r>
            <a:r>
              <a:rPr lang="zh-CN" altLang="en-US" dirty="0"/>
              <a:t>黄金会员</a:t>
            </a:r>
            <a:r>
              <a:rPr lang="en-US" altLang="zh-CN" dirty="0"/>
              <a:t>']].</a:t>
            </a:r>
            <a:r>
              <a:rPr lang="en-GB" altLang="zh-CN" dirty="0" err="1"/>
              <a:t>plot.bar</a:t>
            </a:r>
            <a:r>
              <a:rPr lang="en-GB" altLang="zh-CN" dirty="0"/>
              <a:t>(ax = ax1,rot=0,grid = </a:t>
            </a:r>
            <a:r>
              <a:rPr lang="en-GB" altLang="zh-CN" dirty="0" err="1"/>
              <a:t>True,xlabel</a:t>
            </a:r>
            <a:r>
              <a:rPr lang="en-GB" altLang="zh-CN" dirty="0"/>
              <a:t>='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 err="1"/>
              <a:t>ylabel</a:t>
            </a:r>
            <a:r>
              <a:rPr lang="en-GB" altLang="zh-CN" dirty="0"/>
              <a:t> = '</a:t>
            </a:r>
            <a:r>
              <a:rPr lang="zh-CN" altLang="en-US" dirty="0"/>
              <a:t>白银黄金</a:t>
            </a:r>
            <a:r>
              <a:rPr lang="en-US" altLang="zh-CN" dirty="0"/>
              <a:t>',</a:t>
            </a:r>
            <a:r>
              <a:rPr lang="en-GB" altLang="zh-CN" dirty="0"/>
              <a:t>legend=True)</a:t>
            </a:r>
            <a:endParaRPr lang="en-GB" altLang="zh-CN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[['</a:t>
            </a:r>
            <a:r>
              <a:rPr lang="zh-CN" altLang="en-US" dirty="0"/>
              <a:t>铂金会员</a:t>
            </a:r>
            <a:r>
              <a:rPr lang="en-US" altLang="zh-CN" dirty="0"/>
              <a:t>','</a:t>
            </a:r>
            <a:r>
              <a:rPr lang="zh-CN" altLang="en-US" dirty="0"/>
              <a:t>钻石会员</a:t>
            </a:r>
            <a:r>
              <a:rPr lang="en-US" altLang="zh-CN" dirty="0"/>
              <a:t>']].</a:t>
            </a:r>
            <a:r>
              <a:rPr lang="en-GB" altLang="zh-CN" dirty="0"/>
              <a:t>plot(ax = ax2,color = ['</a:t>
            </a:r>
            <a:r>
              <a:rPr lang="en-GB" altLang="zh-CN" dirty="0" err="1"/>
              <a:t>red','gray</a:t>
            </a:r>
            <a:r>
              <a:rPr lang="en-GB" altLang="zh-CN" dirty="0"/>
              <a:t>'],</a:t>
            </a:r>
            <a:r>
              <a:rPr lang="en-GB" altLang="zh-CN" dirty="0" err="1"/>
              <a:t>ylabel</a:t>
            </a:r>
            <a:r>
              <a:rPr lang="en-GB" altLang="zh-CN" dirty="0"/>
              <a:t>='</a:t>
            </a:r>
            <a:r>
              <a:rPr lang="zh-CN" altLang="en-US" dirty="0"/>
              <a:t>铂金钻石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GB" altLang="zh-CN" dirty="0"/>
              <a:t>ax2.legend(</a:t>
            </a:r>
            <a:r>
              <a:rPr lang="en-GB" altLang="zh-CN" dirty="0" err="1"/>
              <a:t>loc</a:t>
            </a:r>
            <a:r>
              <a:rPr lang="en-GB" altLang="zh-CN" dirty="0"/>
              <a:t>='upper left')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会员增量等级分布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=20)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增量等级占比分析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增量等级占比分析，查看增量会员的消费情况</a:t>
            </a:r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按行求和</a:t>
            </a:r>
            <a:endParaRPr lang="zh-CN" altLang="en-US" dirty="0"/>
          </a:p>
          <a:p>
            <a:r>
              <a:rPr lang="en-GB" altLang="zh-CN" dirty="0" err="1"/>
              <a:t>member_rating.loc</a:t>
            </a:r>
            <a:r>
              <a:rPr lang="en-GB" altLang="zh-CN" dirty="0"/>
              <a:t>[:,'</a:t>
            </a:r>
            <a:r>
              <a:rPr lang="zh-CN" altLang="en-US" dirty="0"/>
              <a:t>总计</a:t>
            </a:r>
            <a:r>
              <a:rPr lang="en-US" altLang="zh-CN" dirty="0"/>
              <a:t>'] = </a:t>
            </a:r>
            <a:r>
              <a:rPr lang="en-GB" altLang="zh-CN" dirty="0" err="1"/>
              <a:t>member_rating.sum</a:t>
            </a:r>
            <a:r>
              <a:rPr lang="en-GB" altLang="zh-CN" dirty="0"/>
              <a:t>(axis = 'columns')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计算白银和黄金会员等级占比 铂金钻石会员数量太少暂不计算</a:t>
            </a:r>
            <a:endParaRPr lang="zh-CN" altLang="en-US" dirty="0"/>
          </a:p>
          <a:p>
            <a:r>
              <a:rPr lang="en-GB" altLang="zh-CN" dirty="0" err="1"/>
              <a:t>member_rating.loc</a:t>
            </a:r>
            <a:r>
              <a:rPr lang="en-GB" altLang="zh-CN" dirty="0"/>
              <a:t>[:,'</a:t>
            </a:r>
            <a:r>
              <a:rPr lang="zh-CN" altLang="en-US" dirty="0"/>
              <a:t>白银会员占比</a:t>
            </a:r>
            <a:r>
              <a:rPr lang="en-US" altLang="zh-CN" dirty="0"/>
              <a:t>'] = 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白银会员</a:t>
            </a:r>
            <a:r>
              <a:rPr lang="en-US" altLang="zh-CN" dirty="0"/>
              <a:t>'].</a:t>
            </a:r>
            <a:r>
              <a:rPr lang="en-GB" altLang="zh-CN" dirty="0"/>
              <a:t>div(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总计</a:t>
            </a:r>
            <a:r>
              <a:rPr lang="en-US" altLang="zh-CN" dirty="0"/>
              <a:t>'])</a:t>
            </a:r>
            <a:endParaRPr lang="en-US" altLang="zh-CN" dirty="0"/>
          </a:p>
          <a:p>
            <a:r>
              <a:rPr lang="en-GB" altLang="zh-CN" dirty="0" err="1"/>
              <a:t>member_rating.loc</a:t>
            </a:r>
            <a:r>
              <a:rPr lang="en-GB" altLang="zh-CN" dirty="0"/>
              <a:t>[:,'</a:t>
            </a:r>
            <a:r>
              <a:rPr lang="zh-CN" altLang="en-US" dirty="0"/>
              <a:t>黄金会员占比</a:t>
            </a:r>
            <a:r>
              <a:rPr lang="en-US" altLang="zh-CN" dirty="0"/>
              <a:t>'] = 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黄金会员</a:t>
            </a:r>
            <a:r>
              <a:rPr lang="en-US" altLang="zh-CN" dirty="0"/>
              <a:t>'].</a:t>
            </a:r>
            <a:r>
              <a:rPr lang="en-GB" altLang="zh-CN" dirty="0"/>
              <a:t>div(</a:t>
            </a:r>
            <a:r>
              <a:rPr lang="en-GB" altLang="zh-CN" dirty="0" err="1"/>
              <a:t>member_rating</a:t>
            </a:r>
            <a:r>
              <a:rPr lang="en-GB" altLang="zh-CN" dirty="0"/>
              <a:t>['</a:t>
            </a:r>
            <a:r>
              <a:rPr lang="zh-CN" altLang="en-US" dirty="0"/>
              <a:t>总计</a:t>
            </a:r>
            <a:r>
              <a:rPr lang="en-US" altLang="zh-CN" dirty="0"/>
              <a:t>'])</a:t>
            </a:r>
            <a:endParaRPr lang="en-US" altLang="zh-CN" dirty="0"/>
          </a:p>
          <a:p>
            <a:r>
              <a:rPr lang="en-GB" altLang="zh-CN" dirty="0" err="1"/>
              <a:t>member_rating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知道什么是透视表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GB" altLang="zh-CN" dirty="0"/>
              <a:t>Pandas</a:t>
            </a:r>
            <a:r>
              <a:rPr lang="zh-CN" altLang="en-US" dirty="0"/>
              <a:t>透视表（</a:t>
            </a:r>
            <a:r>
              <a:rPr lang="en-GB" altLang="zh-CN" dirty="0" err="1"/>
              <a:t>pivot_table</a:t>
            </a:r>
            <a:r>
              <a:rPr lang="zh-CN" altLang="en-GB" dirty="0"/>
              <a:t>）</a:t>
            </a:r>
            <a:r>
              <a:rPr lang="zh-CN" altLang="en-US" dirty="0"/>
              <a:t>的使用方法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增量等级占比分析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绘图</a:t>
            </a:r>
            <a:endParaRPr lang="zh-CN" altLang="en-US" dirty="0"/>
          </a:p>
          <a:p>
            <a:r>
              <a:rPr lang="en-GB" altLang="zh-CN" dirty="0" err="1"/>
              <a:t>member_rating</a:t>
            </a:r>
            <a:r>
              <a:rPr lang="en-GB" altLang="zh-CN" dirty="0"/>
              <a:t>[['</a:t>
            </a:r>
            <a:r>
              <a:rPr lang="zh-CN" altLang="en-US" dirty="0"/>
              <a:t>白银会员占比</a:t>
            </a:r>
            <a:r>
              <a:rPr lang="en-US" altLang="zh-CN" dirty="0"/>
              <a:t>','</a:t>
            </a:r>
            <a:r>
              <a:rPr lang="zh-CN" altLang="en-US" dirty="0"/>
              <a:t>黄金会员占比</a:t>
            </a:r>
            <a:r>
              <a:rPr lang="en-US" altLang="zh-CN" dirty="0"/>
              <a:t>']].</a:t>
            </a:r>
            <a:r>
              <a:rPr lang="en-GB" altLang="zh-CN" dirty="0"/>
              <a:t>plot(color=['</a:t>
            </a:r>
            <a:r>
              <a:rPr lang="en-GB" altLang="zh-CN" dirty="0" err="1"/>
              <a:t>r','g</a:t>
            </a:r>
            <a:r>
              <a:rPr lang="en-GB" altLang="zh-CN" dirty="0"/>
              <a:t>'],</a:t>
            </a:r>
            <a:r>
              <a:rPr lang="en-GB" altLang="zh-CN" dirty="0" err="1"/>
              <a:t>ylabel</a:t>
            </a:r>
            <a:r>
              <a:rPr lang="en-GB" altLang="zh-CN" dirty="0"/>
              <a:t>='</a:t>
            </a:r>
            <a:r>
              <a:rPr lang="zh-CN" altLang="en-US" dirty="0"/>
              <a:t>占比</a:t>
            </a:r>
            <a:r>
              <a:rPr lang="en-US" altLang="zh-CN" dirty="0"/>
              <a:t>',</a:t>
            </a:r>
            <a:r>
              <a:rPr lang="en-GB" altLang="zh-CN" dirty="0" err="1"/>
              <a:t>figsize</a:t>
            </a:r>
            <a:r>
              <a:rPr lang="en-GB" altLang="zh-CN" dirty="0"/>
              <a:t>=(16,8),grid=True)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会员等级占比分析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=20)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整体等级分布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计算各个等级会员占整体的百分比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dirty="0"/>
              <a:t>思路：按照会员等级分组，计算每组的会员数量，用每组会员数量</a:t>
            </a:r>
            <a:r>
              <a:rPr lang="en-US" altLang="zh-CN" b="0" dirty="0"/>
              <a:t>/</a:t>
            </a:r>
            <a:r>
              <a:rPr lang="zh-CN" altLang="en-US" b="0" dirty="0"/>
              <a:t>全部会员数量</a:t>
            </a:r>
            <a:endParaRPr lang="en-US" altLang="zh-CN" b="0" dirty="0"/>
          </a:p>
          <a:p>
            <a:r>
              <a:rPr lang="en-US" altLang="zh-CN" dirty="0"/>
              <a:t>#</a:t>
            </a:r>
            <a:r>
              <a:rPr lang="zh-CN" altLang="en-US" dirty="0"/>
              <a:t>会员按等级分组</a:t>
            </a:r>
            <a:r>
              <a:rPr lang="en-GB" altLang="zh-CN" dirty="0" err="1"/>
              <a:t>groupby</a:t>
            </a:r>
            <a:r>
              <a:rPr lang="zh-CN" altLang="en-US" dirty="0"/>
              <a:t>实现</a:t>
            </a:r>
            <a:endParaRPr lang="zh-CN" altLang="en-US" dirty="0"/>
          </a:p>
          <a:p>
            <a:r>
              <a:rPr lang="en-GB" altLang="zh-CN" dirty="0"/>
              <a:t>ratio = </a:t>
            </a:r>
            <a:r>
              <a:rPr lang="en-GB" altLang="zh-CN" dirty="0" err="1"/>
              <a:t>custom_info.groupby</a:t>
            </a:r>
            <a:r>
              <a:rPr lang="en-GB" altLang="zh-CN" dirty="0"/>
              <a:t>('</a:t>
            </a:r>
            <a:r>
              <a:rPr lang="zh-CN" altLang="en-US" dirty="0"/>
              <a:t>会员等级</a:t>
            </a:r>
            <a:r>
              <a:rPr lang="en-US" altLang="zh-CN" dirty="0"/>
              <a:t>')[['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另一种写法</a:t>
            </a:r>
            <a:endParaRPr lang="zh-CN" altLang="en-US" dirty="0"/>
          </a:p>
          <a:p>
            <a:r>
              <a:rPr lang="en-GB" altLang="zh-CN" dirty="0" err="1"/>
              <a:t>custom_info.groupby</a:t>
            </a:r>
            <a:r>
              <a:rPr lang="en-GB" altLang="zh-CN" dirty="0"/>
              <a:t>('</a:t>
            </a:r>
            <a:r>
              <a:rPr lang="zh-CN" altLang="en-US" dirty="0"/>
              <a:t>会员等级</a:t>
            </a:r>
            <a:r>
              <a:rPr lang="en-US" altLang="zh-CN" dirty="0"/>
              <a:t>').</a:t>
            </a:r>
            <a:r>
              <a:rPr lang="en-GB" altLang="zh-CN" dirty="0" err="1"/>
              <a:t>agg</a:t>
            </a:r>
            <a:r>
              <a:rPr lang="en-GB" altLang="zh-CN" dirty="0"/>
              <a:t>({'</a:t>
            </a:r>
            <a:r>
              <a:rPr lang="zh-CN" altLang="en-US" dirty="0"/>
              <a:t>会员卡号</a:t>
            </a:r>
            <a:r>
              <a:rPr lang="en-US" altLang="zh-CN" dirty="0"/>
              <a:t>':'</a:t>
            </a:r>
            <a:r>
              <a:rPr lang="en-GB" altLang="zh-CN" dirty="0"/>
              <a:t>count'})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会员按等级分组透视表实现</a:t>
            </a:r>
            <a:endParaRPr lang="zh-CN" altLang="en-US" dirty="0"/>
          </a:p>
          <a:p>
            <a:r>
              <a:rPr lang="en-GB" altLang="zh-CN" dirty="0"/>
              <a:t>ratio = </a:t>
            </a:r>
            <a:r>
              <a:rPr lang="en-GB" altLang="zh-CN" dirty="0" err="1"/>
              <a:t>custom_info.pivot_table</a:t>
            </a:r>
            <a:r>
              <a:rPr lang="en-GB" altLang="zh-CN" dirty="0"/>
              <a:t>(index = '</a:t>
            </a:r>
            <a:r>
              <a:rPr lang="zh-CN" altLang="en-US" dirty="0"/>
              <a:t>会员等级</a:t>
            </a:r>
            <a:r>
              <a:rPr lang="en-US" altLang="zh-CN" dirty="0"/>
              <a:t>',</a:t>
            </a:r>
            <a:r>
              <a:rPr lang="en-GB" altLang="zh-CN" dirty="0"/>
              <a:t>values = 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'count')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整体等级分布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计算占比</a:t>
            </a:r>
            <a:endParaRPr lang="zh-CN" altLang="en-US" dirty="0"/>
          </a:p>
          <a:p>
            <a:r>
              <a:rPr lang="en-GB" altLang="zh-CN" dirty="0" err="1"/>
              <a:t>ratio.columns</a:t>
            </a:r>
            <a:r>
              <a:rPr lang="en-GB" altLang="zh-CN" dirty="0"/>
              <a:t>=['</a:t>
            </a:r>
            <a:r>
              <a:rPr lang="zh-CN" altLang="en-US" dirty="0"/>
              <a:t>会员数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GB" altLang="zh-CN" dirty="0" err="1"/>
              <a:t>ratio.loc</a:t>
            </a:r>
            <a:r>
              <a:rPr lang="en-GB" altLang="zh-CN" dirty="0"/>
              <a:t>[:,'</a:t>
            </a:r>
            <a:r>
              <a:rPr lang="zh-CN" altLang="en-US" dirty="0"/>
              <a:t>占比</a:t>
            </a:r>
            <a:r>
              <a:rPr lang="en-US" altLang="zh-CN" dirty="0"/>
              <a:t>'] = </a:t>
            </a:r>
            <a:r>
              <a:rPr lang="en-GB" altLang="zh-CN" dirty="0"/>
              <a:t>ratio['</a:t>
            </a:r>
            <a:r>
              <a:rPr lang="zh-CN" altLang="en-US" dirty="0"/>
              <a:t>会员数</a:t>
            </a:r>
            <a:r>
              <a:rPr lang="en-US" altLang="zh-CN" dirty="0"/>
              <a:t>'].</a:t>
            </a:r>
            <a:r>
              <a:rPr lang="en-GB" altLang="zh-CN" dirty="0"/>
              <a:t>div(ratio['</a:t>
            </a:r>
            <a:r>
              <a:rPr lang="zh-CN" altLang="en-US" dirty="0"/>
              <a:t>会员数</a:t>
            </a:r>
            <a:r>
              <a:rPr lang="en-US" altLang="zh-CN" dirty="0"/>
              <a:t>'].</a:t>
            </a:r>
            <a:r>
              <a:rPr lang="en-GB" altLang="zh-CN" dirty="0"/>
              <a:t>sum())</a:t>
            </a:r>
            <a:endParaRPr lang="en-GB" altLang="zh-CN" dirty="0"/>
          </a:p>
          <a:p>
            <a:r>
              <a:rPr lang="en-GB" altLang="zh-CN" dirty="0"/>
              <a:t>ratio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报表可视化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autopct</a:t>
            </a:r>
            <a:r>
              <a:rPr lang="en-US" altLang="zh-CN" dirty="0"/>
              <a:t> </a:t>
            </a:r>
            <a:r>
              <a:rPr lang="zh-CN" altLang="en-US" dirty="0"/>
              <a:t>显示数据标签，并指定保留小数位数</a:t>
            </a:r>
            <a:endParaRPr lang="zh-CN" altLang="en-US" dirty="0"/>
          </a:p>
          <a:p>
            <a:r>
              <a:rPr lang="en-US" altLang="zh-CN" dirty="0" err="1"/>
              <a:t>ratio.loc</a:t>
            </a:r>
            <a:r>
              <a:rPr lang="en-US" altLang="zh-CN" dirty="0"/>
              <a:t>[['</a:t>
            </a:r>
            <a:r>
              <a:rPr lang="zh-CN" altLang="en-US" dirty="0"/>
              <a:t>白银会员</a:t>
            </a:r>
            <a:r>
              <a:rPr lang="en-US" altLang="zh-CN" dirty="0"/>
              <a:t>','</a:t>
            </a:r>
            <a:r>
              <a:rPr lang="zh-CN" altLang="en-US" dirty="0"/>
              <a:t>钻石会员</a:t>
            </a:r>
            <a:r>
              <a:rPr lang="en-US" altLang="zh-CN" dirty="0"/>
              <a:t>','</a:t>
            </a:r>
            <a:r>
              <a:rPr lang="zh-CN" altLang="en-US" dirty="0"/>
              <a:t>黄金会员</a:t>
            </a:r>
            <a:r>
              <a:rPr lang="en-US" altLang="zh-CN" dirty="0"/>
              <a:t>','</a:t>
            </a:r>
            <a:r>
              <a:rPr lang="zh-CN" altLang="en-US" dirty="0"/>
              <a:t>铂金会员</a:t>
            </a:r>
            <a:r>
              <a:rPr lang="en-US" altLang="zh-CN" dirty="0"/>
              <a:t>'],'</a:t>
            </a:r>
            <a:r>
              <a:rPr lang="zh-CN" altLang="en-US" dirty="0"/>
              <a:t>占比</a:t>
            </a:r>
            <a:r>
              <a:rPr lang="en-US" altLang="zh-CN" dirty="0"/>
              <a:t>'].</a:t>
            </a:r>
            <a:r>
              <a:rPr lang="en-US" altLang="zh-CN" dirty="0" err="1"/>
              <a:t>plot.pie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=(16,8),</a:t>
            </a:r>
            <a:r>
              <a:rPr lang="en-US" altLang="zh-CN" dirty="0" err="1"/>
              <a:t>autopct</a:t>
            </a:r>
            <a:r>
              <a:rPr lang="en-US" altLang="zh-CN" dirty="0"/>
              <a:t>='%.1f%%',</a:t>
            </a:r>
            <a:r>
              <a:rPr lang="en-US" altLang="zh-CN" dirty="0" err="1"/>
              <a:t>fontsize</a:t>
            </a:r>
            <a:r>
              <a:rPr lang="en-US" altLang="zh-CN" dirty="0"/>
              <a:t>=16)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线上线下增量分析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latinLnBrk="0">
              <a:buFont typeface="Wingdings" panose="05000000000000000000" pitchFamily="2" charset="2"/>
              <a:buChar char="u"/>
            </a:pPr>
            <a:r>
              <a:rPr lang="zh-CN" altLang="en-US" dirty="0"/>
              <a:t>从业务角度，将会员数据拆分成线上和线下，比较每月线上线下会员的运营情况</a:t>
            </a:r>
            <a:endParaRPr lang="zh-CN" altLang="en-US" dirty="0"/>
          </a:p>
          <a:p>
            <a:pPr marL="285750" indent="-285750" latinLnBrk="0">
              <a:buFont typeface="Wingdings" panose="05000000000000000000" pitchFamily="2" charset="2"/>
              <a:buChar char="u"/>
            </a:pPr>
            <a:r>
              <a:rPr lang="zh-CN" altLang="en-US" dirty="0"/>
              <a:t>将“</a:t>
            </a:r>
            <a:r>
              <a:rPr lang="zh-CN" altLang="en-US" b="1" dirty="0"/>
              <a:t>会员来源</a:t>
            </a:r>
            <a:r>
              <a:rPr lang="zh-CN" altLang="en-US" dirty="0"/>
              <a:t>”字段进行拆解，统计线上线下会员增量</a:t>
            </a:r>
            <a:endParaRPr lang="en-US" altLang="zh-CN" dirty="0"/>
          </a:p>
          <a:p>
            <a:pPr latinLnBrk="0"/>
            <a:r>
              <a:rPr lang="en-US" altLang="zh-CN" dirty="0"/>
              <a:t>#</a:t>
            </a:r>
            <a:r>
              <a:rPr lang="zh-CN" altLang="en-US" dirty="0"/>
              <a:t>按会员来源进行分组 使用</a:t>
            </a:r>
            <a:r>
              <a:rPr lang="en-GB" altLang="zh-CN" dirty="0" err="1"/>
              <a:t>groupby</a:t>
            </a:r>
            <a:r>
              <a:rPr lang="zh-CN" altLang="en-US" dirty="0"/>
              <a:t>实现</a:t>
            </a:r>
            <a:endParaRPr lang="zh-CN" altLang="en-US" dirty="0"/>
          </a:p>
          <a:p>
            <a:pPr latinLnBrk="0"/>
            <a:r>
              <a:rPr lang="en-GB" altLang="zh-CN" dirty="0" err="1"/>
              <a:t>from_data</a:t>
            </a:r>
            <a:r>
              <a:rPr lang="en-GB" altLang="zh-CN" dirty="0"/>
              <a:t> = </a:t>
            </a:r>
            <a:r>
              <a:rPr lang="en-GB" altLang="zh-CN" dirty="0" err="1"/>
              <a:t>custom_info.groupby</a:t>
            </a:r>
            <a:r>
              <a:rPr lang="en-GB" altLang="zh-CN" dirty="0"/>
              <a:t>(['</a:t>
            </a:r>
            <a:r>
              <a:rPr lang="zh-CN" altLang="en-US" dirty="0"/>
              <a:t>注册年月</a:t>
            </a:r>
            <a:r>
              <a:rPr lang="en-US" altLang="zh-CN" dirty="0"/>
              <a:t>','</a:t>
            </a:r>
            <a:r>
              <a:rPr lang="zh-CN" altLang="en-US" dirty="0"/>
              <a:t>会员来源</a:t>
            </a:r>
            <a:r>
              <a:rPr lang="en-US" altLang="zh-CN" dirty="0"/>
              <a:t>'])[['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pPr latinLnBrk="0"/>
            <a:r>
              <a:rPr lang="en-GB" altLang="zh-CN" dirty="0" err="1"/>
              <a:t>from_data</a:t>
            </a:r>
            <a:r>
              <a:rPr lang="en-GB" altLang="zh-CN" dirty="0"/>
              <a:t> = </a:t>
            </a:r>
            <a:r>
              <a:rPr lang="en-GB" altLang="zh-CN" dirty="0" err="1"/>
              <a:t>from_data.unstack</a:t>
            </a:r>
            <a:r>
              <a:rPr lang="en-GB" altLang="zh-CN" dirty="0"/>
              <a:t>()</a:t>
            </a:r>
            <a:endParaRPr lang="en-GB" altLang="zh-CN" dirty="0"/>
          </a:p>
          <a:p>
            <a:pPr latinLnBrk="0"/>
            <a:r>
              <a:rPr lang="en-GB" altLang="zh-CN" dirty="0" err="1"/>
              <a:t>from_data.columns</a:t>
            </a:r>
            <a:r>
              <a:rPr lang="en-GB" altLang="zh-CN" dirty="0"/>
              <a:t> = ['</a:t>
            </a:r>
            <a:r>
              <a:rPr lang="zh-CN" altLang="en-US" dirty="0"/>
              <a:t>电商入口</a:t>
            </a:r>
            <a:r>
              <a:rPr lang="en-US" altLang="zh-CN" dirty="0"/>
              <a:t>', '</a:t>
            </a:r>
            <a:r>
              <a:rPr lang="zh-CN" altLang="en-US" dirty="0"/>
              <a:t>线下扫码</a:t>
            </a:r>
            <a:r>
              <a:rPr lang="en-US" altLang="zh-CN" dirty="0"/>
              <a:t>']</a:t>
            </a:r>
            <a:endParaRPr lang="en-US" altLang="zh-CN" dirty="0"/>
          </a:p>
          <a:p>
            <a:pPr latinLnBrk="0"/>
            <a:r>
              <a:rPr lang="en-GB" altLang="zh-CN" dirty="0" err="1"/>
              <a:t>from_data</a:t>
            </a:r>
            <a:r>
              <a:rPr lang="en-GB" altLang="zh-CN" dirty="0"/>
              <a:t> = </a:t>
            </a:r>
            <a:r>
              <a:rPr lang="en-GB" altLang="zh-CN" dirty="0" err="1"/>
              <a:t>from_data</a:t>
            </a:r>
            <a:r>
              <a:rPr lang="en-GB" altLang="zh-CN" dirty="0"/>
              <a:t>[1:]</a:t>
            </a:r>
            <a:endParaRPr lang="en-GB" altLang="zh-CN" dirty="0"/>
          </a:p>
          <a:p>
            <a:pPr latinLnBrk="0"/>
            <a:r>
              <a:rPr lang="en-GB" altLang="zh-CN" dirty="0" err="1"/>
              <a:t>from_data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线上线下增量分析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透视表实现</a:t>
            </a:r>
            <a:endParaRPr lang="zh-CN" altLang="en-US" dirty="0"/>
          </a:p>
          <a:p>
            <a:r>
              <a:rPr lang="en-GB" altLang="zh-CN" dirty="0" err="1"/>
              <a:t>custom_info.pivot_table</a:t>
            </a:r>
            <a:r>
              <a:rPr lang="en-GB" altLang="zh-CN" dirty="0"/>
              <a:t>(index = ['</a:t>
            </a:r>
            <a:r>
              <a:rPr lang="zh-CN" altLang="en-US" dirty="0"/>
              <a:t>注册年月</a:t>
            </a:r>
            <a:r>
              <a:rPr lang="en-US" altLang="zh-CN" dirty="0"/>
              <a:t>'],</a:t>
            </a:r>
            <a:r>
              <a:rPr lang="en-GB" altLang="zh-CN" dirty="0"/>
              <a:t>columns='</a:t>
            </a:r>
            <a:r>
              <a:rPr lang="zh-CN" altLang="en-US" dirty="0"/>
              <a:t>会员来源</a:t>
            </a:r>
            <a:r>
              <a:rPr lang="en-US" altLang="zh-CN" dirty="0"/>
              <a:t>',</a:t>
            </a:r>
            <a:r>
              <a:rPr lang="en-GB" altLang="zh-CN" dirty="0"/>
              <a:t>values ='</a:t>
            </a:r>
            <a:r>
              <a:rPr lang="zh-CN" altLang="en-US" dirty="0"/>
              <a:t>会员卡号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 = 'count’)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可视化</a:t>
            </a:r>
            <a:endParaRPr lang="zh-CN" altLang="en-US" dirty="0"/>
          </a:p>
          <a:p>
            <a:r>
              <a:rPr lang="en-GB" altLang="zh-CN" dirty="0" err="1"/>
              <a:t>from_data.plot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=(20,8),</a:t>
            </a:r>
            <a:r>
              <a:rPr lang="en-GB" altLang="zh-CN" dirty="0" err="1"/>
              <a:t>fontsize</a:t>
            </a:r>
            <a:r>
              <a:rPr lang="en-GB" altLang="zh-CN" dirty="0"/>
              <a:t>=16,grid=True)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电商与线下会员增量分析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=18)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地区店均会员数量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会员信息查询表中，只有店铺信息，没有地区信息，需要从门店信息表中关联地区信息</a:t>
            </a:r>
            <a:endParaRPr lang="zh-CN" altLang="en-US" dirty="0"/>
          </a:p>
          <a:p>
            <a:r>
              <a:rPr lang="zh-CN" altLang="en-US" dirty="0"/>
              <a:t>查看门店信息表</a:t>
            </a:r>
            <a:endParaRPr lang="zh-CN" altLang="en-US" dirty="0"/>
          </a:p>
          <a:p>
            <a:r>
              <a:rPr lang="en-GB" altLang="zh-CN" dirty="0" err="1"/>
              <a:t>store_info</a:t>
            </a:r>
            <a:r>
              <a:rPr lang="en-GB" altLang="zh-CN" dirty="0"/>
              <a:t> = </a:t>
            </a:r>
            <a:r>
              <a:rPr lang="en-GB" altLang="zh-CN" dirty="0" err="1"/>
              <a:t>pd.read_excel</a:t>
            </a:r>
            <a:r>
              <a:rPr lang="en-GB" altLang="zh-CN" dirty="0"/>
              <a:t>('data/</a:t>
            </a:r>
            <a:r>
              <a:rPr lang="zh-CN" altLang="en-US" dirty="0"/>
              <a:t>门店信息表</a:t>
            </a:r>
            <a:r>
              <a:rPr lang="en-US" altLang="zh-CN" dirty="0"/>
              <a:t>.</a:t>
            </a:r>
            <a:r>
              <a:rPr lang="en-GB" altLang="zh-CN" dirty="0"/>
              <a:t>XLSX')</a:t>
            </a:r>
            <a:endParaRPr lang="en-GB" altLang="zh-CN" dirty="0"/>
          </a:p>
          <a:p>
            <a:r>
              <a:rPr lang="en-GB" altLang="zh-CN" dirty="0" err="1"/>
              <a:t>store_info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只需要用到门店信息表中的</a:t>
            </a:r>
            <a:r>
              <a:rPr lang="en-US" altLang="zh-CN" dirty="0"/>
              <a:t>[['</a:t>
            </a:r>
            <a:r>
              <a:rPr lang="zh-CN" altLang="en-US" dirty="0"/>
              <a:t>店铺代码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地区编码</a:t>
            </a:r>
            <a:r>
              <a:rPr lang="en-US" altLang="zh-CN" dirty="0"/>
              <a:t>']] </a:t>
            </a:r>
            <a:r>
              <a:rPr lang="zh-CN" altLang="en-US" dirty="0"/>
              <a:t>两列</a:t>
            </a:r>
            <a:endParaRPr lang="zh-CN" altLang="en-US" dirty="0"/>
          </a:p>
          <a:p>
            <a:r>
              <a:rPr lang="en-GB" altLang="zh-CN" dirty="0" err="1"/>
              <a:t>store_info</a:t>
            </a:r>
            <a:r>
              <a:rPr lang="en-GB" altLang="zh-CN" dirty="0"/>
              <a:t>[['</a:t>
            </a:r>
            <a:r>
              <a:rPr lang="zh-CN" altLang="en-US" dirty="0"/>
              <a:t>店铺代码</a:t>
            </a:r>
            <a:r>
              <a:rPr lang="en-US" altLang="zh-CN" dirty="0"/>
              <a:t>','</a:t>
            </a:r>
            <a:r>
              <a:rPr lang="zh-CN" altLang="en-US" dirty="0"/>
              <a:t>地区编码</a:t>
            </a:r>
            <a:r>
              <a:rPr lang="en-US" altLang="zh-CN" dirty="0"/>
              <a:t>']].</a:t>
            </a:r>
            <a:r>
              <a:rPr lang="en-GB" altLang="zh-CN" dirty="0"/>
              <a:t>head()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GB" altLang="zh-CN" dirty="0" err="1"/>
              <a:t>custom_info</a:t>
            </a:r>
            <a:r>
              <a:rPr lang="zh-CN" altLang="en-US" dirty="0"/>
              <a:t>与</a:t>
            </a:r>
            <a:r>
              <a:rPr lang="en-GB" altLang="zh-CN" dirty="0" err="1"/>
              <a:t>store_info</a:t>
            </a:r>
            <a:r>
              <a:rPr lang="en-GB" altLang="zh-CN" dirty="0"/>
              <a:t> </a:t>
            </a:r>
            <a:r>
              <a:rPr lang="zh-CN" altLang="en-US" dirty="0"/>
              <a:t>关联，将地区编码添加到</a:t>
            </a:r>
            <a:r>
              <a:rPr lang="en-GB" altLang="zh-CN" dirty="0" err="1"/>
              <a:t>custom_info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en-GB" altLang="zh-CN" dirty="0"/>
              <a:t>custom_info1 = </a:t>
            </a:r>
            <a:r>
              <a:rPr lang="en-GB" altLang="zh-CN" dirty="0" err="1"/>
              <a:t>pd.merge</a:t>
            </a:r>
            <a:r>
              <a:rPr lang="en-GB" altLang="zh-CN" dirty="0"/>
              <a:t>(</a:t>
            </a:r>
            <a:r>
              <a:rPr lang="en-GB" altLang="zh-CN" dirty="0" err="1"/>
              <a:t>custom_info,store_info</a:t>
            </a:r>
            <a:r>
              <a:rPr lang="en-GB" altLang="zh-CN" dirty="0"/>
              <a:t>[['</a:t>
            </a:r>
            <a:r>
              <a:rPr lang="zh-CN" altLang="en-US" dirty="0"/>
              <a:t>店铺代码</a:t>
            </a:r>
            <a:r>
              <a:rPr lang="en-US" altLang="zh-CN" dirty="0"/>
              <a:t>','</a:t>
            </a:r>
            <a:r>
              <a:rPr lang="zh-CN" altLang="en-US" dirty="0"/>
              <a:t>地区编码</a:t>
            </a:r>
            <a:r>
              <a:rPr lang="en-US" altLang="zh-CN" dirty="0"/>
              <a:t>']],</a:t>
            </a:r>
            <a:r>
              <a:rPr lang="en-GB" altLang="zh-CN" dirty="0" err="1"/>
              <a:t>left_on</a:t>
            </a:r>
            <a:r>
              <a:rPr lang="en-GB" altLang="zh-CN" dirty="0"/>
              <a:t>='</a:t>
            </a:r>
            <a:r>
              <a:rPr lang="zh-CN" altLang="en-US" dirty="0"/>
              <a:t>所属店铺编码</a:t>
            </a:r>
            <a:r>
              <a:rPr lang="en-US" altLang="zh-CN" dirty="0"/>
              <a:t>',</a:t>
            </a:r>
            <a:r>
              <a:rPr lang="en-GB" altLang="zh-CN" dirty="0" err="1"/>
              <a:t>right_on</a:t>
            </a:r>
            <a:r>
              <a:rPr lang="en-GB" altLang="zh-CN" dirty="0"/>
              <a:t>='</a:t>
            </a:r>
            <a:r>
              <a:rPr lang="zh-CN" altLang="en-US" dirty="0"/>
              <a:t>店铺代码</a:t>
            </a:r>
            <a:r>
              <a:rPr lang="en-US" altLang="zh-CN" dirty="0"/>
              <a:t>')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地区店均会员数量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统计不同地区的会员数量 注意只统计线下，不统计电商渠道 </a:t>
            </a:r>
            <a:r>
              <a:rPr lang="en-GB" altLang="zh-CN" dirty="0"/>
              <a:t>GBL6D01</a:t>
            </a:r>
            <a:r>
              <a:rPr lang="zh-CN" altLang="en-US" dirty="0"/>
              <a:t>为电商</a:t>
            </a:r>
            <a:endParaRPr lang="zh-CN" altLang="en-US" dirty="0"/>
          </a:p>
          <a:p>
            <a:r>
              <a:rPr lang="en-GB" altLang="zh-CN" dirty="0"/>
              <a:t>district = custom_info1[custom_info1['</a:t>
            </a:r>
            <a:r>
              <a:rPr lang="zh-CN" altLang="en-US" dirty="0"/>
              <a:t>地区编码</a:t>
            </a:r>
            <a:r>
              <a:rPr lang="en-US" altLang="zh-CN" dirty="0"/>
              <a:t>']!='</a:t>
            </a:r>
            <a:r>
              <a:rPr lang="en-GB" altLang="zh-CN" dirty="0"/>
              <a:t>GBL6D01'].</a:t>
            </a:r>
            <a:r>
              <a:rPr lang="en-GB" altLang="zh-CN" dirty="0" err="1"/>
              <a:t>groupby</a:t>
            </a:r>
            <a:r>
              <a:rPr lang="en-GB" altLang="zh-CN" dirty="0"/>
              <a:t>('</a:t>
            </a:r>
            <a:r>
              <a:rPr lang="zh-CN" altLang="en-US" dirty="0"/>
              <a:t>地区编码</a:t>
            </a:r>
            <a:r>
              <a:rPr lang="en-US" altLang="zh-CN" dirty="0"/>
              <a:t>')[['</a:t>
            </a:r>
            <a:r>
              <a:rPr lang="zh-CN" altLang="en-US" dirty="0"/>
              <a:t>会员卡号</a:t>
            </a:r>
            <a:r>
              <a:rPr lang="en-US" altLang="zh-CN" dirty="0"/>
              <a:t>']].</a:t>
            </a:r>
            <a:r>
              <a:rPr lang="en-GB" altLang="zh-CN" dirty="0"/>
              <a:t>count()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修改列名</a:t>
            </a:r>
            <a:endParaRPr lang="zh-CN" altLang="en-US" dirty="0"/>
          </a:p>
          <a:p>
            <a:r>
              <a:rPr lang="en-GB" altLang="zh-CN" dirty="0" err="1"/>
              <a:t>district.columns</a:t>
            </a:r>
            <a:r>
              <a:rPr lang="en-GB" altLang="zh-CN" dirty="0"/>
              <a:t> = ['</a:t>
            </a:r>
            <a:r>
              <a:rPr lang="zh-CN" altLang="en-US" dirty="0"/>
              <a:t>会员数量</a:t>
            </a:r>
            <a:r>
              <a:rPr lang="en-US" altLang="zh-CN" dirty="0"/>
              <a:t>‘]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GB" dirty="0"/>
              <a:t>计算</a:t>
            </a:r>
            <a:r>
              <a:rPr lang="zh-CN" altLang="en-US" dirty="0"/>
              <a:t>店铺数</a:t>
            </a:r>
            <a:endParaRPr lang="en-US" altLang="zh-CN" dirty="0"/>
          </a:p>
          <a:p>
            <a:r>
              <a:rPr lang="en-GB" altLang="zh-CN" dirty="0"/>
              <a:t>district['</a:t>
            </a:r>
            <a:r>
              <a:rPr lang="zh-CN" altLang="en-US" dirty="0"/>
              <a:t>店铺数</a:t>
            </a:r>
            <a:r>
              <a:rPr lang="en-US" altLang="zh-CN" dirty="0"/>
              <a:t>'] = </a:t>
            </a:r>
            <a:r>
              <a:rPr lang="en-GB" altLang="zh-CN" dirty="0"/>
              <a:t>custom_info1[['</a:t>
            </a:r>
            <a:r>
              <a:rPr lang="zh-CN" altLang="en-US" dirty="0"/>
              <a:t>地区编码</a:t>
            </a:r>
            <a:r>
              <a:rPr lang="en-US" altLang="zh-CN" dirty="0"/>
              <a:t>','</a:t>
            </a:r>
            <a:r>
              <a:rPr lang="zh-CN" altLang="en-US" dirty="0"/>
              <a:t>所属店铺编码</a:t>
            </a:r>
            <a:r>
              <a:rPr lang="en-US" altLang="zh-CN" dirty="0"/>
              <a:t>']].</a:t>
            </a:r>
            <a:r>
              <a:rPr lang="en-GB" altLang="zh-CN" dirty="0" err="1"/>
              <a:t>drop_duplicates</a:t>
            </a:r>
            <a:r>
              <a:rPr lang="en-GB" altLang="zh-CN" dirty="0"/>
              <a:t>().</a:t>
            </a:r>
            <a:r>
              <a:rPr lang="en-GB" altLang="zh-CN" dirty="0" err="1"/>
              <a:t>groupby</a:t>
            </a:r>
            <a:r>
              <a:rPr lang="en-GB" altLang="zh-CN" dirty="0"/>
              <a:t>('</a:t>
            </a:r>
            <a:r>
              <a:rPr lang="zh-CN" altLang="en-US" dirty="0"/>
              <a:t>地区编码</a:t>
            </a:r>
            <a:r>
              <a:rPr lang="en-US" altLang="zh-CN" dirty="0"/>
              <a:t>')['</a:t>
            </a:r>
            <a:r>
              <a:rPr lang="zh-CN" altLang="en-US" dirty="0"/>
              <a:t>所属店铺编码</a:t>
            </a:r>
            <a:r>
              <a:rPr lang="en-US" altLang="zh-CN" dirty="0"/>
              <a:t>'].</a:t>
            </a:r>
            <a:r>
              <a:rPr lang="en-GB" altLang="zh-CN" dirty="0"/>
              <a:t>count()</a:t>
            </a:r>
            <a:endParaRPr lang="en-GB" altLang="zh-CN" dirty="0"/>
          </a:p>
          <a:p>
            <a:r>
              <a:rPr lang="en-GB" altLang="zh-CN" dirty="0"/>
              <a:t>district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地区店均会员数量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每店平均会员数</a:t>
            </a:r>
            <a:endParaRPr lang="en-GB" altLang="zh-CN" dirty="0"/>
          </a:p>
          <a:p>
            <a:r>
              <a:rPr lang="en-GB" altLang="zh-CN" dirty="0" err="1"/>
              <a:t>district.loc</a:t>
            </a:r>
            <a:r>
              <a:rPr lang="en-GB" altLang="zh-CN" dirty="0"/>
              <a:t>[:,'</a:t>
            </a:r>
            <a:r>
              <a:rPr lang="zh-CN" altLang="en-US" dirty="0"/>
              <a:t>每店平均会员数</a:t>
            </a:r>
            <a:r>
              <a:rPr lang="en-US" altLang="zh-CN" dirty="0"/>
              <a:t>']=</a:t>
            </a:r>
            <a:r>
              <a:rPr lang="en-GB" altLang="zh-CN" dirty="0"/>
              <a:t>round(district['</a:t>
            </a:r>
            <a:r>
              <a:rPr lang="zh-CN" altLang="en-US" dirty="0"/>
              <a:t>会员数量</a:t>
            </a:r>
            <a:r>
              <a:rPr lang="en-US" altLang="zh-CN" dirty="0"/>
              <a:t>'].</a:t>
            </a:r>
            <a:r>
              <a:rPr lang="en-GB" altLang="zh-CN" dirty="0"/>
              <a:t>div(district['</a:t>
            </a:r>
            <a:r>
              <a:rPr lang="zh-CN" altLang="en-US" dirty="0"/>
              <a:t>店铺数</a:t>
            </a:r>
            <a:r>
              <a:rPr lang="en-US" altLang="zh-CN" dirty="0"/>
              <a:t>']))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计算总体平均数</a:t>
            </a:r>
            <a:endParaRPr lang="zh-CN" altLang="en-US" dirty="0"/>
          </a:p>
          <a:p>
            <a:r>
              <a:rPr lang="en-GB" altLang="zh-CN" dirty="0" err="1"/>
              <a:t>district.loc</a:t>
            </a:r>
            <a:r>
              <a:rPr lang="en-GB" altLang="zh-CN" dirty="0"/>
              <a:t>[:,'</a:t>
            </a:r>
            <a:r>
              <a:rPr lang="zh-CN" altLang="en-US" dirty="0"/>
              <a:t>总平均会员数</a:t>
            </a:r>
            <a:r>
              <a:rPr lang="en-US" altLang="zh-CN" dirty="0"/>
              <a:t>']=</a:t>
            </a:r>
            <a:r>
              <a:rPr lang="en-GB" altLang="zh-CN" dirty="0"/>
              <a:t>district['</a:t>
            </a:r>
            <a:r>
              <a:rPr lang="zh-CN" altLang="en-US" dirty="0"/>
              <a:t>会员数量</a:t>
            </a:r>
            <a:r>
              <a:rPr lang="en-US" altLang="zh-CN" dirty="0"/>
              <a:t>'].</a:t>
            </a:r>
            <a:r>
              <a:rPr lang="en-GB" altLang="zh-CN" dirty="0"/>
              <a:t>sum()/district['</a:t>
            </a:r>
            <a:r>
              <a:rPr lang="zh-CN" altLang="en-US" dirty="0"/>
              <a:t>店铺数</a:t>
            </a:r>
            <a:r>
              <a:rPr lang="en-US" altLang="zh-CN" dirty="0"/>
              <a:t>'].</a:t>
            </a:r>
            <a:r>
              <a:rPr lang="en-GB" altLang="zh-CN" dirty="0"/>
              <a:t>sum()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排序</a:t>
            </a:r>
            <a:endParaRPr lang="zh-CN" altLang="en-US" dirty="0"/>
          </a:p>
          <a:p>
            <a:r>
              <a:rPr lang="en-GB" altLang="zh-CN" dirty="0"/>
              <a:t>district=</a:t>
            </a:r>
            <a:r>
              <a:rPr lang="en-GB" altLang="zh-CN" dirty="0" err="1"/>
              <a:t>district.sort_values</a:t>
            </a:r>
            <a:r>
              <a:rPr lang="en-GB" altLang="zh-CN" dirty="0"/>
              <a:t>(by='</a:t>
            </a:r>
            <a:r>
              <a:rPr lang="zh-CN" altLang="en-US" dirty="0"/>
              <a:t>每店平均会员数</a:t>
            </a:r>
            <a:r>
              <a:rPr lang="en-US" altLang="zh-CN" dirty="0"/>
              <a:t>',</a:t>
            </a:r>
            <a:r>
              <a:rPr lang="en-GB" altLang="zh-CN" dirty="0"/>
              <a:t>ascending=False)</a:t>
            </a:r>
            <a:endParaRPr lang="en-GB" altLang="zh-CN" dirty="0"/>
          </a:p>
          <a:p>
            <a:r>
              <a:rPr lang="en-GB" altLang="zh-CN" dirty="0" err="1"/>
              <a:t>district.head</a:t>
            </a:r>
            <a:r>
              <a:rPr lang="en-GB" altLang="zh-CN" dirty="0"/>
              <a:t>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地区店均会员数量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数据可视化</a:t>
            </a:r>
            <a:endParaRPr lang="zh-CN" altLang="en-US" dirty="0"/>
          </a:p>
          <a:p>
            <a:r>
              <a:rPr lang="en-GB" altLang="zh-CN" dirty="0"/>
              <a:t>district['</a:t>
            </a:r>
            <a:r>
              <a:rPr lang="zh-CN" altLang="en-US" dirty="0"/>
              <a:t>每店平均会员数</a:t>
            </a:r>
            <a:r>
              <a:rPr lang="en-US" altLang="zh-CN" dirty="0"/>
              <a:t>'].</a:t>
            </a:r>
            <a:r>
              <a:rPr lang="en-GB" altLang="zh-CN" dirty="0" err="1"/>
              <a:t>plot.bar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=(20,8),color='</a:t>
            </a:r>
            <a:r>
              <a:rPr lang="en-GB" altLang="zh-CN" dirty="0" err="1"/>
              <a:t>r',legend</a:t>
            </a:r>
            <a:r>
              <a:rPr lang="en-GB" altLang="zh-CN" dirty="0"/>
              <a:t> = </a:t>
            </a:r>
            <a:r>
              <a:rPr lang="en-GB" altLang="zh-CN" dirty="0" err="1"/>
              <a:t>True,grid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/>
              <a:t>district['</a:t>
            </a:r>
            <a:r>
              <a:rPr lang="zh-CN" altLang="en-US" dirty="0"/>
              <a:t>总平均会员数</a:t>
            </a:r>
            <a:r>
              <a:rPr lang="en-US" altLang="zh-CN" dirty="0"/>
              <a:t>'].</a:t>
            </a:r>
            <a:r>
              <a:rPr lang="en-GB" altLang="zh-CN" dirty="0"/>
              <a:t>plot(</a:t>
            </a:r>
            <a:r>
              <a:rPr lang="en-GB" altLang="zh-CN" dirty="0" err="1"/>
              <a:t>figsize</a:t>
            </a:r>
            <a:r>
              <a:rPr lang="en-GB" altLang="zh-CN" dirty="0"/>
              <a:t>=(20,8),color='</a:t>
            </a:r>
            <a:r>
              <a:rPr lang="en-GB" altLang="zh-CN" dirty="0" err="1"/>
              <a:t>g',legend</a:t>
            </a:r>
            <a:r>
              <a:rPr lang="en-GB" altLang="zh-CN" dirty="0"/>
              <a:t> = </a:t>
            </a:r>
            <a:r>
              <a:rPr lang="en-GB" altLang="zh-CN" dirty="0" err="1"/>
              <a:t>True,grid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plt.title</a:t>
            </a:r>
            <a:r>
              <a:rPr lang="en-GB" altLang="zh-CN" dirty="0"/>
              <a:t>("</a:t>
            </a:r>
            <a:r>
              <a:rPr lang="zh-CN" altLang="en-US" dirty="0"/>
              <a:t>地区店均会员分析</a:t>
            </a:r>
            <a:r>
              <a:rPr lang="en-US" altLang="zh-CN" dirty="0"/>
              <a:t>",</a:t>
            </a:r>
            <a:r>
              <a:rPr lang="en-GB" altLang="zh-CN" dirty="0" err="1"/>
              <a:t>fontsize</a:t>
            </a:r>
            <a:r>
              <a:rPr lang="en-GB" altLang="zh-CN" dirty="0"/>
              <a:t>=18)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各地区会销比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会销比的计算和分析会销比的作用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会销比 </a:t>
            </a:r>
            <a:r>
              <a:rPr lang="en-US" altLang="zh-CN" b="0" dirty="0"/>
              <a:t>= </a:t>
            </a:r>
            <a:r>
              <a:rPr lang="zh-CN" altLang="en-US" b="0" dirty="0"/>
              <a:t>会员消费的金额 </a:t>
            </a:r>
            <a:r>
              <a:rPr lang="en-US" altLang="zh-CN" b="0" dirty="0"/>
              <a:t>/ </a:t>
            </a:r>
            <a:r>
              <a:rPr lang="zh-CN" altLang="en-US" b="0" dirty="0"/>
              <a:t>全部客户消费的金额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由于数据脱敏的原因，没有全部客户消费金额的数据，所以用如下方式替换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会销比 </a:t>
            </a:r>
            <a:r>
              <a:rPr lang="en-US" altLang="zh-CN" b="0" dirty="0"/>
              <a:t>= </a:t>
            </a:r>
            <a:r>
              <a:rPr lang="zh-CN" altLang="en-US" b="0" dirty="0"/>
              <a:t>会员消费的订单数 </a:t>
            </a:r>
            <a:r>
              <a:rPr lang="en-US" altLang="zh-CN" b="0" dirty="0"/>
              <a:t>/ </a:t>
            </a:r>
            <a:r>
              <a:rPr lang="zh-CN" altLang="en-US" b="0" dirty="0"/>
              <a:t>全部销售订单数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会销比统计的是会员消费占所有销售金额的比例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通过会销比可以衡量会员的整体质量</a:t>
            </a:r>
            <a:endParaRPr lang="zh-CN" altLang="en-US" b="0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Pandas </a:t>
            </a:r>
            <a:r>
              <a:rPr lang="zh-CN" altLang="en-US" b="1" dirty="0">
                <a:solidFill>
                  <a:srgbClr val="FF0000"/>
                </a:solidFill>
              </a:rPr>
              <a:t>透视表概述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零售会员数据分析案例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各地区会销比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加载数据</a:t>
            </a:r>
            <a:endParaRPr lang="zh-CN" altLang="en-US" dirty="0"/>
          </a:p>
          <a:p>
            <a:r>
              <a:rPr lang="en-GB" altLang="zh-CN" dirty="0" err="1"/>
              <a:t>custom_consume</a:t>
            </a:r>
            <a:r>
              <a:rPr lang="en-GB" altLang="zh-CN" dirty="0"/>
              <a:t>=</a:t>
            </a:r>
            <a:r>
              <a:rPr lang="en-GB" altLang="zh-CN" dirty="0" err="1"/>
              <a:t>pd.read_excel</a:t>
            </a:r>
            <a:r>
              <a:rPr lang="en-GB" altLang="zh-CN" dirty="0"/>
              <a:t>('data/</a:t>
            </a:r>
            <a:r>
              <a:rPr lang="zh-CN" altLang="en-US" dirty="0"/>
              <a:t>会员消费报表</a:t>
            </a:r>
            <a:r>
              <a:rPr lang="en-US" altLang="zh-CN" dirty="0"/>
              <a:t>.</a:t>
            </a:r>
            <a:r>
              <a:rPr lang="en-GB" altLang="zh-CN" dirty="0" err="1"/>
              <a:t>xlsx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 err="1"/>
              <a:t>all_orders</a:t>
            </a:r>
            <a:r>
              <a:rPr lang="en-GB" altLang="zh-CN" dirty="0"/>
              <a:t>=</a:t>
            </a:r>
            <a:r>
              <a:rPr lang="en-GB" altLang="zh-CN" dirty="0" err="1"/>
              <a:t>pd.read_excel</a:t>
            </a:r>
            <a:r>
              <a:rPr lang="en-GB" altLang="zh-CN" dirty="0"/>
              <a:t>('data/</a:t>
            </a:r>
            <a:r>
              <a:rPr lang="zh-CN" altLang="en-US" dirty="0"/>
              <a:t>全国销售订单数量表</a:t>
            </a:r>
            <a:r>
              <a:rPr lang="en-US" altLang="zh-CN" dirty="0"/>
              <a:t>.</a:t>
            </a:r>
            <a:r>
              <a:rPr lang="en-GB" altLang="zh-CN" dirty="0" err="1"/>
              <a:t>xlsx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 err="1"/>
              <a:t>custom_consume.head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all_orders.head</a:t>
            </a:r>
            <a:r>
              <a:rPr lang="en-GB" altLang="zh-CN" dirty="0"/>
              <a:t>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为会员消费报表添加年月列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添加年月  这里年月要转换成整数</a:t>
            </a:r>
            <a:r>
              <a:rPr lang="en-US" altLang="zh-CN" dirty="0"/>
              <a:t>,</a:t>
            </a:r>
            <a:r>
              <a:rPr lang="zh-CN" altLang="en-US" dirty="0"/>
              <a:t>因为等会后面要链接的字段是整数</a:t>
            </a:r>
            <a:endParaRPr lang="zh-CN" altLang="en-US" dirty="0"/>
          </a:p>
          <a:p>
            <a:r>
              <a:rPr lang="en-GB" altLang="zh-CN" dirty="0" err="1"/>
              <a:t>custom_consume.loc</a:t>
            </a:r>
            <a:r>
              <a:rPr lang="en-GB" altLang="zh-CN" dirty="0"/>
              <a:t>[:,'</a:t>
            </a:r>
            <a:r>
              <a:rPr lang="zh-CN" altLang="en-US" dirty="0"/>
              <a:t>年月</a:t>
            </a:r>
            <a:r>
              <a:rPr lang="en-US" altLang="zh-CN" dirty="0"/>
              <a:t>']=</a:t>
            </a:r>
            <a:r>
              <a:rPr lang="en-GB" altLang="zh-CN" dirty="0" err="1"/>
              <a:t>pd.to_datetime</a:t>
            </a:r>
            <a:r>
              <a:rPr lang="en-GB" altLang="zh-CN" dirty="0"/>
              <a:t>(</a:t>
            </a:r>
            <a:r>
              <a:rPr lang="en-GB" altLang="zh-CN" dirty="0" err="1"/>
              <a:t>custom_consume</a:t>
            </a:r>
            <a:r>
              <a:rPr lang="en-GB" altLang="zh-CN" dirty="0"/>
              <a:t>['</a:t>
            </a:r>
            <a:r>
              <a:rPr lang="zh-CN" altLang="en-US" dirty="0"/>
              <a:t>订单日期</a:t>
            </a:r>
            <a:r>
              <a:rPr lang="en-US" altLang="zh-CN" dirty="0"/>
              <a:t>']).</a:t>
            </a:r>
            <a:r>
              <a:rPr lang="en-GB" altLang="zh-CN" dirty="0"/>
              <a:t>apply(lambda </a:t>
            </a:r>
            <a:r>
              <a:rPr lang="en-GB" altLang="zh-CN" dirty="0" err="1"/>
              <a:t>x:datetime.strftime</a:t>
            </a:r>
            <a:r>
              <a:rPr lang="en-GB" altLang="zh-CN" dirty="0"/>
              <a:t>(x,'%</a:t>
            </a:r>
            <a:r>
              <a:rPr lang="en-GB" altLang="zh-CN" dirty="0" err="1"/>
              <a:t>Y%m</a:t>
            </a:r>
            <a:r>
              <a:rPr lang="en-GB" altLang="zh-CN" dirty="0"/>
              <a:t>')).</a:t>
            </a:r>
            <a:r>
              <a:rPr lang="en-GB" altLang="zh-CN" dirty="0" err="1"/>
              <a:t>astype</a:t>
            </a:r>
            <a:r>
              <a:rPr lang="en-GB" altLang="zh-CN" dirty="0"/>
              <a:t>(</a:t>
            </a:r>
            <a:r>
              <a:rPr lang="en-GB" altLang="zh-CN" dirty="0" err="1"/>
              <a:t>np.int</a:t>
            </a:r>
            <a:r>
              <a:rPr lang="en-GB" altLang="zh-CN" dirty="0"/>
              <a:t>)</a:t>
            </a:r>
            <a:endParaRPr lang="en-GB" altLang="zh-CN" dirty="0"/>
          </a:p>
          <a:p>
            <a:r>
              <a:rPr lang="en-GB" altLang="zh-CN" dirty="0" err="1"/>
              <a:t>custom_consume.head</a:t>
            </a:r>
            <a:r>
              <a:rPr lang="en-GB" altLang="zh-CN" dirty="0"/>
              <a:t>()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各地区会销比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为会员消费报表添加地区编码</a:t>
            </a:r>
            <a:endParaRPr lang="en-US" altLang="zh-CN" dirty="0"/>
          </a:p>
          <a:p>
            <a:r>
              <a:rPr lang="en-GB" altLang="zh-CN" dirty="0" err="1"/>
              <a:t>custom_consume</a:t>
            </a:r>
            <a:r>
              <a:rPr lang="en-GB" altLang="zh-CN" dirty="0"/>
              <a:t>=</a:t>
            </a:r>
            <a:r>
              <a:rPr lang="en-GB" altLang="zh-CN" dirty="0" err="1"/>
              <a:t>pd.merge</a:t>
            </a:r>
            <a:r>
              <a:rPr lang="en-GB" altLang="zh-CN" dirty="0"/>
              <a:t>(</a:t>
            </a:r>
            <a:r>
              <a:rPr lang="en-GB" altLang="zh-CN" dirty="0" err="1"/>
              <a:t>custom_consume,store_info</a:t>
            </a:r>
            <a:r>
              <a:rPr lang="en-GB" altLang="zh-CN" dirty="0"/>
              <a:t>[['</a:t>
            </a:r>
            <a:r>
              <a:rPr lang="zh-CN" altLang="en-US" dirty="0"/>
              <a:t>店铺代码</a:t>
            </a:r>
            <a:r>
              <a:rPr lang="en-US" altLang="zh-CN" dirty="0"/>
              <a:t>','</a:t>
            </a:r>
            <a:r>
              <a:rPr lang="zh-CN" altLang="en-US" dirty="0"/>
              <a:t>地区编码</a:t>
            </a:r>
            <a:r>
              <a:rPr lang="en-US" altLang="zh-CN" dirty="0"/>
              <a:t>']],</a:t>
            </a:r>
            <a:r>
              <a:rPr lang="en-GB" altLang="zh-CN" dirty="0"/>
              <a:t>on='</a:t>
            </a:r>
            <a:r>
              <a:rPr lang="zh-CN" altLang="en-US" dirty="0"/>
              <a:t>店铺代码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GB" altLang="zh-CN" dirty="0" err="1"/>
              <a:t>custom_consume.head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zh-CN" altLang="en-US" dirty="0"/>
              <a:t>剔除电商数据，统计会员购买订单数量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margins</a:t>
            </a:r>
            <a:r>
              <a:rPr lang="zh-CN" altLang="en-US" dirty="0"/>
              <a:t>参数 每行每列求和</a:t>
            </a:r>
            <a:endParaRPr lang="zh-CN" altLang="en-US" dirty="0"/>
          </a:p>
          <a:p>
            <a:r>
              <a:rPr lang="en-GB" altLang="zh-CN" dirty="0" err="1"/>
              <a:t>member_orders</a:t>
            </a:r>
            <a:r>
              <a:rPr lang="en-GB" altLang="zh-CN" dirty="0"/>
              <a:t>=</a:t>
            </a:r>
            <a:r>
              <a:rPr lang="en-GB" altLang="zh-CN" dirty="0" err="1"/>
              <a:t>custom_consume</a:t>
            </a:r>
            <a:r>
              <a:rPr lang="en-GB" altLang="zh-CN" dirty="0"/>
              <a:t>[</a:t>
            </a:r>
            <a:r>
              <a:rPr lang="en-GB" altLang="zh-CN" dirty="0" err="1"/>
              <a:t>custom_consume</a:t>
            </a:r>
            <a:r>
              <a:rPr lang="en-GB" altLang="zh-CN" dirty="0"/>
              <a:t>['</a:t>
            </a:r>
            <a:r>
              <a:rPr lang="zh-CN" altLang="en-US" dirty="0"/>
              <a:t>地区编码</a:t>
            </a:r>
            <a:r>
              <a:rPr lang="en-US" altLang="zh-CN" dirty="0"/>
              <a:t>']!='</a:t>
            </a:r>
            <a:r>
              <a:rPr lang="en-GB" altLang="zh-CN" dirty="0"/>
              <a:t>GBL6D01'].</a:t>
            </a:r>
            <a:r>
              <a:rPr lang="en-GB" altLang="zh-CN" dirty="0" err="1"/>
              <a:t>pivot_table</a:t>
            </a:r>
            <a:r>
              <a:rPr lang="en-GB" altLang="zh-CN" dirty="0"/>
              <a:t>(values = '</a:t>
            </a:r>
            <a:r>
              <a:rPr lang="zh-CN" altLang="en-US" dirty="0"/>
              <a:t>消费数量</a:t>
            </a:r>
            <a:r>
              <a:rPr lang="en-US" altLang="zh-CN" dirty="0"/>
              <a:t>',</a:t>
            </a:r>
            <a:r>
              <a:rPr lang="en-GB" altLang="zh-CN" dirty="0"/>
              <a:t>index='</a:t>
            </a:r>
            <a:r>
              <a:rPr lang="zh-CN" altLang="en-US" dirty="0"/>
              <a:t>地区编码</a:t>
            </a:r>
            <a:r>
              <a:rPr lang="en-US" altLang="zh-CN" dirty="0"/>
              <a:t>',</a:t>
            </a:r>
            <a:r>
              <a:rPr lang="en-GB" altLang="zh-CN" dirty="0"/>
              <a:t>columns='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=</a:t>
            </a:r>
            <a:r>
              <a:rPr lang="en-GB" altLang="zh-CN" dirty="0" err="1"/>
              <a:t>sum,margins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member_orders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各地区会销比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全部订单数</a:t>
            </a:r>
            <a:endParaRPr lang="en-GB" altLang="zh-CN" dirty="0"/>
          </a:p>
          <a:p>
            <a:r>
              <a:rPr lang="en-GB" altLang="zh-CN" dirty="0" err="1"/>
              <a:t>country_sales</a:t>
            </a:r>
            <a:r>
              <a:rPr lang="en-GB" altLang="zh-CN" dirty="0"/>
              <a:t>=</a:t>
            </a:r>
            <a:r>
              <a:rPr lang="en-GB" altLang="zh-CN" dirty="0" err="1"/>
              <a:t>all_orders.pivot_table</a:t>
            </a:r>
            <a:r>
              <a:rPr lang="en-GB" altLang="zh-CN" dirty="0"/>
              <a:t>(values = '</a:t>
            </a:r>
            <a:r>
              <a:rPr lang="zh-CN" altLang="en-US" dirty="0"/>
              <a:t>全部订单数</a:t>
            </a:r>
            <a:r>
              <a:rPr lang="en-US" altLang="zh-CN" dirty="0"/>
              <a:t>',</a:t>
            </a:r>
            <a:r>
              <a:rPr lang="en-GB" altLang="zh-CN" dirty="0"/>
              <a:t>index='</a:t>
            </a:r>
            <a:r>
              <a:rPr lang="zh-CN" altLang="en-US" dirty="0"/>
              <a:t>地区代码</a:t>
            </a:r>
            <a:r>
              <a:rPr lang="en-US" altLang="zh-CN" dirty="0"/>
              <a:t>',</a:t>
            </a:r>
            <a:r>
              <a:rPr lang="en-GB" altLang="zh-CN" dirty="0"/>
              <a:t>columns='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=</a:t>
            </a:r>
            <a:r>
              <a:rPr lang="en-GB" altLang="zh-CN" dirty="0" err="1"/>
              <a:t>sum,margins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country_sales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计算各地区会销比</a:t>
            </a:r>
            <a:endParaRPr lang="en-US" altLang="zh-CN" dirty="0"/>
          </a:p>
          <a:p>
            <a:r>
              <a:rPr lang="en-GB" altLang="zh-CN" dirty="0"/>
              <a:t>result=</a:t>
            </a:r>
            <a:r>
              <a:rPr lang="en-GB" altLang="zh-CN" dirty="0" err="1"/>
              <a:t>member_orders</a:t>
            </a:r>
            <a:r>
              <a:rPr lang="en-GB" altLang="zh-CN" dirty="0"/>
              <a:t>/</a:t>
            </a:r>
            <a:r>
              <a:rPr lang="en-GB" altLang="zh-CN" dirty="0" err="1"/>
              <a:t>country_sales</a:t>
            </a:r>
            <a:endParaRPr lang="en-GB" altLang="zh-CN" dirty="0"/>
          </a:p>
          <a:p>
            <a:r>
              <a:rPr lang="en-GB" altLang="zh-CN" dirty="0" err="1"/>
              <a:t>result.applymap</a:t>
            </a:r>
            <a:r>
              <a:rPr lang="en-GB" altLang="zh-CN" dirty="0"/>
              <a:t>(lambda x: format(x,".2%"))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 会员连带率分析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连带率的概念和为什么分析连带率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连带率是指销售的件数和交易的次数相除后的数值，反映的是顾客平均单次消费的产品件数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为什么分析连带率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连带率直接影响到客单价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连带率反应运营质量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 会员连带率分析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连带率的计算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连带率 </a:t>
            </a:r>
            <a:r>
              <a:rPr lang="en-US" altLang="zh-CN" b="0" dirty="0"/>
              <a:t>= </a:t>
            </a:r>
            <a:r>
              <a:rPr lang="zh-CN" altLang="en-US" b="0" dirty="0"/>
              <a:t>消费数量 </a:t>
            </a:r>
            <a:r>
              <a:rPr lang="en-US" altLang="zh-CN" b="0" dirty="0"/>
              <a:t>/ </a:t>
            </a:r>
            <a:r>
              <a:rPr lang="zh-CN" altLang="en-US" b="0" dirty="0"/>
              <a:t>订单数量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用到的数据：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会员消费报表</a:t>
            </a:r>
            <a:r>
              <a:rPr lang="en-US" altLang="zh-CN" b="0" dirty="0"/>
              <a:t>.</a:t>
            </a:r>
            <a:r>
              <a:rPr lang="en-US" altLang="zh-CN" b="0" dirty="0" err="1"/>
              <a:t>xlsx</a:t>
            </a:r>
            <a:r>
              <a:rPr lang="en-US" altLang="zh-CN" b="0" dirty="0"/>
              <a:t> </a:t>
            </a:r>
            <a:r>
              <a:rPr lang="zh-CN" altLang="en-US" b="0" dirty="0"/>
              <a:t>会员消费记录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门店信息表</a:t>
            </a:r>
            <a:r>
              <a:rPr lang="en-US" altLang="zh-CN" b="0" dirty="0"/>
              <a:t>.</a:t>
            </a:r>
            <a:r>
              <a:rPr lang="en-US" altLang="zh-CN" b="0" dirty="0" err="1"/>
              <a:t>xlsx</a:t>
            </a:r>
            <a:r>
              <a:rPr lang="en-US" altLang="zh-CN" b="0" dirty="0"/>
              <a:t> </a:t>
            </a:r>
            <a:r>
              <a:rPr lang="zh-CN" altLang="en-US" b="0" dirty="0"/>
              <a:t>建立门店地区对应关系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分析连带率的作用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通过连带率分析可以反映出人、货、场几个角度的业务问题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 会员连带率分析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统计订单的数量：需要对</a:t>
            </a:r>
            <a:r>
              <a:rPr lang="en-US" altLang="zh-CN" dirty="0"/>
              <a:t>"</a:t>
            </a:r>
            <a:r>
              <a:rPr lang="zh-CN" altLang="en-US" dirty="0"/>
              <a:t>订单号</a:t>
            </a:r>
            <a:r>
              <a:rPr lang="en-US" altLang="zh-CN" dirty="0"/>
              <a:t>"</a:t>
            </a:r>
            <a:r>
              <a:rPr lang="zh-CN" altLang="en-US" dirty="0"/>
              <a:t>去重</a:t>
            </a:r>
            <a:r>
              <a:rPr lang="en-US" altLang="zh-CN" dirty="0"/>
              <a:t>,</a:t>
            </a:r>
            <a:r>
              <a:rPr lang="zh-CN" altLang="en-US" dirty="0"/>
              <a:t>并且只要</a:t>
            </a:r>
            <a:r>
              <a:rPr lang="en-US" altLang="zh-CN" dirty="0"/>
              <a:t>"</a:t>
            </a:r>
            <a:r>
              <a:rPr lang="zh-CN" altLang="en-US" dirty="0"/>
              <a:t>下单</a:t>
            </a:r>
            <a:r>
              <a:rPr lang="en-US" altLang="zh-CN" dirty="0"/>
              <a:t>"</a:t>
            </a:r>
            <a:r>
              <a:rPr lang="zh-CN" altLang="en-US" dirty="0"/>
              <a:t>的数据</a:t>
            </a:r>
            <a:r>
              <a:rPr lang="en-US" altLang="zh-CN" dirty="0"/>
              <a:t>,"</a:t>
            </a:r>
            <a:r>
              <a:rPr lang="zh-CN" altLang="en-US" dirty="0"/>
              <a:t>退单</a:t>
            </a:r>
            <a:r>
              <a:rPr lang="en-US" altLang="zh-CN" dirty="0"/>
              <a:t>"</a:t>
            </a:r>
            <a:r>
              <a:rPr lang="zh-CN" altLang="en-US" dirty="0"/>
              <a:t>的不要</a:t>
            </a:r>
            <a:endParaRPr lang="zh-CN" altLang="en-US" dirty="0"/>
          </a:p>
          <a:p>
            <a:r>
              <a:rPr lang="en-GB" altLang="zh-CN" dirty="0" err="1"/>
              <a:t>order_data</a:t>
            </a:r>
            <a:r>
              <a:rPr lang="en-GB" altLang="zh-CN" dirty="0"/>
              <a:t>=</a:t>
            </a:r>
            <a:r>
              <a:rPr lang="en-GB" altLang="zh-CN" dirty="0" err="1"/>
              <a:t>custom_consume.query</a:t>
            </a:r>
            <a:r>
              <a:rPr lang="en-GB" altLang="zh-CN" dirty="0"/>
              <a:t>(" </a:t>
            </a:r>
            <a:r>
              <a:rPr lang="zh-CN" altLang="en-US" dirty="0"/>
              <a:t>订单类型</a:t>
            </a:r>
            <a:r>
              <a:rPr lang="en-US" altLang="zh-CN" dirty="0"/>
              <a:t>=='</a:t>
            </a:r>
            <a:r>
              <a:rPr lang="zh-CN" altLang="en-US" dirty="0"/>
              <a:t>下单</a:t>
            </a:r>
            <a:r>
              <a:rPr lang="en-US" altLang="zh-CN" dirty="0"/>
              <a:t>' &amp; </a:t>
            </a:r>
            <a:r>
              <a:rPr lang="zh-CN" altLang="en-US" dirty="0"/>
              <a:t>地区编码</a:t>
            </a:r>
            <a:r>
              <a:rPr lang="en-US" altLang="zh-CN" dirty="0"/>
              <a:t>!='</a:t>
            </a:r>
            <a:r>
              <a:rPr lang="en-GB" altLang="zh-CN" dirty="0"/>
              <a:t>GBL6D01'")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去重  统计订单量需要去重  后面统计消费数量和消费金额不需要去重</a:t>
            </a:r>
            <a:endParaRPr lang="zh-CN" altLang="en-US" dirty="0"/>
          </a:p>
          <a:p>
            <a:r>
              <a:rPr lang="en-GB" altLang="zh-CN" dirty="0" err="1"/>
              <a:t>order_count</a:t>
            </a:r>
            <a:r>
              <a:rPr lang="en-GB" altLang="zh-CN" dirty="0"/>
              <a:t>=</a:t>
            </a:r>
            <a:r>
              <a:rPr lang="en-GB" altLang="zh-CN" dirty="0" err="1"/>
              <a:t>order_data</a:t>
            </a:r>
            <a:r>
              <a:rPr lang="en-GB" altLang="zh-CN" dirty="0"/>
              <a:t>[['</a:t>
            </a:r>
            <a:r>
              <a:rPr lang="zh-CN" altLang="en-US" dirty="0"/>
              <a:t>年月</a:t>
            </a:r>
            <a:r>
              <a:rPr lang="en-US" altLang="zh-CN" dirty="0"/>
              <a:t>','</a:t>
            </a:r>
            <a:r>
              <a:rPr lang="zh-CN" altLang="en-US" dirty="0"/>
              <a:t>地区编码</a:t>
            </a:r>
            <a:r>
              <a:rPr lang="en-US" altLang="zh-CN" dirty="0"/>
              <a:t>','</a:t>
            </a:r>
            <a:r>
              <a:rPr lang="zh-CN" altLang="en-US" dirty="0"/>
              <a:t>订单号</a:t>
            </a:r>
            <a:r>
              <a:rPr lang="en-US" altLang="zh-CN" dirty="0"/>
              <a:t>']].</a:t>
            </a:r>
            <a:r>
              <a:rPr lang="en-GB" altLang="zh-CN" dirty="0" err="1"/>
              <a:t>drop_duplicates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order_count</a:t>
            </a:r>
            <a:r>
              <a:rPr lang="en-GB" altLang="zh-CN" dirty="0"/>
              <a:t>=</a:t>
            </a:r>
            <a:r>
              <a:rPr lang="en-GB" altLang="zh-CN" dirty="0" err="1"/>
              <a:t>order_count.pivot_table</a:t>
            </a:r>
            <a:r>
              <a:rPr lang="en-GB" altLang="zh-CN" dirty="0"/>
              <a:t>(index = '</a:t>
            </a:r>
            <a:r>
              <a:rPr lang="zh-CN" altLang="en-US" dirty="0"/>
              <a:t>地区编码</a:t>
            </a:r>
            <a:r>
              <a:rPr lang="en-US" altLang="zh-CN" dirty="0"/>
              <a:t>',</a:t>
            </a:r>
            <a:r>
              <a:rPr lang="en-GB" altLang="zh-CN" dirty="0"/>
              <a:t>columns='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/>
              <a:t>values='</a:t>
            </a:r>
            <a:r>
              <a:rPr lang="zh-CN" altLang="en-US" dirty="0"/>
              <a:t>订单号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='count’)</a:t>
            </a:r>
            <a:endParaRPr lang="en-GB" altLang="zh-CN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 会员连带率分析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统计消费商品数量</a:t>
            </a:r>
            <a:endParaRPr lang="zh-CN" altLang="en-US" dirty="0"/>
          </a:p>
          <a:p>
            <a:r>
              <a:rPr lang="en-GB" altLang="zh-CN" dirty="0" err="1"/>
              <a:t>consume_count</a:t>
            </a:r>
            <a:r>
              <a:rPr lang="en-GB" altLang="zh-CN" dirty="0"/>
              <a:t>=</a:t>
            </a:r>
            <a:r>
              <a:rPr lang="en-GB" altLang="zh-CN" dirty="0" err="1"/>
              <a:t>order_data.pivot_table</a:t>
            </a:r>
            <a:r>
              <a:rPr lang="en-GB" altLang="zh-CN" dirty="0"/>
              <a:t>(values = '</a:t>
            </a:r>
            <a:r>
              <a:rPr lang="zh-CN" altLang="en-US" dirty="0"/>
              <a:t>消费数量</a:t>
            </a:r>
            <a:r>
              <a:rPr lang="en-US" altLang="zh-CN" dirty="0"/>
              <a:t>',</a:t>
            </a:r>
            <a:r>
              <a:rPr lang="en-GB" altLang="zh-CN" dirty="0"/>
              <a:t>index='</a:t>
            </a:r>
            <a:r>
              <a:rPr lang="zh-CN" altLang="en-US" dirty="0"/>
              <a:t>地区编码</a:t>
            </a:r>
            <a:r>
              <a:rPr lang="en-US" altLang="zh-CN" dirty="0"/>
              <a:t>',</a:t>
            </a:r>
            <a:r>
              <a:rPr lang="en-GB" altLang="zh-CN" dirty="0"/>
              <a:t>columns='</a:t>
            </a:r>
            <a:r>
              <a:rPr lang="zh-CN" altLang="en-US" dirty="0"/>
              <a:t>年月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=sum)</a:t>
            </a:r>
            <a:endParaRPr lang="en-GB" altLang="zh-CN" dirty="0"/>
          </a:p>
          <a:p>
            <a:r>
              <a:rPr lang="en-GB" altLang="zh-CN" dirty="0" err="1"/>
              <a:t>consume_count.head</a:t>
            </a:r>
            <a:r>
              <a:rPr lang="en-GB" altLang="zh-CN" dirty="0"/>
              <a:t>()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计算连带率</a:t>
            </a:r>
            <a:endParaRPr lang="zh-CN" altLang="en-US" dirty="0"/>
          </a:p>
          <a:p>
            <a:r>
              <a:rPr lang="en-GB" altLang="zh-CN" dirty="0"/>
              <a:t>result=</a:t>
            </a:r>
            <a:r>
              <a:rPr lang="en-GB" altLang="zh-CN" dirty="0" err="1"/>
              <a:t>consume_count</a:t>
            </a:r>
            <a:r>
              <a:rPr lang="en-GB" altLang="zh-CN" dirty="0"/>
              <a:t>/</a:t>
            </a:r>
            <a:r>
              <a:rPr lang="en-GB" altLang="zh-CN" dirty="0" err="1"/>
              <a:t>order_count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小数二位显示</a:t>
            </a:r>
            <a:endParaRPr lang="zh-CN" altLang="en-US" dirty="0"/>
          </a:p>
          <a:p>
            <a:r>
              <a:rPr lang="en-GB" altLang="zh-CN" dirty="0"/>
              <a:t>result=</a:t>
            </a:r>
            <a:r>
              <a:rPr lang="en-GB" altLang="zh-CN" dirty="0" err="1"/>
              <a:t>result.applymap</a:t>
            </a:r>
            <a:r>
              <a:rPr lang="en-GB" altLang="zh-CN" dirty="0"/>
              <a:t>(lambda </a:t>
            </a:r>
            <a:r>
              <a:rPr lang="en-GB" altLang="zh-CN" dirty="0" err="1"/>
              <a:t>x:format</a:t>
            </a:r>
            <a:r>
              <a:rPr lang="en-GB" altLang="zh-CN" dirty="0"/>
              <a:t>(x,'.2f'))</a:t>
            </a:r>
            <a:endParaRPr lang="en-GB" altLang="zh-CN" dirty="0"/>
          </a:p>
          <a:p>
            <a:r>
              <a:rPr lang="en-GB" altLang="zh-CN" dirty="0"/>
              <a:t>result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复购率的概念和复购率分析的作用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复购率：指会员对该品牌产品或者服务的重复购买次数，重复购买率越多，则反应出会员对品牌的忠诚度就越高，反之则越低。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计算复购率需要指定时间范围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如何计算复购：会员消费次数一天之内只计算一次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复购率 </a:t>
            </a:r>
            <a:r>
              <a:rPr lang="en-US" altLang="zh-CN" b="0" dirty="0"/>
              <a:t>= </a:t>
            </a:r>
            <a:r>
              <a:rPr lang="zh-CN" altLang="en-US" b="0" dirty="0"/>
              <a:t>一段时间内消费次数大于</a:t>
            </a:r>
            <a:r>
              <a:rPr lang="en-US" altLang="zh-CN" b="0" dirty="0"/>
              <a:t>1</a:t>
            </a:r>
            <a:r>
              <a:rPr lang="zh-CN" altLang="en-US" b="0" dirty="0"/>
              <a:t>次的人数 </a:t>
            </a:r>
            <a:r>
              <a:rPr lang="en-US" altLang="zh-CN" b="0" dirty="0"/>
              <a:t>/ </a:t>
            </a:r>
            <a:r>
              <a:rPr lang="zh-CN" altLang="en-US" b="0" dirty="0"/>
              <a:t>总消费人数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复购率分析的作用：通过复购率分析可以反映出运营状态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计算步骤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统计会员消费次数与是否复购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计算复购率并定义函数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统计</a:t>
            </a:r>
            <a:r>
              <a:rPr lang="en-US" altLang="zh-CN" b="0" dirty="0"/>
              <a:t>2018</a:t>
            </a:r>
            <a:r>
              <a:rPr lang="zh-CN" altLang="en-US" b="0" dirty="0"/>
              <a:t>年</a:t>
            </a:r>
            <a:r>
              <a:rPr lang="en-US" altLang="zh-CN" b="0" dirty="0"/>
              <a:t>01</a:t>
            </a:r>
            <a:r>
              <a:rPr lang="zh-CN" altLang="en-US" b="0" dirty="0"/>
              <a:t>月</a:t>
            </a:r>
            <a:r>
              <a:rPr lang="en-US" altLang="zh-CN" b="0" dirty="0"/>
              <a:t>~2018</a:t>
            </a:r>
            <a:r>
              <a:rPr lang="zh-CN" altLang="en-US" b="0" dirty="0"/>
              <a:t>年</a:t>
            </a:r>
            <a:r>
              <a:rPr lang="en-US" altLang="zh-CN" b="0" dirty="0"/>
              <a:t>12</a:t>
            </a:r>
            <a:r>
              <a:rPr lang="zh-CN" altLang="en-US" b="0" dirty="0"/>
              <a:t>月复购率和</a:t>
            </a:r>
            <a:r>
              <a:rPr lang="en-US" altLang="zh-CN" b="0" dirty="0"/>
              <a:t>2018</a:t>
            </a:r>
            <a:r>
              <a:rPr lang="zh-CN" altLang="en-US" b="0" dirty="0"/>
              <a:t>年</a:t>
            </a:r>
            <a:r>
              <a:rPr lang="en-US" altLang="zh-CN" b="0" dirty="0"/>
              <a:t>02</a:t>
            </a:r>
            <a:r>
              <a:rPr lang="zh-CN" altLang="en-US" b="0" dirty="0"/>
              <a:t>月</a:t>
            </a:r>
            <a:r>
              <a:rPr lang="en-US" altLang="zh-CN" b="0" dirty="0"/>
              <a:t>~2019</a:t>
            </a:r>
            <a:r>
              <a:rPr lang="zh-CN" altLang="en-US" b="0" dirty="0"/>
              <a:t>年</a:t>
            </a:r>
            <a:r>
              <a:rPr lang="en-US" altLang="zh-CN" b="0" dirty="0"/>
              <a:t>01</a:t>
            </a:r>
            <a:r>
              <a:rPr lang="zh-CN" altLang="en-US" b="0" dirty="0"/>
              <a:t>月复购率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计算复购率环比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统计会员消费次数与是否复购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由于一个会员同一天消费多次也算一次消费，所以会员消费次数按一天一次计算 因此需要对</a:t>
            </a:r>
            <a:r>
              <a:rPr lang="en-US" altLang="zh-CN" dirty="0"/>
              <a:t>"</a:t>
            </a:r>
            <a:r>
              <a:rPr lang="zh-CN" altLang="en-US" dirty="0"/>
              <a:t>会员卡号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zh-CN" altLang="en-US" dirty="0"/>
              <a:t>时间</a:t>
            </a:r>
            <a:r>
              <a:rPr lang="en-US" altLang="zh-CN" dirty="0"/>
              <a:t>"</a:t>
            </a:r>
            <a:r>
              <a:rPr lang="zh-CN" altLang="en-US" dirty="0"/>
              <a:t>进行去重</a:t>
            </a:r>
            <a:endParaRPr lang="en-US" altLang="zh-CN" dirty="0"/>
          </a:p>
          <a:p>
            <a:r>
              <a:rPr lang="en-GB" altLang="zh-CN" dirty="0" err="1"/>
              <a:t>order_data</a:t>
            </a:r>
            <a:r>
              <a:rPr lang="en-GB" altLang="zh-CN" dirty="0"/>
              <a:t>=</a:t>
            </a:r>
            <a:r>
              <a:rPr lang="en-GB" altLang="zh-CN" dirty="0" err="1"/>
              <a:t>custom_consume.query</a:t>
            </a:r>
            <a:r>
              <a:rPr lang="en-GB" altLang="zh-CN" dirty="0"/>
              <a:t>("</a:t>
            </a:r>
            <a:r>
              <a:rPr lang="zh-CN" altLang="en-US" dirty="0"/>
              <a:t>订单类型</a:t>
            </a:r>
            <a:r>
              <a:rPr lang="en-US" altLang="zh-CN" dirty="0"/>
              <a:t>=='</a:t>
            </a:r>
            <a:r>
              <a:rPr lang="zh-CN" altLang="en-US" dirty="0"/>
              <a:t>下单</a:t>
            </a:r>
            <a:r>
              <a:rPr lang="en-US" altLang="zh-CN" dirty="0"/>
              <a:t>'")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因为需要用到地区编号和年月  所以选择 订单日期  卡号   年月   地区编码  四个字段一起去重</a:t>
            </a:r>
            <a:endParaRPr lang="zh-CN" altLang="en-US" dirty="0"/>
          </a:p>
          <a:p>
            <a:r>
              <a:rPr lang="en-GB" altLang="zh-CN" dirty="0" err="1"/>
              <a:t>order_data</a:t>
            </a:r>
            <a:r>
              <a:rPr lang="en-GB" altLang="zh-CN" dirty="0"/>
              <a:t>=</a:t>
            </a:r>
            <a:r>
              <a:rPr lang="en-GB" altLang="zh-CN" dirty="0" err="1"/>
              <a:t>order_data</a:t>
            </a:r>
            <a:r>
              <a:rPr lang="en-GB" altLang="zh-CN" dirty="0"/>
              <a:t>[['</a:t>
            </a:r>
            <a:r>
              <a:rPr lang="zh-CN" altLang="en-US" dirty="0"/>
              <a:t>订单日期</a:t>
            </a:r>
            <a:r>
              <a:rPr lang="en-US" altLang="zh-CN" dirty="0"/>
              <a:t>','</a:t>
            </a:r>
            <a:r>
              <a:rPr lang="zh-CN" altLang="en-US" dirty="0"/>
              <a:t>卡号</a:t>
            </a:r>
            <a:r>
              <a:rPr lang="en-US" altLang="zh-CN" dirty="0"/>
              <a:t>','</a:t>
            </a:r>
            <a:r>
              <a:rPr lang="zh-CN" altLang="en-US" dirty="0"/>
              <a:t>年月</a:t>
            </a:r>
            <a:r>
              <a:rPr lang="en-US" altLang="zh-CN" dirty="0"/>
              <a:t>','</a:t>
            </a:r>
            <a:r>
              <a:rPr lang="zh-CN" altLang="en-US" dirty="0"/>
              <a:t>地区编码</a:t>
            </a:r>
            <a:r>
              <a:rPr lang="en-US" altLang="zh-CN" dirty="0"/>
              <a:t>']].</a:t>
            </a:r>
            <a:r>
              <a:rPr lang="en-GB" altLang="zh-CN" dirty="0" err="1"/>
              <a:t>drop_duplicates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consume_count</a:t>
            </a:r>
            <a:r>
              <a:rPr lang="en-GB" altLang="zh-CN" dirty="0"/>
              <a:t> = </a:t>
            </a:r>
            <a:r>
              <a:rPr lang="en-GB" altLang="zh-CN" dirty="0" err="1"/>
              <a:t>order_data.pivot_table</a:t>
            </a:r>
            <a:r>
              <a:rPr lang="en-GB" altLang="zh-CN" dirty="0"/>
              <a:t>(index =['</a:t>
            </a:r>
            <a:r>
              <a:rPr lang="zh-CN" altLang="en-US" dirty="0"/>
              <a:t>地区编码</a:t>
            </a:r>
            <a:r>
              <a:rPr lang="en-US" altLang="zh-CN" dirty="0"/>
              <a:t>','</a:t>
            </a:r>
            <a:r>
              <a:rPr lang="zh-CN" altLang="en-US" dirty="0"/>
              <a:t>卡号</a:t>
            </a:r>
            <a:r>
              <a:rPr lang="en-US" altLang="zh-CN" dirty="0"/>
              <a:t>'],</a:t>
            </a:r>
            <a:r>
              <a:rPr lang="en-GB" altLang="zh-CN" dirty="0"/>
              <a:t>values='</a:t>
            </a:r>
            <a:r>
              <a:rPr lang="zh-CN" altLang="en-US" dirty="0"/>
              <a:t>订单日期</a:t>
            </a:r>
            <a:r>
              <a:rPr lang="en-US" altLang="zh-CN" dirty="0"/>
              <a:t>',</a:t>
            </a:r>
            <a:r>
              <a:rPr lang="en-GB" altLang="zh-CN" dirty="0" err="1"/>
              <a:t>aggfunc</a:t>
            </a:r>
            <a:r>
              <a:rPr lang="en-GB" altLang="zh-CN" dirty="0"/>
              <a:t>='count').</a:t>
            </a:r>
            <a:r>
              <a:rPr lang="en-GB" altLang="zh-CN" dirty="0" err="1"/>
              <a:t>reset_index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consume_count.rename</a:t>
            </a:r>
            <a:r>
              <a:rPr lang="en-GB" altLang="zh-CN" dirty="0"/>
              <a:t>(columns={'</a:t>
            </a:r>
            <a:r>
              <a:rPr lang="zh-CN" altLang="en-US" dirty="0"/>
              <a:t>订单日期</a:t>
            </a:r>
            <a:r>
              <a:rPr lang="en-US" altLang="zh-CN" dirty="0"/>
              <a:t>':'</a:t>
            </a:r>
            <a:r>
              <a:rPr lang="zh-CN" altLang="en-US" dirty="0"/>
              <a:t>消费次数</a:t>
            </a:r>
            <a:r>
              <a:rPr lang="en-US" altLang="zh-CN" dirty="0"/>
              <a:t>'},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consume_count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透视表介绍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数据透视表（</a:t>
            </a:r>
            <a:r>
              <a:rPr lang="en-US" altLang="zh-CN" dirty="0"/>
              <a:t>Pivot Table</a:t>
            </a:r>
            <a:r>
              <a:rPr lang="zh-CN" altLang="en-US" dirty="0"/>
              <a:t>）是一种交互式的表，可以进行某些计算，如求和与计数等。所进行的计算与数据跟数据透视表中的排列有关。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之所以称为数据透视表，是因为可以动态地改变它们的版面布置，以便按照不同方式分析数据，也可以重新安排行号、列标和页字段。每一次改变版面布置时，数据透视表会立即按照新的布置重新计算数据。另外，如果原始数据发生更改，则可以更新数据透视表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在使用</a:t>
            </a:r>
            <a:r>
              <a:rPr lang="en-GB" altLang="zh-CN" dirty="0"/>
              <a:t>Excel</a:t>
            </a:r>
            <a:r>
              <a:rPr lang="zh-CN" altLang="en-US" dirty="0"/>
              <a:t>做数据分析时，透视表是很常用的功能，</a:t>
            </a:r>
            <a:r>
              <a:rPr lang="en-GB" altLang="zh-CN" dirty="0"/>
              <a:t>Pandas</a:t>
            </a:r>
            <a:r>
              <a:rPr lang="zh-CN" altLang="en-US" dirty="0"/>
              <a:t>也提供了透视表功能，对应的</a:t>
            </a:r>
            <a:r>
              <a:rPr lang="en-GB" altLang="zh-CN" dirty="0"/>
              <a:t>API</a:t>
            </a:r>
            <a:r>
              <a:rPr lang="zh-CN" altLang="en-US" dirty="0"/>
              <a:t>为</a:t>
            </a:r>
            <a:r>
              <a:rPr lang="en-GB" altLang="zh-CN" dirty="0" err="1"/>
              <a:t>pivot_table</a:t>
            </a:r>
            <a:endParaRPr lang="en-GB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判断是否复购</a:t>
            </a:r>
            <a:endParaRPr lang="zh-CN" altLang="en-US" dirty="0"/>
          </a:p>
          <a:p>
            <a:r>
              <a:rPr lang="en-GB" altLang="zh-CN" dirty="0" err="1"/>
              <a:t>consume_count</a:t>
            </a:r>
            <a:r>
              <a:rPr lang="en-GB" altLang="zh-CN" dirty="0"/>
              <a:t>['</a:t>
            </a:r>
            <a:r>
              <a:rPr lang="zh-CN" altLang="en-US" dirty="0"/>
              <a:t>是否复购</a:t>
            </a:r>
            <a:r>
              <a:rPr lang="en-US" altLang="zh-CN" dirty="0"/>
              <a:t>']=</a:t>
            </a:r>
            <a:r>
              <a:rPr lang="en-GB" altLang="zh-CN" dirty="0" err="1"/>
              <a:t>consume_count</a:t>
            </a:r>
            <a:r>
              <a:rPr lang="en-GB" altLang="zh-CN" dirty="0"/>
              <a:t>['</a:t>
            </a:r>
            <a:r>
              <a:rPr lang="zh-CN" altLang="en-US" dirty="0"/>
              <a:t>消费次数</a:t>
            </a:r>
            <a:r>
              <a:rPr lang="en-US" altLang="zh-CN" dirty="0"/>
              <a:t>']&gt;1</a:t>
            </a:r>
            <a:endParaRPr lang="en-US" altLang="zh-CN" dirty="0"/>
          </a:p>
          <a:p>
            <a:r>
              <a:rPr lang="en-GB" altLang="zh-CN" dirty="0" err="1"/>
              <a:t>consume_count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计算复购率并定义函数，统计每个地区的购买人数和复购人数</a:t>
            </a:r>
            <a:endParaRPr lang="en-US" altLang="zh-CN" dirty="0"/>
          </a:p>
          <a:p>
            <a:r>
              <a:rPr lang="en-GB" altLang="zh-CN" dirty="0" err="1"/>
              <a:t>depart_data</a:t>
            </a:r>
            <a:r>
              <a:rPr lang="en-GB" altLang="zh-CN" dirty="0"/>
              <a:t>=</a:t>
            </a:r>
            <a:r>
              <a:rPr lang="en-GB" altLang="zh-CN" dirty="0" err="1"/>
              <a:t>consume_count.pivot_table</a:t>
            </a:r>
            <a:r>
              <a:rPr lang="en-GB" altLang="zh-CN" dirty="0"/>
              <a:t>(index = ['</a:t>
            </a:r>
            <a:r>
              <a:rPr lang="zh-CN" altLang="en-US" dirty="0"/>
              <a:t>地区编码</a:t>
            </a:r>
            <a:r>
              <a:rPr lang="en-US" altLang="zh-CN" dirty="0"/>
              <a:t>'],</a:t>
            </a:r>
            <a:r>
              <a:rPr lang="en-GB" altLang="zh-CN" dirty="0"/>
              <a:t>values=['</a:t>
            </a:r>
            <a:r>
              <a:rPr lang="zh-CN" altLang="en-US" dirty="0"/>
              <a:t>消费次数</a:t>
            </a:r>
            <a:r>
              <a:rPr lang="en-US" altLang="zh-CN" dirty="0"/>
              <a:t>','</a:t>
            </a:r>
            <a:r>
              <a:rPr lang="zh-CN" altLang="en-US" dirty="0"/>
              <a:t>是否复购</a:t>
            </a:r>
            <a:r>
              <a:rPr lang="en-US" altLang="zh-CN" dirty="0"/>
              <a:t>'],</a:t>
            </a:r>
            <a:r>
              <a:rPr lang="en-GB" altLang="zh-CN" dirty="0" err="1"/>
              <a:t>aggfunc</a:t>
            </a:r>
            <a:r>
              <a:rPr lang="en-GB" altLang="zh-CN" dirty="0"/>
              <a:t>={'</a:t>
            </a:r>
            <a:r>
              <a:rPr lang="zh-CN" altLang="en-US" dirty="0"/>
              <a:t>消费次数</a:t>
            </a:r>
            <a:r>
              <a:rPr lang="en-US" altLang="zh-CN" dirty="0"/>
              <a:t>':'</a:t>
            </a:r>
            <a:r>
              <a:rPr lang="en-GB" altLang="zh-CN" dirty="0"/>
              <a:t>count','</a:t>
            </a:r>
            <a:r>
              <a:rPr lang="zh-CN" altLang="en-US" dirty="0"/>
              <a:t>是否复购</a:t>
            </a:r>
            <a:r>
              <a:rPr lang="en-US" altLang="zh-CN" dirty="0"/>
              <a:t>':'</a:t>
            </a:r>
            <a:r>
              <a:rPr lang="en-GB" altLang="zh-CN" dirty="0"/>
              <a:t>sum'})</a:t>
            </a:r>
            <a:endParaRPr lang="en-GB" altLang="zh-CN" dirty="0"/>
          </a:p>
          <a:p>
            <a:r>
              <a:rPr lang="en-GB" altLang="zh-CN" dirty="0" err="1"/>
              <a:t>depart_data.columns</a:t>
            </a:r>
            <a:r>
              <a:rPr lang="en-GB" altLang="zh-CN" dirty="0"/>
              <a:t>=['</a:t>
            </a:r>
            <a:r>
              <a:rPr lang="zh-CN" altLang="en-US" dirty="0"/>
              <a:t>复购人数</a:t>
            </a:r>
            <a:r>
              <a:rPr lang="en-US" altLang="zh-CN" dirty="0"/>
              <a:t>','</a:t>
            </a:r>
            <a:r>
              <a:rPr lang="zh-CN" altLang="en-US" dirty="0"/>
              <a:t>购买人数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GB" altLang="zh-CN" dirty="0" err="1"/>
              <a:t>depart_data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计算复购率</a:t>
            </a:r>
            <a:endParaRPr lang="en-US" altLang="zh-CN" dirty="0"/>
          </a:p>
          <a:p>
            <a:r>
              <a:rPr lang="en-GB" altLang="zh-CN" dirty="0" err="1"/>
              <a:t>depart_data.loc</a:t>
            </a:r>
            <a:r>
              <a:rPr lang="en-GB" altLang="zh-CN" dirty="0"/>
              <a:t>[:,'</a:t>
            </a:r>
            <a:r>
              <a:rPr lang="zh-CN" altLang="en-US" dirty="0"/>
              <a:t>复购率</a:t>
            </a:r>
            <a:r>
              <a:rPr lang="en-US" altLang="zh-CN" dirty="0"/>
              <a:t>']=</a:t>
            </a:r>
            <a:r>
              <a:rPr lang="en-GB" altLang="zh-CN" dirty="0" err="1"/>
              <a:t>depart_data</a:t>
            </a:r>
            <a:r>
              <a:rPr lang="en-GB" altLang="zh-CN" dirty="0"/>
              <a:t>['</a:t>
            </a:r>
            <a:r>
              <a:rPr lang="zh-CN" altLang="en-US" dirty="0"/>
              <a:t>复购人数</a:t>
            </a:r>
            <a:r>
              <a:rPr lang="en-US" altLang="zh-CN" dirty="0"/>
              <a:t>']/</a:t>
            </a:r>
            <a:r>
              <a:rPr lang="en-GB" altLang="zh-CN" dirty="0" err="1"/>
              <a:t>depart_data</a:t>
            </a:r>
            <a:r>
              <a:rPr lang="en-GB" altLang="zh-CN" dirty="0"/>
              <a:t>['</a:t>
            </a:r>
            <a:r>
              <a:rPr lang="zh-CN" altLang="en-US" dirty="0"/>
              <a:t>购买人数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GB" altLang="zh-CN" dirty="0" err="1"/>
              <a:t>depart_data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上面计算的数据为所有数据的复购率，我们要统计每年的复购率，所以要先对数据进行订单日期筛选，这里我们定义一个函数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53980"/>
            <a:ext cx="9138437" cy="59691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统计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~2018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月复购率和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02</a:t>
            </a:r>
            <a:r>
              <a:rPr lang="zh-CN" altLang="en-US" dirty="0"/>
              <a:t>月</a:t>
            </a:r>
            <a:r>
              <a:rPr lang="en-US" altLang="zh-CN" dirty="0"/>
              <a:t>~2019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月复购率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计算</a:t>
            </a:r>
            <a:r>
              <a:rPr lang="en-US" altLang="zh-CN" dirty="0"/>
              <a:t>2018</a:t>
            </a:r>
            <a:r>
              <a:rPr lang="zh-CN" altLang="en-US" dirty="0"/>
              <a:t>年的复购率</a:t>
            </a:r>
            <a:endParaRPr lang="zh-CN" altLang="en-US" dirty="0"/>
          </a:p>
          <a:p>
            <a:r>
              <a:rPr lang="en-GB" altLang="zh-CN" dirty="0"/>
              <a:t>reorder_2018=</a:t>
            </a:r>
            <a:r>
              <a:rPr lang="en-GB" altLang="zh-CN" dirty="0" err="1"/>
              <a:t>stats_reorder</a:t>
            </a:r>
            <a:r>
              <a:rPr lang="en-GB" altLang="zh-CN" dirty="0"/>
              <a:t>(201801,201812,'2018.01-2018.12')</a:t>
            </a:r>
            <a:endParaRPr lang="en-GB" altLang="zh-CN" dirty="0"/>
          </a:p>
          <a:p>
            <a:r>
              <a:rPr lang="en-GB" altLang="zh-CN" dirty="0"/>
              <a:t>reorder_2018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计算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02</a:t>
            </a:r>
            <a:r>
              <a:rPr lang="zh-CN" altLang="en-US" dirty="0"/>
              <a:t>月</a:t>
            </a:r>
            <a:r>
              <a:rPr lang="en-US" altLang="zh-CN" dirty="0"/>
              <a:t>~2019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月的复购率</a:t>
            </a:r>
            <a:endParaRPr lang="zh-CN" altLang="en-US" dirty="0"/>
          </a:p>
          <a:p>
            <a:r>
              <a:rPr lang="en-GB" altLang="zh-CN" dirty="0"/>
              <a:t>reorder_2019=</a:t>
            </a:r>
            <a:r>
              <a:rPr lang="en-GB" altLang="zh-CN" dirty="0" err="1"/>
              <a:t>stats_reorder</a:t>
            </a:r>
            <a:r>
              <a:rPr lang="en-GB" altLang="zh-CN" dirty="0"/>
              <a:t>(201802,201901,'2018.02-2019.01')</a:t>
            </a:r>
            <a:endParaRPr lang="en-GB" altLang="zh-CN" dirty="0"/>
          </a:p>
          <a:p>
            <a:r>
              <a:rPr lang="en-GB" altLang="zh-CN" dirty="0"/>
              <a:t>reorder_2019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2.10 </a:t>
            </a:r>
            <a:r>
              <a:rPr lang="zh-CN" altLang="en-US" dirty="0"/>
              <a:t>会员复购率分析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计算复购率环比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合并数据</a:t>
            </a:r>
            <a:endParaRPr lang="zh-CN" altLang="en-US" dirty="0"/>
          </a:p>
          <a:p>
            <a:r>
              <a:rPr lang="en-GB" altLang="zh-CN" dirty="0"/>
              <a:t>result=</a:t>
            </a:r>
            <a:r>
              <a:rPr lang="en-GB" altLang="zh-CN" dirty="0" err="1"/>
              <a:t>pd.concat</a:t>
            </a:r>
            <a:r>
              <a:rPr lang="en-GB" altLang="zh-CN" dirty="0"/>
              <a:t>([reorder_2018['2018.01-2018.12</a:t>
            </a:r>
            <a:r>
              <a:rPr lang="zh-CN" altLang="en-US" dirty="0"/>
              <a:t>复购率</a:t>
            </a:r>
            <a:r>
              <a:rPr lang="en-US" altLang="zh-CN" dirty="0"/>
              <a:t>'],</a:t>
            </a:r>
            <a:r>
              <a:rPr lang="en-GB" altLang="zh-CN" dirty="0"/>
              <a:t>reorder_2019['2018.02-2019.01</a:t>
            </a:r>
            <a:r>
              <a:rPr lang="zh-CN" altLang="en-US" dirty="0"/>
              <a:t>复购率</a:t>
            </a:r>
            <a:r>
              <a:rPr lang="en-US" altLang="zh-CN" dirty="0"/>
              <a:t>']],</a:t>
            </a:r>
            <a:r>
              <a:rPr lang="en-GB" altLang="zh-CN" dirty="0"/>
              <a:t>axis = 1)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计算环比</a:t>
            </a:r>
            <a:endParaRPr lang="zh-CN" altLang="en-US" dirty="0"/>
          </a:p>
          <a:p>
            <a:r>
              <a:rPr lang="en-GB" altLang="zh-CN" dirty="0"/>
              <a:t>result['</a:t>
            </a:r>
            <a:r>
              <a:rPr lang="zh-CN" altLang="en-US" dirty="0"/>
              <a:t>环比</a:t>
            </a:r>
            <a:r>
              <a:rPr lang="en-US" altLang="zh-CN" dirty="0"/>
              <a:t>']=(</a:t>
            </a:r>
            <a:r>
              <a:rPr lang="en-GB" altLang="zh-CN" dirty="0"/>
              <a:t>result['2018.02-2019.01</a:t>
            </a:r>
            <a:r>
              <a:rPr lang="zh-CN" altLang="en-US" dirty="0"/>
              <a:t>复购率</a:t>
            </a:r>
            <a:r>
              <a:rPr lang="en-US" altLang="zh-CN" dirty="0"/>
              <a:t>']-</a:t>
            </a:r>
            <a:r>
              <a:rPr lang="en-GB" altLang="zh-CN" dirty="0"/>
              <a:t>result['2018.01-2018.12</a:t>
            </a:r>
            <a:r>
              <a:rPr lang="zh-CN" altLang="en-US" dirty="0"/>
              <a:t>复购率</a:t>
            </a:r>
            <a:r>
              <a:rPr lang="en-US" altLang="zh-CN" dirty="0"/>
              <a:t>'])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百分数显示</a:t>
            </a:r>
            <a:endParaRPr lang="zh-CN" altLang="en-US" dirty="0"/>
          </a:p>
          <a:p>
            <a:r>
              <a:rPr lang="en-GB" altLang="zh-CN" dirty="0"/>
              <a:t>result=</a:t>
            </a:r>
            <a:r>
              <a:rPr lang="en-GB" altLang="zh-CN" dirty="0" err="1"/>
              <a:t>result.applymap</a:t>
            </a:r>
            <a:r>
              <a:rPr lang="en-GB" altLang="zh-CN" dirty="0"/>
              <a:t>(lambda </a:t>
            </a:r>
            <a:r>
              <a:rPr lang="en-GB" altLang="zh-CN" dirty="0" err="1"/>
              <a:t>x:format</a:t>
            </a:r>
            <a:r>
              <a:rPr lang="en-GB" altLang="zh-CN" dirty="0"/>
              <a:t>(x,'.2%'))</a:t>
            </a:r>
            <a:endParaRPr lang="en-GB" altLang="zh-CN" dirty="0"/>
          </a:p>
          <a:p>
            <a:r>
              <a:rPr lang="en-GB" altLang="zh-CN" dirty="0"/>
              <a:t>result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8386" y="2501462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透视表是数据分析中经常使用的</a:t>
            </a:r>
            <a:r>
              <a:rPr lang="en-GB" altLang="zh-CN" dirty="0"/>
              <a:t>API</a:t>
            </a:r>
            <a:r>
              <a:rPr lang="zh-CN" altLang="en-GB" dirty="0"/>
              <a:t>，</a:t>
            </a:r>
            <a:r>
              <a:rPr lang="zh-CN" altLang="en-US" dirty="0"/>
              <a:t>跟</a:t>
            </a:r>
            <a:r>
              <a:rPr lang="en-GB" altLang="zh-CN" dirty="0"/>
              <a:t>Excel</a:t>
            </a:r>
            <a:r>
              <a:rPr lang="zh-CN" altLang="en-US" dirty="0"/>
              <a:t>中的数据透视表功能类似</a:t>
            </a:r>
            <a:endParaRPr lang="zh-CN" altLang="en-US" dirty="0"/>
          </a:p>
          <a:p>
            <a:r>
              <a:rPr lang="en-GB" altLang="zh-CN" dirty="0"/>
              <a:t>Pandas</a:t>
            </a:r>
            <a:r>
              <a:rPr lang="zh-CN" altLang="en-US" dirty="0"/>
              <a:t>的数据透视表，</a:t>
            </a:r>
            <a:r>
              <a:rPr lang="en-GB" altLang="zh-CN" dirty="0" err="1"/>
              <a:t>pivot_table</a:t>
            </a:r>
            <a:r>
              <a:rPr lang="zh-CN" altLang="en-GB" dirty="0"/>
              <a:t>，</a:t>
            </a:r>
            <a:r>
              <a:rPr lang="zh-CN" altLang="en-US" dirty="0"/>
              <a:t>常用几个参数 </a:t>
            </a:r>
            <a:r>
              <a:rPr lang="en-GB" altLang="zh-CN" dirty="0"/>
              <a:t>index</a:t>
            </a:r>
            <a:r>
              <a:rPr lang="zh-CN" altLang="en-GB" dirty="0"/>
              <a:t>，</a:t>
            </a:r>
            <a:r>
              <a:rPr lang="en-GB" altLang="zh-CN" dirty="0"/>
              <a:t>values</a:t>
            </a:r>
            <a:r>
              <a:rPr lang="zh-CN" altLang="en-GB" dirty="0"/>
              <a:t>，</a:t>
            </a:r>
            <a:r>
              <a:rPr lang="en-GB" altLang="zh-CN" dirty="0"/>
              <a:t>columns</a:t>
            </a:r>
            <a:r>
              <a:rPr lang="zh-CN" altLang="en-GB" dirty="0"/>
              <a:t>，</a:t>
            </a:r>
            <a:r>
              <a:rPr lang="en-GB" altLang="zh-CN" dirty="0" err="1"/>
              <a:t>aggfuc</a:t>
            </a:r>
            <a:r>
              <a:rPr lang="zh-CN" altLang="en-GB" dirty="0"/>
              <a:t>，</a:t>
            </a:r>
            <a:r>
              <a:rPr lang="en-GB" altLang="zh-CN" dirty="0"/>
              <a:t>margin</a:t>
            </a:r>
            <a:endParaRPr lang="en-GB" altLang="zh-CN" dirty="0"/>
          </a:p>
          <a:p>
            <a:r>
              <a:rPr lang="en-GB" altLang="zh-CN" dirty="0"/>
              <a:t>Pandas</a:t>
            </a:r>
            <a:r>
              <a:rPr lang="zh-CN" altLang="en-US" dirty="0"/>
              <a:t>的功能与</a:t>
            </a:r>
            <a:r>
              <a:rPr lang="en-GB" altLang="zh-CN" dirty="0" err="1"/>
              <a:t>groupby</a:t>
            </a:r>
            <a:r>
              <a:rPr lang="zh-CN" altLang="en-US" dirty="0"/>
              <a:t>功能类似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GB" altLang="zh-CN" dirty="0" err="1"/>
              <a:t>pivot_table</a:t>
            </a:r>
            <a:r>
              <a:rPr lang="zh-CN" altLang="en-US" dirty="0"/>
              <a:t>函数介绍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Pandas </a:t>
            </a:r>
            <a:r>
              <a:rPr lang="en-GB" altLang="zh-CN" dirty="0" err="1"/>
              <a:t>pivot_table</a:t>
            </a:r>
            <a:r>
              <a:rPr lang="zh-CN" altLang="en-US" dirty="0"/>
              <a:t>函数介绍：</a:t>
            </a:r>
            <a:r>
              <a:rPr lang="en-GB" altLang="zh-CN" dirty="0"/>
              <a:t>pandas</a:t>
            </a:r>
            <a:r>
              <a:rPr lang="zh-CN" altLang="en-US" dirty="0"/>
              <a:t>有两个</a:t>
            </a:r>
            <a:r>
              <a:rPr lang="en-GB" altLang="zh-CN" dirty="0" err="1"/>
              <a:t>pivot_table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pandas.pivot_table</a:t>
            </a:r>
            <a:endParaRPr lang="en-GB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pandas.DataFrame.pivot_table</a:t>
            </a:r>
            <a:endParaRPr lang="en-GB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pandas.pivot_table</a:t>
            </a:r>
            <a:r>
              <a:rPr lang="en-GB" altLang="zh-CN" b="0" dirty="0"/>
              <a:t> </a:t>
            </a:r>
            <a:r>
              <a:rPr lang="zh-CN" altLang="en-US" b="0" dirty="0"/>
              <a:t>比 </a:t>
            </a:r>
            <a:r>
              <a:rPr lang="en-GB" altLang="zh-CN" b="0" dirty="0" err="1"/>
              <a:t>pandas.DataFrame.pivot_table</a:t>
            </a:r>
            <a:r>
              <a:rPr lang="en-GB" altLang="zh-CN" b="0" dirty="0"/>
              <a:t> </a:t>
            </a:r>
            <a:r>
              <a:rPr lang="zh-CN" altLang="en-US" b="0" dirty="0"/>
              <a:t>多了一个参数</a:t>
            </a:r>
            <a:r>
              <a:rPr lang="en-GB" altLang="zh-CN" b="0" dirty="0"/>
              <a:t>data</a:t>
            </a:r>
            <a:r>
              <a:rPr lang="zh-CN" altLang="en-GB" b="0" dirty="0"/>
              <a:t>，</a:t>
            </a:r>
            <a:r>
              <a:rPr lang="en-GB" altLang="zh-CN" b="0" dirty="0"/>
              <a:t>data</a:t>
            </a:r>
            <a:r>
              <a:rPr lang="zh-CN" altLang="en-US" b="0" dirty="0"/>
              <a:t>就是一个</a:t>
            </a:r>
            <a:r>
              <a:rPr lang="en-GB" altLang="zh-CN" b="0" dirty="0" err="1"/>
              <a:t>dataframe</a:t>
            </a:r>
            <a:r>
              <a:rPr lang="zh-CN" altLang="en-GB" b="0" dirty="0"/>
              <a:t>，</a:t>
            </a:r>
            <a:r>
              <a:rPr lang="zh-CN" altLang="en-US" b="0" dirty="0"/>
              <a:t>实际上这两个函数相同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 err="1"/>
              <a:t>pivot_table</a:t>
            </a:r>
            <a:r>
              <a:rPr lang="zh-CN" altLang="en-US" dirty="0"/>
              <a:t>参数中最重要的四个参数 </a:t>
            </a:r>
            <a:r>
              <a:rPr lang="en-GB" altLang="zh-CN" dirty="0" err="1"/>
              <a:t>values,index,columns,aggfunc</a:t>
            </a:r>
            <a:r>
              <a:rPr lang="zh-CN" altLang="en-GB" dirty="0"/>
              <a:t>，</a:t>
            </a:r>
            <a:r>
              <a:rPr lang="zh-CN" altLang="en-US" dirty="0"/>
              <a:t>下面通过案例介绍</a:t>
            </a:r>
            <a:r>
              <a:rPr lang="en-GB" altLang="zh-CN" dirty="0" err="1"/>
              <a:t>pivot_tabe</a:t>
            </a:r>
            <a:r>
              <a:rPr lang="zh-CN" altLang="en-US" dirty="0"/>
              <a:t>的使用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Pandas </a:t>
            </a:r>
            <a:r>
              <a:rPr lang="zh-CN" altLang="en-US" b="1" dirty="0"/>
              <a:t>透视表概述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零售会员数据分析案例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案例业务介绍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业务背景介绍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某女鞋连锁零售企业，当前业务以线下门店为主，线上销售为辅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通过对会员的注册数据以及的分析，监控会员运营情况，为后续会员运营提供决策依据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会员等级说明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① 白银</a:t>
            </a:r>
            <a:r>
              <a:rPr lang="en-US" altLang="zh-CN" dirty="0"/>
              <a:t>: </a:t>
            </a:r>
            <a:r>
              <a:rPr lang="zh-CN" altLang="en-US" dirty="0"/>
              <a:t>注册</a:t>
            </a:r>
            <a:r>
              <a:rPr lang="en-US" altLang="zh-CN" dirty="0"/>
              <a:t>(0)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② </a:t>
            </a:r>
            <a:r>
              <a:rPr lang="zh-CN" altLang="en-US" dirty="0"/>
              <a:t>黄金</a:t>
            </a:r>
            <a:r>
              <a:rPr lang="en-US" altLang="zh-CN" dirty="0"/>
              <a:t>: </a:t>
            </a:r>
            <a:r>
              <a:rPr lang="zh-CN" altLang="en-US" dirty="0"/>
              <a:t>下单</a:t>
            </a:r>
            <a:r>
              <a:rPr lang="en-US" altLang="zh-CN" dirty="0"/>
              <a:t>(1~3888)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③ </a:t>
            </a:r>
            <a:r>
              <a:rPr lang="zh-CN" altLang="en-US" dirty="0"/>
              <a:t>铂金</a:t>
            </a:r>
            <a:r>
              <a:rPr lang="en-US" altLang="zh-CN" dirty="0"/>
              <a:t>: 3888~6888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④ </a:t>
            </a:r>
            <a:r>
              <a:rPr lang="zh-CN" altLang="en-US" dirty="0"/>
              <a:t>钻石</a:t>
            </a:r>
            <a:r>
              <a:rPr lang="en-US" altLang="zh-CN" dirty="0"/>
              <a:t>: 6888</a:t>
            </a:r>
            <a:r>
              <a:rPr lang="zh-CN" altLang="en-US" dirty="0"/>
              <a:t>以上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案例业务介绍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数据分析要达成的目标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描述性数据分析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使用业务数据，分析出会员运营的基本情况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案例中用到的数据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① 会员信息查询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② </a:t>
            </a:r>
            <a:r>
              <a:rPr lang="zh-CN" altLang="en-US" dirty="0"/>
              <a:t>会员消费报表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③ </a:t>
            </a:r>
            <a:r>
              <a:rPr lang="zh-CN" altLang="en-US" dirty="0"/>
              <a:t>门店信息表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④ </a:t>
            </a:r>
            <a:r>
              <a:rPr lang="zh-CN" altLang="en-US" dirty="0"/>
              <a:t>全国销售订单数量表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案例业务介绍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分析会员运营的基本情况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从量的角度分析会员运营情况：</a:t>
            </a:r>
            <a:endParaRPr lang="zh-CN" altLang="en-US" b="0" dirty="0"/>
          </a:p>
          <a:p>
            <a:r>
              <a:rPr lang="zh-CN" altLang="en-US" b="0" dirty="0"/>
              <a:t>① 整体会员运营情况（存量，增量）</a:t>
            </a:r>
            <a:endParaRPr lang="zh-CN" altLang="en-US" b="0" dirty="0"/>
          </a:p>
          <a:p>
            <a:r>
              <a:rPr lang="zh-CN" altLang="en-US" b="0" dirty="0"/>
              <a:t>② 不同渠道（线上，线下）的会员运营情况</a:t>
            </a:r>
            <a:endParaRPr lang="zh-CN" altLang="en-US" b="0" dirty="0"/>
          </a:p>
          <a:p>
            <a:r>
              <a:rPr lang="zh-CN" altLang="en-US" b="0" dirty="0"/>
              <a:t>③ 线下业务，拆解到不同的地区、门店会员运营情况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从质的角度分析会员运营情况：</a:t>
            </a:r>
            <a:endParaRPr lang="zh-CN" altLang="en-US" b="0" dirty="0"/>
          </a:p>
          <a:p>
            <a:r>
              <a:rPr lang="zh-CN" altLang="en-US" b="0" dirty="0"/>
              <a:t>① 会销比</a:t>
            </a:r>
            <a:endParaRPr lang="zh-CN" altLang="en-US" b="0" dirty="0"/>
          </a:p>
          <a:p>
            <a:r>
              <a:rPr lang="zh-CN" altLang="en-US" b="0" dirty="0"/>
              <a:t>② 连带率</a:t>
            </a:r>
            <a:endParaRPr lang="zh-CN" altLang="en-US" b="0" dirty="0"/>
          </a:p>
          <a:p>
            <a:r>
              <a:rPr lang="zh-CN" altLang="en-US" b="0" dirty="0"/>
              <a:t>③ 复购率</a:t>
            </a:r>
            <a:endParaRPr lang="zh-CN" altLang="en-US" b="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COMMONDATA" val="eyJoZGlkIjoiZWNlNmI0ZGEwNWNmMmY4MDJmOGRmZTc2NmU0ZmZjNjcifQ==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9069</Words>
  <Application>WPS 演示</Application>
  <PresentationFormat>宽屏</PresentationFormat>
  <Paragraphs>433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46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黑体</vt:lpstr>
      <vt:lpstr>阿里巴巴普惠体</vt:lpstr>
      <vt:lpstr>Segoe UI</vt:lpstr>
      <vt:lpstr>微软雅黑</vt:lpstr>
      <vt:lpstr>Segoe UI Light</vt:lpstr>
      <vt:lpstr>微软雅黑 Light</vt:lpstr>
      <vt:lpstr>华文楷体</vt:lpstr>
      <vt:lpstr>阿里巴巴普惠体 R</vt:lpstr>
      <vt:lpstr>阿里巴巴普惠体 B</vt:lpstr>
      <vt:lpstr>阿里巴巴普惠体 M</vt:lpstr>
      <vt:lpstr>Alibaba PuHuiTi B</vt:lpstr>
      <vt:lpstr>Alibaba PuHuiTi R</vt:lpstr>
      <vt:lpstr>Verdana</vt:lpstr>
      <vt:lpstr>Alibaba PuHuiTi M</vt:lpstr>
      <vt:lpstr>Arial Unicode MS</vt:lpstr>
      <vt:lpstr>等线</vt:lpstr>
      <vt:lpstr>1_课程标题页</vt:lpstr>
      <vt:lpstr>2_目录设计方案</vt:lpstr>
      <vt:lpstr>3_目标设计方案</vt:lpstr>
      <vt:lpstr>1_正文设计方案</vt:lpstr>
      <vt:lpstr>5_结束页设计方案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6_结束页设计方案</vt:lpstr>
      <vt:lpstr>数据透视表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WPS_123410976</cp:lastModifiedBy>
  <cp:revision>167</cp:revision>
  <dcterms:created xsi:type="dcterms:W3CDTF">2020-03-31T02:23:00Z</dcterms:created>
  <dcterms:modified xsi:type="dcterms:W3CDTF">2023-09-05T10:40:45Z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B67A018B76CD423995EADD10288A71B4_12</vt:lpwstr>
  </property>
  <property fmtid="{D5CDD505-2E9C-101B-9397-08002B2CF9AE}" pid="3" name="KSOProductBuildVer">
    <vt:lpwstr>2052-12.1.0.15120</vt:lpwstr>
  </property>
</Properties>
</file>