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11" r:id="rId4"/>
    <p:sldMasterId id="2147483672" r:id="rId5"/>
  </p:sldMasterIdLst>
  <p:notesMasterIdLst>
    <p:notesMasterId r:id="rId34"/>
  </p:notesMasterIdLst>
  <p:handoutMasterIdLst>
    <p:handoutMasterId r:id="rId35"/>
  </p:handoutMasterIdLst>
  <p:sldIdLst>
    <p:sldId id="462" r:id="rId6"/>
    <p:sldId id="464" r:id="rId7"/>
    <p:sldId id="463" r:id="rId8"/>
    <p:sldId id="465" r:id="rId9"/>
    <p:sldId id="471" r:id="rId10"/>
    <p:sldId id="472" r:id="rId11"/>
    <p:sldId id="473" r:id="rId12"/>
    <p:sldId id="475" r:id="rId13"/>
    <p:sldId id="476" r:id="rId14"/>
    <p:sldId id="477" r:id="rId15"/>
    <p:sldId id="478" r:id="rId16"/>
    <p:sldId id="479" r:id="rId17"/>
    <p:sldId id="480" r:id="rId18"/>
    <p:sldId id="481" r:id="rId19"/>
    <p:sldId id="482" r:id="rId20"/>
    <p:sldId id="484" r:id="rId21"/>
    <p:sldId id="483" r:id="rId22"/>
    <p:sldId id="485" r:id="rId23"/>
    <p:sldId id="486" r:id="rId24"/>
    <p:sldId id="487" r:id="rId25"/>
    <p:sldId id="488" r:id="rId26"/>
    <p:sldId id="494" r:id="rId27"/>
    <p:sldId id="489" r:id="rId28"/>
    <p:sldId id="490" r:id="rId29"/>
    <p:sldId id="491" r:id="rId30"/>
    <p:sldId id="492" r:id="rId31"/>
    <p:sldId id="493" r:id="rId32"/>
    <p:sldId id="26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49504F"/>
    <a:srgbClr val="B70006"/>
    <a:srgbClr val="FFFFE4"/>
    <a:srgbClr val="919191"/>
    <a:srgbClr val="333333"/>
    <a:srgbClr val="FFFFFF"/>
    <a:srgbClr val="B60206"/>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6" autoAdjust="0"/>
    <p:restoredTop sz="95330" autoAdjust="0"/>
  </p:normalViewPr>
  <p:slideViewPr>
    <p:cSldViewPr snapToGrid="0">
      <p:cViewPr varScale="1">
        <p:scale>
          <a:sx n="81" d="100"/>
          <a:sy n="81" d="100"/>
        </p:scale>
        <p:origin x="413" y="48"/>
      </p:cViewPr>
      <p:guideLst/>
    </p:cSldViewPr>
  </p:slideViewPr>
  <p:notesTextViewPr>
    <p:cViewPr>
      <p:scale>
        <a:sx n="1" d="1"/>
        <a:sy n="1" d="1"/>
      </p:scale>
      <p:origin x="0" y="0"/>
    </p:cViewPr>
  </p:notesText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2023/4/21</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74350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872134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vl2pPr marL="720090" indent="-360045">
              <a:lnSpc>
                <a:spcPct val="150000"/>
              </a:lnSpc>
              <a:buFont typeface="+mj-lt"/>
              <a:buAutoNum type="arabicPeriod"/>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4901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4048710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385665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案例</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977717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步骤</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919186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练习</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286120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53085"/>
            <a:chOff x="852891" y="1026849"/>
            <a:chExt cx="1228476" cy="553085"/>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互动</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063982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53085"/>
            <a:chOff x="852891" y="1026849"/>
            <a:chExt cx="1228476" cy="553085"/>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拓展</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12703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8587234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charset="-122"/>
                <a:ea typeface="阿里巴巴普惠体" panose="00020600040101010101" charset="-122"/>
                <a:cs typeface="阿里巴巴普惠体" panose="00020600040101010101" charset="-122"/>
              </a:rPr>
              <a:t>思考</a:t>
            </a: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8253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charset="-122"/>
                <a:ea typeface="阿里巴巴普惠体" panose="00020600040101010101" charset="-122"/>
                <a:cs typeface="阿里巴巴普惠体" panose="00020600040101010101"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charset="-122"/>
                <a:ea typeface="阿里巴巴普惠体" panose="00020600040101010101" charset="-122"/>
                <a:cs typeface="阿里巴巴普惠体" panose="00020600040101010101" charset="-122"/>
              </a:rPr>
              <a:t>总结</a:t>
            </a:r>
            <a:endParaRPr lang="zh-TW" altLang="zh-CN" sz="4800" kern="0" dirty="0">
              <a:solidFill>
                <a:schemeClr val="bg1"/>
              </a:solidFill>
              <a:latin typeface="阿里巴巴普惠体" panose="00020600040101010101" charset="-122"/>
              <a:ea typeface="阿里巴巴普惠体" panose="00020600040101010101" charset="-122"/>
              <a:cs typeface="阿里巴巴普惠体" panose="00020600040101010101"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charset="-122"/>
                  <a:ea typeface="阿里巴巴普惠体" panose="00020600040101010101" charset="-122"/>
                  <a:cs typeface="阿里巴巴普惠体" panose="00020600040101010101" charset="-122"/>
                </a:rPr>
                <a:t>总结</a:t>
              </a: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3240371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charset="-122"/>
                <a:ea typeface="阿里巴巴普惠体" panose="00020600040101010101" charset="-122"/>
                <a:cs typeface="阿里巴巴普惠体" panose="00020600040101010101"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charset="-122"/>
                <a:ea typeface="阿里巴巴普惠体" panose="00020600040101010101" charset="-122"/>
                <a:cs typeface="阿里巴巴普惠体" panose="00020600040101010101" charset="-122"/>
              </a:rPr>
              <a:t>总结</a:t>
            </a:r>
            <a:endParaRPr lang="zh-TW" altLang="zh-CN" sz="4800" kern="0" dirty="0">
              <a:solidFill>
                <a:schemeClr val="bg1"/>
              </a:solidFill>
              <a:latin typeface="阿里巴巴普惠体" panose="00020600040101010101" charset="-122"/>
              <a:ea typeface="阿里巴巴普惠体" panose="00020600040101010101" charset="-122"/>
              <a:cs typeface="阿里巴巴普惠体" panose="00020600040101010101"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charset="-122"/>
                <a:ea typeface="阿里巴巴普惠体" panose="00020600040101010101" charset="-122"/>
                <a:cs typeface="阿里巴巴普惠体" panose="00020600040101010101" charset="-122"/>
              </a:rPr>
              <a:t>思路</a:t>
            </a:r>
            <a:endParaRPr lang="en-US" altLang="zh-CN" sz="3600" dirty="0">
              <a:latin typeface="阿里巴巴普惠体" panose="00020600040101010101" charset="-122"/>
              <a:ea typeface="阿里巴巴普惠体" panose="00020600040101010101" charset="-122"/>
              <a:cs typeface="阿里巴巴普惠体" panose="00020600040101010101"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4131936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charset="-122"/>
                <a:ea typeface="阿里巴巴普惠体" panose="00020600040101010101" charset="-122"/>
                <a:cs typeface="阿里巴巴普惠体" panose="00020600040101010101"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charset="-122"/>
                <a:ea typeface="阿里巴巴普惠体" panose="00020600040101010101" charset="-122"/>
                <a:cs typeface="阿里巴巴普惠体" panose="00020600040101010101" charset="-122"/>
              </a:rPr>
              <a:t>今日</a:t>
            </a:r>
            <a:endParaRPr lang="en-US" altLang="zh-CN" sz="3600" dirty="0">
              <a:latin typeface="阿里巴巴普惠体" panose="00020600040101010101" charset="-122"/>
              <a:ea typeface="阿里巴巴普惠体" panose="00020600040101010101" charset="-122"/>
              <a:cs typeface="阿里巴巴普惠体" panose="00020600040101010101" charset="-122"/>
            </a:endParaRPr>
          </a:p>
          <a:p>
            <a:pPr algn="ctr"/>
            <a:r>
              <a:rPr lang="zh-CN" altLang="en-US" sz="3600" dirty="0">
                <a:latin typeface="阿里巴巴普惠体" panose="00020600040101010101" charset="-122"/>
                <a:ea typeface="阿里巴巴普惠体" panose="00020600040101010101" charset="-122"/>
                <a:cs typeface="阿里巴巴普惠体" panose="00020600040101010101" charset="-122"/>
              </a:rPr>
              <a:t>作业</a:t>
            </a: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931661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2023/4/21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20671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05631935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4540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9940132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03154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lnSpc>
                <a:spcPct val="150000"/>
              </a:lnSpc>
              <a:buFont typeface="Wingdings" panose="05000000000000000000" pitchFamily="2" charset="2"/>
              <a:buChar char="l"/>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71504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charset="-122"/>
                <a:ea typeface="阿里巴巴普惠体" panose="00020600040101010101" charset="-122"/>
                <a:cs typeface="阿里巴巴普惠体" panose="00020600040101010101" charset="-122"/>
              </a:defRPr>
            </a:lvl1pPr>
            <a:lvl2pPr marL="720090" indent="-360045">
              <a:lnSpc>
                <a:spcPct val="150000"/>
              </a:lnSpc>
              <a:buFont typeface="+mj-lt"/>
              <a:buAutoNum type="arabicPeriod"/>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charset="-122"/>
                <a:ea typeface="阿里巴巴普惠体" panose="00020600040101010101" charset="-122"/>
                <a:cs typeface="阿里巴巴普惠体" panose="00020600040101010101"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3645450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image" Target="../media/image4.png"/><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theme" Target="../theme/theme4.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 id="2147483730" r:id="rId2"/>
    <p:sldLayoutId id="2147483731" r:id="rId3"/>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0"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0" name="矩形 9"/>
          <p:cNvSpPr/>
          <p:nvPr userDrawn="1"/>
        </p:nvSpPr>
        <p:spPr>
          <a:xfrm>
            <a:off x="4504267" y="260138"/>
            <a:ext cx="7687727" cy="414020"/>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阿里巴巴普惠体" panose="00020600040101010101" charset="-122"/>
              </a:rPr>
              <a:t>多一句没有，少一句不行，用最短时间，教会更实用的技术！</a:t>
            </a:r>
          </a:p>
        </p:txBody>
      </p:sp>
      <p:sp>
        <p:nvSpPr>
          <p:cNvPr id="15" name="矩形 14"/>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任意形状 21"/>
          <p:cNvSpPr/>
          <p:nvPr userDrawn="1"/>
        </p:nvSpPr>
        <p:spPr>
          <a:xfrm>
            <a:off x="94982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4" name="矩形 14"/>
          <p:cNvSpPr/>
          <p:nvPr userDrawn="1"/>
        </p:nvSpPr>
        <p:spPr bwMode="auto">
          <a:xfrm>
            <a:off x="9697720" y="6582410"/>
            <a:ext cx="2494280" cy="307975"/>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1" fmla="*/ 0 w 2202525"/>
              <a:gd name="connsiteY0-2" fmla="*/ 0 h 275631"/>
              <a:gd name="connsiteX1-3" fmla="*/ 2202525 w 2202525"/>
              <a:gd name="connsiteY1-4" fmla="*/ 0 h 275631"/>
              <a:gd name="connsiteX2-5" fmla="*/ 2202525 w 2202525"/>
              <a:gd name="connsiteY2-6" fmla="*/ 275631 h 275631"/>
              <a:gd name="connsiteX3-7" fmla="*/ 104775 w 2202525"/>
              <a:gd name="connsiteY3-8" fmla="*/ 272456 h 275631"/>
              <a:gd name="connsiteX4-9" fmla="*/ 0 w 2202525"/>
              <a:gd name="connsiteY4-10" fmla="*/ 0 h 2756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5" name="矩形 24"/>
          <p:cNvSpPr/>
          <p:nvPr userDrawn="1"/>
        </p:nvSpPr>
        <p:spPr>
          <a:xfrm>
            <a:off x="9755505" y="6555105"/>
            <a:ext cx="2436495" cy="337185"/>
          </a:xfrm>
          <a:prstGeom prst="rect">
            <a:avLst/>
          </a:prstGeom>
        </p:spPr>
        <p:txBody>
          <a:bodyPr wrap="square">
            <a:spAutoFit/>
          </a:bodyPr>
          <a:lstStyle/>
          <a:p>
            <a:r>
              <a:rPr lang="zh-CN" altLang="en-US" sz="1600" dirty="0">
                <a:solidFill>
                  <a:schemeClr val="bg1"/>
                </a:solidFill>
                <a:latin typeface="华文楷体" panose="02010600040101010101" pitchFamily="2" charset="-122"/>
                <a:ea typeface="华文楷体" panose="02010600040101010101" pitchFamily="2" charset="-122"/>
                <a:cs typeface="阿里巴巴普惠体" panose="00020600040101010101" charset="-122"/>
              </a:rPr>
              <a:t>高级数字化人才培训专家</a:t>
            </a:r>
          </a:p>
        </p:txBody>
      </p:sp>
    </p:spTree>
    <p:extLst>
      <p:ext uri="{BB962C8B-B14F-4D97-AF65-F5344CB8AC3E}">
        <p14:creationId xmlns:p14="http://schemas.microsoft.com/office/powerpoint/2010/main" val="261767653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2" r:id="rId19"/>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5.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5.xml"/><Relationship Id="rId1" Type="http://schemas.openxmlformats.org/officeDocument/2006/relationships/themeOverride" Target="../theme/themeOverride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5.xml"/><Relationship Id="rId1" Type="http://schemas.openxmlformats.org/officeDocument/2006/relationships/themeOverride" Target="../theme/themeOverride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5.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5.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5.xml"/><Relationship Id="rId1" Type="http://schemas.openxmlformats.org/officeDocument/2006/relationships/themeOverride" Target="../theme/themeOverride1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5.xml"/><Relationship Id="rId1" Type="http://schemas.openxmlformats.org/officeDocument/2006/relationships/themeOverride" Target="../theme/themeOverride15.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5.xml"/><Relationship Id="rId1" Type="http://schemas.openxmlformats.org/officeDocument/2006/relationships/themeOverride" Target="../theme/themeOverride16.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5.xml"/><Relationship Id="rId1" Type="http://schemas.openxmlformats.org/officeDocument/2006/relationships/themeOverride" Target="../theme/themeOverride1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5.xml"/><Relationship Id="rId1" Type="http://schemas.openxmlformats.org/officeDocument/2006/relationships/themeOverride" Target="../theme/themeOverride18.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5.xml"/><Relationship Id="rId1" Type="http://schemas.openxmlformats.org/officeDocument/2006/relationships/themeOverride" Target="../theme/themeOverride1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5.xml"/><Relationship Id="rId1" Type="http://schemas.openxmlformats.org/officeDocument/2006/relationships/themeOverride" Target="../theme/themeOverride2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hemeOverride" Target="../theme/themeOverr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5.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5.xml"/><Relationship Id="rId1" Type="http://schemas.openxmlformats.org/officeDocument/2006/relationships/themeOverride" Target="../theme/themeOverride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5.xml"/><Relationship Id="rId1" Type="http://schemas.openxmlformats.org/officeDocument/2006/relationships/themeOverride" Target="../theme/themeOverride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5.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lang="en" altLang="zh-CN" b="1" dirty="0"/>
              <a:t>Pandas</a:t>
            </a:r>
            <a:r>
              <a:rPr lang="zh-CN" altLang="en-US" b="1" dirty="0"/>
              <a:t>绘图</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2.3</a:t>
            </a:r>
            <a:r>
              <a:rPr lang="zh-CN" altLang="en-US" dirty="0"/>
              <a:t> 折线图</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如果要绘制的数据不是类别值，而是连续值比较适合使用折线图</a:t>
            </a:r>
            <a:endParaRPr lang="en-US" altLang="zh-CN" dirty="0"/>
          </a:p>
          <a:p>
            <a:r>
              <a:rPr lang="en" altLang="zh-CN" dirty="0"/>
              <a:t>reviews['points'].value_counts().sort_index().plot.line()</a:t>
            </a:r>
          </a:p>
          <a:p>
            <a:endParaRPr lang="en" altLang="zh-CN" dirty="0"/>
          </a:p>
          <a:p>
            <a:pPr marL="285750" indent="-285750">
              <a:buFont typeface="Wingdings" panose="05000000000000000000" pitchFamily="2" charset="2"/>
              <a:buChar char="l"/>
            </a:pPr>
            <a:r>
              <a:rPr lang="zh-CN" altLang="en-US" dirty="0"/>
              <a:t>柱状图和折线图区别</a:t>
            </a:r>
          </a:p>
          <a:p>
            <a:pPr marL="285750" indent="-285750">
              <a:buFont typeface="Wingdings" pitchFamily="2" charset="2"/>
              <a:buChar char="Ø"/>
            </a:pPr>
            <a:r>
              <a:rPr lang="zh-CN" altLang="en-US" b="0" dirty="0"/>
              <a:t>柱状图：简单直观，很容易根据柱子的长短看出值的大小，易于比较各组数据之间的差别</a:t>
            </a:r>
          </a:p>
          <a:p>
            <a:pPr marL="285750" indent="-285750">
              <a:buFont typeface="Wingdings" pitchFamily="2" charset="2"/>
              <a:buChar char="Ø"/>
            </a:pPr>
            <a:r>
              <a:rPr lang="zh-CN" altLang="en-US" b="0" dirty="0"/>
              <a:t>折线图：</a:t>
            </a:r>
          </a:p>
          <a:p>
            <a:pPr marL="342900" indent="-342900">
              <a:buFont typeface="+mj-ea"/>
              <a:buAutoNum type="circleNumDbPlain"/>
            </a:pPr>
            <a:r>
              <a:rPr lang="zh-CN" altLang="en-US" b="0" dirty="0"/>
              <a:t>易于比较各组数据之间的差别</a:t>
            </a:r>
          </a:p>
          <a:p>
            <a:pPr marL="342900" indent="-342900">
              <a:buFont typeface="+mj-ea"/>
              <a:buAutoNum type="circleNumDbPlain"/>
            </a:pPr>
            <a:r>
              <a:rPr lang="zh-CN" altLang="en-US" b="0" dirty="0"/>
              <a:t>能比较多组数据在同一个维度上的趋势</a:t>
            </a:r>
          </a:p>
          <a:p>
            <a:pPr marL="342900" indent="-342900">
              <a:buFont typeface="+mj-ea"/>
              <a:buAutoNum type="circleNumDbPlain"/>
            </a:pPr>
            <a:r>
              <a:rPr lang="zh-CN" altLang="en-US" b="0" dirty="0"/>
              <a:t>每张图上不适合展示太多折线</a:t>
            </a:r>
          </a:p>
          <a:p>
            <a:endParaRPr lang="zh-CN" altLang="en-US" dirty="0"/>
          </a:p>
        </p:txBody>
      </p:sp>
      <p:pic>
        <p:nvPicPr>
          <p:cNvPr id="3" name="图片 2">
            <a:extLst>
              <a:ext uri="{FF2B5EF4-FFF2-40B4-BE49-F238E27FC236}">
                <a16:creationId xmlns:a16="http://schemas.microsoft.com/office/drawing/2014/main" id="{5BAE5675-AF49-BFA2-72A6-43264D16DD0B}"/>
              </a:ext>
            </a:extLst>
          </p:cNvPr>
          <p:cNvPicPr>
            <a:picLocks noChangeAspect="1"/>
          </p:cNvPicPr>
          <p:nvPr/>
        </p:nvPicPr>
        <p:blipFill>
          <a:blip r:embed="rId3"/>
          <a:stretch>
            <a:fillRect/>
          </a:stretch>
        </p:blipFill>
        <p:spPr>
          <a:xfrm>
            <a:off x="710880" y="2125481"/>
            <a:ext cx="10933333" cy="514286"/>
          </a:xfrm>
          <a:prstGeom prst="rect">
            <a:avLst/>
          </a:prstGeom>
        </p:spPr>
      </p:pic>
    </p:spTree>
    <p:extLst>
      <p:ext uri="{BB962C8B-B14F-4D97-AF65-F5344CB8AC3E}">
        <p14:creationId xmlns:p14="http://schemas.microsoft.com/office/powerpoint/2010/main" val="128441260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2.4</a:t>
            </a:r>
            <a:r>
              <a:rPr lang="zh-CN" altLang="en-US" dirty="0"/>
              <a:t> 面积图</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面积图就是在折线图的基础上，把折线下面的面积填充颜色</a:t>
            </a:r>
            <a:endParaRPr lang="en-US" altLang="zh-CN" dirty="0"/>
          </a:p>
          <a:p>
            <a:r>
              <a:rPr lang="en" altLang="zh-CN" dirty="0"/>
              <a:t>reviews['points'].value_counts().sort_index().plot.area()</a:t>
            </a:r>
          </a:p>
          <a:p>
            <a:endParaRPr lang="en" altLang="zh-CN" dirty="0"/>
          </a:p>
          <a:p>
            <a:pPr marL="285750" indent="-285750">
              <a:buFont typeface="Wingdings" panose="05000000000000000000" pitchFamily="2" charset="2"/>
              <a:buChar char="l"/>
            </a:pPr>
            <a:r>
              <a:rPr lang="zh-CN" altLang="en-US" dirty="0"/>
              <a:t>当只有一个变量需要制图时，面积图和折线图之间差异不大，在这种情况下，折线图和面积图可以互相替换</a:t>
            </a:r>
          </a:p>
          <a:p>
            <a:endParaRPr lang="zh-CN" altLang="en-US" dirty="0"/>
          </a:p>
          <a:p>
            <a:endParaRPr lang="zh-CN" altLang="en-US" dirty="0"/>
          </a:p>
        </p:txBody>
      </p:sp>
      <p:pic>
        <p:nvPicPr>
          <p:cNvPr id="3" name="图片 2">
            <a:extLst>
              <a:ext uri="{FF2B5EF4-FFF2-40B4-BE49-F238E27FC236}">
                <a16:creationId xmlns:a16="http://schemas.microsoft.com/office/drawing/2014/main" id="{11CE7AA2-21F5-D1CC-275E-A458F0C348E1}"/>
              </a:ext>
            </a:extLst>
          </p:cNvPr>
          <p:cNvPicPr>
            <a:picLocks noChangeAspect="1"/>
          </p:cNvPicPr>
          <p:nvPr/>
        </p:nvPicPr>
        <p:blipFill>
          <a:blip r:embed="rId3"/>
          <a:stretch>
            <a:fillRect/>
          </a:stretch>
        </p:blipFill>
        <p:spPr>
          <a:xfrm>
            <a:off x="710880" y="2120720"/>
            <a:ext cx="10933333" cy="523810"/>
          </a:xfrm>
          <a:prstGeom prst="rect">
            <a:avLst/>
          </a:prstGeom>
        </p:spPr>
      </p:pic>
      <p:pic>
        <p:nvPicPr>
          <p:cNvPr id="7" name="图片 6">
            <a:extLst>
              <a:ext uri="{FF2B5EF4-FFF2-40B4-BE49-F238E27FC236}">
                <a16:creationId xmlns:a16="http://schemas.microsoft.com/office/drawing/2014/main" id="{8E63805E-3997-5368-0BB0-736AA3F675B0}"/>
              </a:ext>
            </a:extLst>
          </p:cNvPr>
          <p:cNvPicPr>
            <a:picLocks noChangeAspect="1"/>
          </p:cNvPicPr>
          <p:nvPr/>
        </p:nvPicPr>
        <p:blipFill>
          <a:blip r:embed="rId4"/>
          <a:stretch>
            <a:fillRect/>
          </a:stretch>
        </p:blipFill>
        <p:spPr>
          <a:xfrm>
            <a:off x="4226946" y="3765787"/>
            <a:ext cx="3666667" cy="2419048"/>
          </a:xfrm>
          <a:prstGeom prst="rect">
            <a:avLst/>
          </a:prstGeom>
        </p:spPr>
      </p:pic>
    </p:spTree>
    <p:extLst>
      <p:ext uri="{BB962C8B-B14F-4D97-AF65-F5344CB8AC3E}">
        <p14:creationId xmlns:p14="http://schemas.microsoft.com/office/powerpoint/2010/main" val="9566021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2.5</a:t>
            </a:r>
            <a:r>
              <a:rPr lang="zh-CN" altLang="en-US" dirty="0"/>
              <a:t> 直方图</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 altLang="zh-CN" dirty="0"/>
              <a:t>reviews[reviews['price'] &lt; 200]['price'].plot.hist()</a:t>
            </a:r>
          </a:p>
          <a:p>
            <a:endParaRPr lang="en" altLang="zh-CN" dirty="0"/>
          </a:p>
          <a:p>
            <a:pPr marL="285750" indent="-285750">
              <a:buFont typeface="Wingdings" pitchFamily="2" charset="2"/>
              <a:buChar char="Ø"/>
            </a:pPr>
            <a:r>
              <a:rPr lang="zh-CN" altLang="en-US" dirty="0"/>
              <a:t>直方图看起来很像条形图，</a:t>
            </a:r>
            <a:endParaRPr lang="en-US" altLang="zh-CN" dirty="0"/>
          </a:p>
          <a:p>
            <a:pPr marL="285750" indent="-285750">
              <a:buFont typeface="Wingdings" pitchFamily="2" charset="2"/>
              <a:buChar char="Ø"/>
            </a:pPr>
            <a:r>
              <a:rPr lang="zh-CN" altLang="en-US" dirty="0"/>
              <a:t>直方图是一种特殊的条形图，它可以将数据分成均匀的间隔，并用条形图显示每个间隔中有多少行，</a:t>
            </a:r>
            <a:endParaRPr lang="en-US" altLang="zh-CN" dirty="0"/>
          </a:p>
          <a:p>
            <a:pPr marL="285750" indent="-285750">
              <a:buFont typeface="Wingdings" pitchFamily="2" charset="2"/>
              <a:buChar char="Ø"/>
            </a:pPr>
            <a:r>
              <a:rPr lang="zh-CN" altLang="en-US" dirty="0"/>
              <a:t>直方图柱子的宽度代表了分组的间距，柱状图柱子宽度没有意义</a:t>
            </a:r>
            <a:endParaRPr lang="en-US" altLang="zh-CN" dirty="0"/>
          </a:p>
          <a:p>
            <a:pPr marL="285750" indent="-285750">
              <a:buFont typeface="Wingdings" pitchFamily="2" charset="2"/>
              <a:buChar char="Ø"/>
            </a:pPr>
            <a:r>
              <a:rPr lang="zh-CN" altLang="en-US" dirty="0"/>
              <a:t>直方图缺点：将数据分成均匀的间隔区间，所以它们对歪斜的数据的处理不是很好：</a:t>
            </a:r>
            <a:endParaRPr lang="en-US" altLang="zh-CN" dirty="0"/>
          </a:p>
          <a:p>
            <a:endParaRPr lang="en" altLang="zh-CN" dirty="0"/>
          </a:p>
          <a:p>
            <a:r>
              <a:rPr lang="en" altLang="zh-CN" dirty="0"/>
              <a:t>reviews['price'].</a:t>
            </a:r>
            <a:r>
              <a:rPr lang="en" altLang="zh-CN" dirty="0" err="1"/>
              <a:t>plot.hist</a:t>
            </a:r>
            <a:r>
              <a:rPr lang="en" altLang="zh-CN" dirty="0"/>
              <a:t>()</a:t>
            </a:r>
          </a:p>
          <a:p>
            <a:pPr marL="285750" indent="-285750">
              <a:buFont typeface="Wingdings" pitchFamily="2" charset="2"/>
              <a:buChar char="Ø"/>
            </a:pPr>
            <a:r>
              <a:rPr lang="zh-CN" altLang="en-US" dirty="0"/>
              <a:t>在第一个直方图中，将价格</a:t>
            </a:r>
            <a:r>
              <a:rPr lang="en-US" altLang="zh-CN" dirty="0"/>
              <a:t>&gt;200</a:t>
            </a:r>
            <a:r>
              <a:rPr lang="zh-CN" altLang="en-US" dirty="0"/>
              <a:t>的葡萄酒排除了</a:t>
            </a:r>
          </a:p>
          <a:p>
            <a:pPr marL="285750" indent="-285750">
              <a:buFont typeface="Wingdings" pitchFamily="2" charset="2"/>
              <a:buChar char="Ø"/>
            </a:pPr>
            <a:r>
              <a:rPr lang="zh-CN" altLang="en-US" dirty="0"/>
              <a:t>在第二个直方图中，没有对价格做任何处理，由于有个别品种的酒价格极高，导致直方图的价格分布发生变化</a:t>
            </a:r>
          </a:p>
        </p:txBody>
      </p:sp>
      <p:pic>
        <p:nvPicPr>
          <p:cNvPr id="3" name="图片 2">
            <a:extLst>
              <a:ext uri="{FF2B5EF4-FFF2-40B4-BE49-F238E27FC236}">
                <a16:creationId xmlns:a16="http://schemas.microsoft.com/office/drawing/2014/main" id="{27EA402F-695B-A7E9-D851-182BBD411E08}"/>
              </a:ext>
            </a:extLst>
          </p:cNvPr>
          <p:cNvPicPr>
            <a:picLocks noChangeAspect="1"/>
          </p:cNvPicPr>
          <p:nvPr/>
        </p:nvPicPr>
        <p:blipFill>
          <a:blip r:embed="rId3"/>
          <a:stretch>
            <a:fillRect/>
          </a:stretch>
        </p:blipFill>
        <p:spPr>
          <a:xfrm>
            <a:off x="710880" y="1656000"/>
            <a:ext cx="10923809" cy="523810"/>
          </a:xfrm>
          <a:prstGeom prst="rect">
            <a:avLst/>
          </a:prstGeom>
        </p:spPr>
      </p:pic>
      <p:pic>
        <p:nvPicPr>
          <p:cNvPr id="7" name="图片 6">
            <a:extLst>
              <a:ext uri="{FF2B5EF4-FFF2-40B4-BE49-F238E27FC236}">
                <a16:creationId xmlns:a16="http://schemas.microsoft.com/office/drawing/2014/main" id="{29013A79-E0AE-2DA0-F09F-28B65CDA95FC}"/>
              </a:ext>
            </a:extLst>
          </p:cNvPr>
          <p:cNvPicPr>
            <a:picLocks noChangeAspect="1"/>
          </p:cNvPicPr>
          <p:nvPr/>
        </p:nvPicPr>
        <p:blipFill>
          <a:blip r:embed="rId4"/>
          <a:stretch>
            <a:fillRect/>
          </a:stretch>
        </p:blipFill>
        <p:spPr>
          <a:xfrm>
            <a:off x="710880" y="4505798"/>
            <a:ext cx="10923809" cy="504762"/>
          </a:xfrm>
          <a:prstGeom prst="rect">
            <a:avLst/>
          </a:prstGeom>
        </p:spPr>
      </p:pic>
      <p:pic>
        <p:nvPicPr>
          <p:cNvPr id="9" name="图片 8">
            <a:extLst>
              <a:ext uri="{FF2B5EF4-FFF2-40B4-BE49-F238E27FC236}">
                <a16:creationId xmlns:a16="http://schemas.microsoft.com/office/drawing/2014/main" id="{47E0F7F8-26A2-2B8F-EFE1-CEEB75EF4F35}"/>
              </a:ext>
            </a:extLst>
          </p:cNvPr>
          <p:cNvPicPr>
            <a:picLocks noChangeAspect="1"/>
          </p:cNvPicPr>
          <p:nvPr/>
        </p:nvPicPr>
        <p:blipFill>
          <a:blip r:embed="rId5"/>
          <a:stretch>
            <a:fillRect/>
          </a:stretch>
        </p:blipFill>
        <p:spPr>
          <a:xfrm>
            <a:off x="7523966" y="2128519"/>
            <a:ext cx="3885714" cy="2428571"/>
          </a:xfrm>
          <a:prstGeom prst="rect">
            <a:avLst/>
          </a:prstGeom>
        </p:spPr>
      </p:pic>
      <p:pic>
        <p:nvPicPr>
          <p:cNvPr id="11" name="图片 10">
            <a:extLst>
              <a:ext uri="{FF2B5EF4-FFF2-40B4-BE49-F238E27FC236}">
                <a16:creationId xmlns:a16="http://schemas.microsoft.com/office/drawing/2014/main" id="{F12EFC96-0883-E761-0CB5-B312AB828FF1}"/>
              </a:ext>
            </a:extLst>
          </p:cNvPr>
          <p:cNvPicPr>
            <a:picLocks noChangeAspect="1"/>
          </p:cNvPicPr>
          <p:nvPr/>
        </p:nvPicPr>
        <p:blipFill>
          <a:blip r:embed="rId6"/>
          <a:stretch>
            <a:fillRect/>
          </a:stretch>
        </p:blipFill>
        <p:spPr>
          <a:xfrm>
            <a:off x="7623977" y="2162515"/>
            <a:ext cx="3857143" cy="2352381"/>
          </a:xfrm>
          <a:prstGeom prst="rect">
            <a:avLst/>
          </a:prstGeom>
        </p:spPr>
      </p:pic>
    </p:spTree>
    <p:extLst>
      <p:ext uri="{BB962C8B-B14F-4D97-AF65-F5344CB8AC3E}">
        <p14:creationId xmlns:p14="http://schemas.microsoft.com/office/powerpoint/2010/main" val="13564190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2.5</a:t>
            </a:r>
            <a:r>
              <a:rPr lang="zh-CN" altLang="en-US" dirty="0"/>
              <a:t> 直方图</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数据倾斜：</a:t>
            </a:r>
          </a:p>
          <a:p>
            <a:pPr marL="285750" indent="-285750">
              <a:buFont typeface="Wingdings" pitchFamily="2" charset="2"/>
              <a:buChar char="Ø"/>
            </a:pPr>
            <a:r>
              <a:rPr lang="zh-CN" altLang="en-US" b="0" dirty="0"/>
              <a:t>当数据在某个维度上分布不均匀，称为数据倾斜</a:t>
            </a:r>
          </a:p>
          <a:p>
            <a:pPr marL="285750" indent="-285750">
              <a:buFont typeface="Wingdings" pitchFamily="2" charset="2"/>
              <a:buChar char="Ø"/>
            </a:pPr>
            <a:r>
              <a:rPr lang="zh-CN" altLang="en-US" b="0" dirty="0"/>
              <a:t>一共</a:t>
            </a:r>
            <a:r>
              <a:rPr lang="en-US" altLang="zh-CN" b="0" dirty="0"/>
              <a:t>15</a:t>
            </a:r>
            <a:r>
              <a:rPr lang="zh-CN" altLang="en-US" b="0" dirty="0"/>
              <a:t>万条数据，价格高于</a:t>
            </a:r>
            <a:r>
              <a:rPr lang="en-US" altLang="zh-CN" b="0" dirty="0"/>
              <a:t>1500</a:t>
            </a:r>
            <a:r>
              <a:rPr lang="zh-CN" altLang="en-US" b="0" dirty="0"/>
              <a:t>的只有三条</a:t>
            </a:r>
          </a:p>
          <a:p>
            <a:pPr marL="285750" indent="-285750">
              <a:buFont typeface="Wingdings" pitchFamily="2" charset="2"/>
              <a:buChar char="Ø"/>
            </a:pPr>
            <a:r>
              <a:rPr lang="zh-CN" altLang="en-US" b="0" dirty="0"/>
              <a:t>价格高于</a:t>
            </a:r>
            <a:r>
              <a:rPr lang="en-US" altLang="zh-CN" b="0" dirty="0"/>
              <a:t>500</a:t>
            </a:r>
            <a:r>
              <a:rPr lang="zh-CN" altLang="en-US" b="0" dirty="0"/>
              <a:t>的只有</a:t>
            </a:r>
            <a:r>
              <a:rPr lang="en-US" altLang="zh-CN" b="0" dirty="0"/>
              <a:t>73</a:t>
            </a:r>
            <a:r>
              <a:rPr lang="zh-CN" altLang="en-US" b="0" dirty="0"/>
              <a:t>条数据，说明在价格这个维度上，数据的分布是不均匀的</a:t>
            </a:r>
          </a:p>
          <a:p>
            <a:pPr marL="285750" indent="-285750">
              <a:buFont typeface="Wingdings" pitchFamily="2" charset="2"/>
              <a:buChar char="Ø"/>
            </a:pPr>
            <a:r>
              <a:rPr lang="zh-CN" altLang="en-US" b="0" dirty="0"/>
              <a:t>直方图适合用来展示没有数据倾斜的数据分布情况，不适合展示数据倾斜的数据</a:t>
            </a:r>
          </a:p>
          <a:p>
            <a:endParaRPr lang="zh-CN" altLang="en-US" dirty="0"/>
          </a:p>
        </p:txBody>
      </p:sp>
    </p:spTree>
    <p:extLst>
      <p:ext uri="{BB962C8B-B14F-4D97-AF65-F5344CB8AC3E}">
        <p14:creationId xmlns:p14="http://schemas.microsoft.com/office/powerpoint/2010/main" val="410240558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2.5</a:t>
            </a:r>
            <a:r>
              <a:rPr lang="zh-CN" altLang="en-US" dirty="0"/>
              <a:t> 直方图</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a:t>
            </a:r>
            <a:r>
              <a:rPr lang="zh-CN" altLang="en-US" dirty="0"/>
              <a:t>查看价格较高的葡萄酒情况</a:t>
            </a:r>
          </a:p>
          <a:p>
            <a:r>
              <a:rPr lang="en" altLang="zh-CN" dirty="0"/>
              <a:t>reviews[reviews['price'] &gt;500]</a:t>
            </a:r>
          </a:p>
          <a:p>
            <a:r>
              <a:rPr lang="en-US" altLang="zh-CN" dirty="0"/>
              <a:t>#</a:t>
            </a:r>
            <a:r>
              <a:rPr lang="zh-CN" altLang="en" dirty="0"/>
              <a:t>查看</a:t>
            </a:r>
            <a:r>
              <a:rPr lang="zh-CN" altLang="en-US" dirty="0"/>
              <a:t>数据</a:t>
            </a:r>
            <a:r>
              <a:rPr lang="en-US" altLang="zh-CN" dirty="0"/>
              <a:t>shape</a:t>
            </a:r>
          </a:p>
          <a:p>
            <a:r>
              <a:rPr lang="en-US" altLang="zh-CN" dirty="0" err="1"/>
              <a:t>reviews.shape</a:t>
            </a:r>
            <a:endParaRPr lang="en-US" altLang="zh-CN" dirty="0"/>
          </a:p>
          <a:p>
            <a:r>
              <a:rPr lang="en" altLang="zh-CN" dirty="0"/>
              <a:t>reviews[reviews['price'] &gt;500].shape</a:t>
            </a:r>
          </a:p>
          <a:p>
            <a:r>
              <a:rPr lang="en-US" altLang="zh-CN" dirty="0"/>
              <a:t>#</a:t>
            </a:r>
            <a:r>
              <a:rPr lang="zh-CN" altLang="en-US" dirty="0"/>
              <a:t>对葡萄酒的评分不存在数据倾斜的情况，评分数据的分布情况比较适合用直方图展示</a:t>
            </a:r>
          </a:p>
          <a:p>
            <a:r>
              <a:rPr lang="en" altLang="zh-CN" dirty="0"/>
              <a:t>reviews['points'].</a:t>
            </a:r>
            <a:r>
              <a:rPr lang="en" altLang="zh-CN" dirty="0" err="1"/>
              <a:t>plot.hist</a:t>
            </a:r>
            <a:r>
              <a:rPr lang="en" altLang="zh-CN" dirty="0"/>
              <a:t>()</a:t>
            </a:r>
            <a:endParaRPr lang="zh-CN" altLang="en-US" dirty="0"/>
          </a:p>
        </p:txBody>
      </p:sp>
    </p:spTree>
    <p:extLst>
      <p:ext uri="{BB962C8B-B14F-4D97-AF65-F5344CB8AC3E}">
        <p14:creationId xmlns:p14="http://schemas.microsoft.com/office/powerpoint/2010/main" val="246109030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2.6</a:t>
            </a:r>
            <a:r>
              <a:rPr lang="zh-CN" altLang="en-US" dirty="0"/>
              <a:t> 饼图</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饼图也是一种常见的可视化形式</a:t>
            </a:r>
            <a:endParaRPr lang="en-US" altLang="zh-CN" dirty="0"/>
          </a:p>
          <a:p>
            <a:r>
              <a:rPr lang="en" altLang="zh-CN" dirty="0"/>
              <a:t>reviews['province'].value_counts().head(10).plot.pie()</a:t>
            </a:r>
          </a:p>
          <a:p>
            <a:endParaRPr lang="en" altLang="zh-CN" dirty="0"/>
          </a:p>
          <a:p>
            <a:pPr marL="285750" indent="-285750">
              <a:buFont typeface="Wingdings" panose="05000000000000000000" pitchFamily="2" charset="2"/>
              <a:buChar char="l"/>
            </a:pPr>
            <a:r>
              <a:rPr lang="zh-CN" altLang="en-US" dirty="0"/>
              <a:t>饼图的缺陷：饼图只适合展示少量分类在整体的占比</a:t>
            </a:r>
          </a:p>
          <a:p>
            <a:pPr marL="285750" indent="-285750">
              <a:buFont typeface="Wingdings" pitchFamily="2" charset="2"/>
              <a:buChar char="Ø"/>
            </a:pPr>
            <a:r>
              <a:rPr lang="zh-CN" altLang="en-US" b="0" dirty="0"/>
              <a:t>如果分类比较多，必然每个分类的面积会比较小，这个时候很难比较两个类别</a:t>
            </a:r>
          </a:p>
          <a:p>
            <a:pPr marL="285750" indent="-285750">
              <a:buFont typeface="Wingdings" pitchFamily="2" charset="2"/>
              <a:buChar char="Ø"/>
            </a:pPr>
            <a:r>
              <a:rPr lang="zh-CN" altLang="en-US" b="0" dirty="0"/>
              <a:t>如果两个类别在饼图中彼此不相邻，很难进行比较</a:t>
            </a:r>
          </a:p>
          <a:p>
            <a:pPr marL="285750" indent="-285750">
              <a:buFont typeface="Wingdings" pitchFamily="2" charset="2"/>
              <a:buChar char="Ø"/>
            </a:pPr>
            <a:r>
              <a:rPr lang="zh-CN" altLang="en-US" b="0" dirty="0"/>
              <a:t>可以使用柱状图图来替换饼图</a:t>
            </a:r>
          </a:p>
          <a:p>
            <a:endParaRPr lang="zh-CN" altLang="en-US" dirty="0"/>
          </a:p>
          <a:p>
            <a:endParaRPr lang="zh-CN" altLang="en-US" dirty="0"/>
          </a:p>
        </p:txBody>
      </p:sp>
      <p:pic>
        <p:nvPicPr>
          <p:cNvPr id="3" name="图片 2">
            <a:extLst>
              <a:ext uri="{FF2B5EF4-FFF2-40B4-BE49-F238E27FC236}">
                <a16:creationId xmlns:a16="http://schemas.microsoft.com/office/drawing/2014/main" id="{12A1A0B2-AE1B-C62C-69AF-31E9542111E6}"/>
              </a:ext>
            </a:extLst>
          </p:cNvPr>
          <p:cNvPicPr>
            <a:picLocks noChangeAspect="1"/>
          </p:cNvPicPr>
          <p:nvPr/>
        </p:nvPicPr>
        <p:blipFill>
          <a:blip r:embed="rId3"/>
          <a:stretch>
            <a:fillRect/>
          </a:stretch>
        </p:blipFill>
        <p:spPr>
          <a:xfrm>
            <a:off x="6278362" y="2254088"/>
            <a:ext cx="4914286" cy="3952381"/>
          </a:xfrm>
          <a:prstGeom prst="rect">
            <a:avLst/>
          </a:prstGeom>
          <a:ln>
            <a:solidFill>
              <a:schemeClr val="tx1"/>
            </a:solidFill>
          </a:ln>
        </p:spPr>
      </p:pic>
    </p:spTree>
    <p:extLst>
      <p:ext uri="{BB962C8B-B14F-4D97-AF65-F5344CB8AC3E}">
        <p14:creationId xmlns:p14="http://schemas.microsoft.com/office/powerpoint/2010/main" val="2138670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b="1" dirty="0"/>
              <a:t>Pandas</a:t>
            </a:r>
            <a:r>
              <a:rPr lang="zh-CN" altLang="en-US" b="1" dirty="0"/>
              <a:t>数据可视化简介</a:t>
            </a:r>
            <a:endParaRPr lang="en-US" altLang="zh-CN" b="1" dirty="0"/>
          </a:p>
          <a:p>
            <a:r>
              <a:rPr lang="en" altLang="zh-CN" b="1" dirty="0"/>
              <a:t>Pandas </a:t>
            </a:r>
            <a:r>
              <a:rPr lang="zh-CN" altLang="en-US" b="1" dirty="0"/>
              <a:t>单变量可视化</a:t>
            </a:r>
          </a:p>
          <a:p>
            <a:r>
              <a:rPr lang="en" altLang="zh-CN" b="1" dirty="0">
                <a:solidFill>
                  <a:srgbClr val="FF0000"/>
                </a:solidFill>
              </a:rPr>
              <a:t>Pandas </a:t>
            </a:r>
            <a:r>
              <a:rPr lang="zh-CN" altLang="en-US" b="1" dirty="0">
                <a:solidFill>
                  <a:srgbClr val="FF0000"/>
                </a:solidFill>
              </a:rPr>
              <a:t>双变量可视化</a:t>
            </a:r>
          </a:p>
          <a:p>
            <a:pPr marL="0" indent="0">
              <a:buNone/>
            </a:pPr>
            <a:endParaRPr lang="zh-CN" altLang="en-US" b="1" dirty="0"/>
          </a:p>
        </p:txBody>
      </p:sp>
    </p:spTree>
    <p:extLst>
      <p:ext uri="{BB962C8B-B14F-4D97-AF65-F5344CB8AC3E}">
        <p14:creationId xmlns:p14="http://schemas.microsoft.com/office/powerpoint/2010/main" val="393699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3.1</a:t>
            </a:r>
            <a:r>
              <a:rPr lang="zh-CN" altLang="en-US" dirty="0"/>
              <a:t> 介绍</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在上一小结中，介绍了使用</a:t>
            </a:r>
            <a:r>
              <a:rPr lang="en-US" altLang="zh-CN" dirty="0"/>
              <a:t>Pandas</a:t>
            </a:r>
            <a:r>
              <a:rPr lang="zh-CN" altLang="en-US" dirty="0"/>
              <a:t>绘图，理解单个变量在数据中的互相关系，本小节会考察两个变量如何进行可视化</a:t>
            </a:r>
          </a:p>
          <a:p>
            <a:pPr marL="285750" indent="-285750">
              <a:buFont typeface="Wingdings" panose="05000000000000000000" pitchFamily="2" charset="2"/>
              <a:buChar char="l"/>
            </a:pPr>
            <a:r>
              <a:rPr lang="zh-CN" altLang="en-US" dirty="0"/>
              <a:t>数据分析时，我们需要找到变量之间的相互关系，比如一个变量的增加是否与另一个变量有关，数据可视化是找到两个变量的关系的最佳方法</a:t>
            </a:r>
          </a:p>
          <a:p>
            <a:endParaRPr lang="zh-CN" altLang="en-US" dirty="0"/>
          </a:p>
        </p:txBody>
      </p:sp>
    </p:spTree>
    <p:extLst>
      <p:ext uri="{BB962C8B-B14F-4D97-AF65-F5344CB8AC3E}">
        <p14:creationId xmlns:p14="http://schemas.microsoft.com/office/powerpoint/2010/main" val="202377802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3.2</a:t>
            </a:r>
            <a:r>
              <a:rPr lang="zh-CN" altLang="en-US" dirty="0"/>
              <a:t> 散点图</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最简单的两个变量可视化图形是散点图，散点图中的一个点，可以表示两个变量</a:t>
            </a:r>
            <a:endParaRPr lang="en-US" altLang="zh-CN" dirty="0"/>
          </a:p>
          <a:p>
            <a:r>
              <a:rPr lang="en" altLang="zh-CN" dirty="0"/>
              <a:t>reviews[reviews['price'] &lt; 100].sample(100).plot.scatter(x='price', y='points’)</a:t>
            </a:r>
          </a:p>
          <a:p>
            <a:endParaRPr lang="en" altLang="zh-CN" dirty="0"/>
          </a:p>
          <a:p>
            <a:pPr marL="285750" indent="-285750">
              <a:buFont typeface="Wingdings" pitchFamily="2" charset="2"/>
              <a:buChar char="Ø"/>
            </a:pPr>
            <a:r>
              <a:rPr lang="zh-CN" altLang="en-US" dirty="0"/>
              <a:t>调整图形大小，字体大小，由于</a:t>
            </a:r>
            <a:r>
              <a:rPr lang="en-US" altLang="zh-CN" dirty="0"/>
              <a:t>pandas</a:t>
            </a:r>
            <a:r>
              <a:rPr lang="zh-CN" altLang="en-US" dirty="0"/>
              <a:t>的绘图功能是对</a:t>
            </a:r>
            <a:r>
              <a:rPr lang="en-US" altLang="zh-CN" dirty="0"/>
              <a:t>Matplotlib</a:t>
            </a:r>
            <a:r>
              <a:rPr lang="zh-CN" altLang="en-US" dirty="0"/>
              <a:t>绘图功能的封装，所以很多参数</a:t>
            </a:r>
            <a:r>
              <a:rPr lang="en-US" altLang="zh-CN" dirty="0"/>
              <a:t>pandas </a:t>
            </a:r>
            <a:r>
              <a:rPr lang="zh-CN" altLang="en-US" dirty="0"/>
              <a:t>和 </a:t>
            </a:r>
            <a:r>
              <a:rPr lang="en-US" altLang="zh-CN" dirty="0"/>
              <a:t>matplotlib</a:t>
            </a:r>
            <a:r>
              <a:rPr lang="zh-CN" altLang="en-US" dirty="0"/>
              <a:t>都一样</a:t>
            </a:r>
            <a:endParaRPr lang="en-US" altLang="zh-CN" dirty="0"/>
          </a:p>
          <a:p>
            <a:r>
              <a:rPr lang="en" altLang="zh-CN" dirty="0"/>
              <a:t>reviews[reviews['price'] &lt; 100].sample(100).</a:t>
            </a:r>
            <a:r>
              <a:rPr lang="en" altLang="zh-CN" dirty="0" err="1"/>
              <a:t>plot.scatter</a:t>
            </a:r>
            <a:r>
              <a:rPr lang="en" altLang="zh-CN" dirty="0"/>
              <a:t>(x='price', y='points',</a:t>
            </a:r>
            <a:r>
              <a:rPr lang="en" altLang="zh-CN" dirty="0" err="1"/>
              <a:t>figsize</a:t>
            </a:r>
            <a:r>
              <a:rPr lang="en" altLang="zh-CN" dirty="0"/>
              <a:t>=(14,8),</a:t>
            </a:r>
            <a:r>
              <a:rPr lang="en" altLang="zh-CN" dirty="0" err="1"/>
              <a:t>fontsize</a:t>
            </a:r>
            <a:r>
              <a:rPr lang="en" altLang="zh-CN" dirty="0"/>
              <a:t> = 16)</a:t>
            </a:r>
          </a:p>
          <a:p>
            <a:endParaRPr lang="zh-CN" altLang="en-US" dirty="0"/>
          </a:p>
          <a:p>
            <a:endParaRPr lang="zh-CN" altLang="en-US" dirty="0"/>
          </a:p>
        </p:txBody>
      </p:sp>
    </p:spTree>
    <p:extLst>
      <p:ext uri="{BB962C8B-B14F-4D97-AF65-F5344CB8AC3E}">
        <p14:creationId xmlns:p14="http://schemas.microsoft.com/office/powerpoint/2010/main" val="355110857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3.2</a:t>
            </a:r>
            <a:r>
              <a:rPr lang="zh-CN" altLang="en-US" dirty="0"/>
              <a:t> 散点图</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zh-CN" altLang="en-US" dirty="0"/>
              <a:t>修改</a:t>
            </a:r>
            <a:r>
              <a:rPr lang="en-US" altLang="zh-CN" dirty="0"/>
              <a:t>x</a:t>
            </a:r>
            <a:r>
              <a:rPr lang="zh-CN" altLang="en-US" dirty="0"/>
              <a:t>轴 </a:t>
            </a:r>
            <a:r>
              <a:rPr lang="en-US" altLang="zh-CN" dirty="0"/>
              <a:t>y</a:t>
            </a:r>
            <a:r>
              <a:rPr lang="zh-CN" altLang="en-US" dirty="0"/>
              <a:t>轴标签字体</a:t>
            </a:r>
            <a:endParaRPr lang="en-US" altLang="zh-CN" dirty="0"/>
          </a:p>
          <a:p>
            <a:endParaRPr lang="zh-CN" altLang="en-US" dirty="0"/>
          </a:p>
          <a:p>
            <a:endParaRPr lang="zh-CN" altLang="en-US" dirty="0"/>
          </a:p>
        </p:txBody>
      </p:sp>
      <p:pic>
        <p:nvPicPr>
          <p:cNvPr id="3" name="图片 2">
            <a:extLst>
              <a:ext uri="{FF2B5EF4-FFF2-40B4-BE49-F238E27FC236}">
                <a16:creationId xmlns:a16="http://schemas.microsoft.com/office/drawing/2014/main" id="{4920AD7A-E1FC-DE65-0290-2FF8AC23CD6E}"/>
              </a:ext>
            </a:extLst>
          </p:cNvPr>
          <p:cNvPicPr>
            <a:picLocks noChangeAspect="1"/>
          </p:cNvPicPr>
          <p:nvPr/>
        </p:nvPicPr>
        <p:blipFill>
          <a:blip r:embed="rId3"/>
          <a:stretch>
            <a:fillRect/>
          </a:stretch>
        </p:blipFill>
        <p:spPr>
          <a:xfrm>
            <a:off x="772190" y="2178365"/>
            <a:ext cx="10647619" cy="2161905"/>
          </a:xfrm>
          <a:prstGeom prst="rect">
            <a:avLst/>
          </a:prstGeom>
        </p:spPr>
      </p:pic>
    </p:spTree>
    <p:extLst>
      <p:ext uri="{BB962C8B-B14F-4D97-AF65-F5344CB8AC3E}">
        <p14:creationId xmlns:p14="http://schemas.microsoft.com/office/powerpoint/2010/main" val="164628770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p:txBody>
          <a:bodyPr/>
          <a:lstStyle/>
          <a:p>
            <a:r>
              <a:rPr lang="zh-CN" altLang="en-US" dirty="0"/>
              <a:t>熟练掌握</a:t>
            </a:r>
            <a:r>
              <a:rPr lang="en-US" altLang="zh-CN" dirty="0"/>
              <a:t>Pandas</a:t>
            </a:r>
            <a:r>
              <a:rPr lang="zh-CN" altLang="en-US" dirty="0"/>
              <a:t>数据可视化常用功能</a:t>
            </a:r>
          </a:p>
        </p:txBody>
      </p:sp>
    </p:spTree>
    <p:extLst>
      <p:ext uri="{BB962C8B-B14F-4D97-AF65-F5344CB8AC3E}">
        <p14:creationId xmlns:p14="http://schemas.microsoft.com/office/powerpoint/2010/main" val="2196209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3.2</a:t>
            </a:r>
            <a:r>
              <a:rPr lang="zh-CN" altLang="en-US" dirty="0"/>
              <a:t> 散点图</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zh-CN" altLang="en-US" dirty="0"/>
              <a:t>上图显示了价格和评分之间有一定的相关性：也就是说，价格较高的葡萄酒通常得分更高。</a:t>
            </a:r>
          </a:p>
          <a:p>
            <a:pPr marL="285750" indent="-285750">
              <a:buFont typeface="Wingdings" pitchFamily="2" charset="2"/>
              <a:buChar char="Ø"/>
            </a:pPr>
            <a:r>
              <a:rPr lang="zh-CN" altLang="en-US" dirty="0"/>
              <a:t>请注意，我们必须对数据进行采样，从所有数据中抽取</a:t>
            </a:r>
            <a:r>
              <a:rPr lang="en-US" altLang="zh-CN" dirty="0"/>
              <a:t>100</a:t>
            </a:r>
            <a:r>
              <a:rPr lang="zh-CN" altLang="en-US" dirty="0"/>
              <a:t>条数据，如果将全部数据（</a:t>
            </a:r>
            <a:r>
              <a:rPr lang="en-US" altLang="zh-CN" dirty="0"/>
              <a:t>15</a:t>
            </a:r>
            <a:r>
              <a:rPr lang="zh-CN" altLang="en-US" dirty="0"/>
              <a:t>万条）都绘制到散点图上，会有很多点重叠在一起，不方便观察</a:t>
            </a:r>
            <a:endParaRPr lang="en-US" altLang="zh-CN" dirty="0"/>
          </a:p>
          <a:p>
            <a:r>
              <a:rPr lang="en" altLang="zh-CN" dirty="0"/>
              <a:t>reviews[reviews['price'] &lt; 100].plot.scatter(x='price', y='points',figsize=(12,8))</a:t>
            </a:r>
          </a:p>
          <a:p>
            <a:endParaRPr lang="en" altLang="zh-CN" dirty="0"/>
          </a:p>
          <a:p>
            <a:pPr marL="285750" indent="-285750">
              <a:buFont typeface="Wingdings" pitchFamily="2" charset="2"/>
              <a:buChar char="Ø"/>
            </a:pPr>
            <a:r>
              <a:rPr lang="zh-CN" altLang="en-US" dirty="0"/>
              <a:t>由于散点图的缺点，因此散点图最适合使用相对较小的数据集以及具有大量唯一值的变量。</a:t>
            </a:r>
          </a:p>
          <a:p>
            <a:pPr marL="285750" indent="-285750">
              <a:buFont typeface="Wingdings" pitchFamily="2" charset="2"/>
              <a:buChar char="Ø"/>
            </a:pPr>
            <a:r>
              <a:rPr lang="zh-CN" altLang="en-US" dirty="0"/>
              <a:t>有几种方法可以处理过度绘图。 一：对数据进行采样 二：</a:t>
            </a:r>
            <a:r>
              <a:rPr lang="en-US" altLang="zh-CN" dirty="0" err="1"/>
              <a:t>hexplot</a:t>
            </a:r>
            <a:r>
              <a:rPr lang="en-US" altLang="zh-CN" dirty="0"/>
              <a:t>(</a:t>
            </a:r>
            <a:r>
              <a:rPr lang="zh-CN" altLang="en-US" dirty="0"/>
              <a:t>蜂巢图</a:t>
            </a:r>
            <a:r>
              <a:rPr lang="en-US" altLang="zh-CN" dirty="0"/>
              <a:t>)</a:t>
            </a:r>
          </a:p>
          <a:p>
            <a:endParaRPr lang="zh-CN" altLang="en-US" dirty="0"/>
          </a:p>
          <a:p>
            <a:endParaRPr lang="zh-CN" altLang="en-US" dirty="0"/>
          </a:p>
        </p:txBody>
      </p:sp>
      <p:pic>
        <p:nvPicPr>
          <p:cNvPr id="3" name="图片 2">
            <a:extLst>
              <a:ext uri="{FF2B5EF4-FFF2-40B4-BE49-F238E27FC236}">
                <a16:creationId xmlns:a16="http://schemas.microsoft.com/office/drawing/2014/main" id="{6A819487-F496-EE1B-1DC3-B53273623248}"/>
              </a:ext>
            </a:extLst>
          </p:cNvPr>
          <p:cNvPicPr>
            <a:picLocks noChangeAspect="1"/>
          </p:cNvPicPr>
          <p:nvPr/>
        </p:nvPicPr>
        <p:blipFill>
          <a:blip r:embed="rId3"/>
          <a:stretch>
            <a:fillRect/>
          </a:stretch>
        </p:blipFill>
        <p:spPr>
          <a:xfrm>
            <a:off x="771585" y="2914714"/>
            <a:ext cx="10638095" cy="514286"/>
          </a:xfrm>
          <a:prstGeom prst="rect">
            <a:avLst/>
          </a:prstGeom>
        </p:spPr>
      </p:pic>
      <p:pic>
        <p:nvPicPr>
          <p:cNvPr id="7" name="图片 6">
            <a:extLst>
              <a:ext uri="{FF2B5EF4-FFF2-40B4-BE49-F238E27FC236}">
                <a16:creationId xmlns:a16="http://schemas.microsoft.com/office/drawing/2014/main" id="{A38803F1-14D4-0BA8-D1F3-47761304FF34}"/>
              </a:ext>
            </a:extLst>
          </p:cNvPr>
          <p:cNvPicPr>
            <a:picLocks noChangeAspect="1"/>
          </p:cNvPicPr>
          <p:nvPr/>
        </p:nvPicPr>
        <p:blipFill>
          <a:blip r:embed="rId4"/>
          <a:stretch>
            <a:fillRect/>
          </a:stretch>
        </p:blipFill>
        <p:spPr>
          <a:xfrm>
            <a:off x="4404930" y="2029696"/>
            <a:ext cx="7076190" cy="4514286"/>
          </a:xfrm>
          <a:prstGeom prst="rect">
            <a:avLst/>
          </a:prstGeom>
        </p:spPr>
      </p:pic>
    </p:spTree>
    <p:extLst>
      <p:ext uri="{BB962C8B-B14F-4D97-AF65-F5344CB8AC3E}">
        <p14:creationId xmlns:p14="http://schemas.microsoft.com/office/powerpoint/2010/main" val="14536000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3.3</a:t>
            </a:r>
            <a:r>
              <a:rPr lang="zh-CN" altLang="en-US" dirty="0"/>
              <a:t> </a:t>
            </a:r>
            <a:r>
              <a:rPr lang="en" altLang="zh-CN" dirty="0" err="1"/>
              <a:t>hexplot</a:t>
            </a:r>
            <a:endParaRPr lang="en"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en-US" altLang="zh-CN" dirty="0" err="1"/>
              <a:t>hexplot</a:t>
            </a:r>
            <a:r>
              <a:rPr lang="zh-CN" altLang="en-US" dirty="0"/>
              <a:t>将数据点聚合为六边形，然后根据其内的值为这些六边形上色：</a:t>
            </a:r>
            <a:endParaRPr lang="en-US" altLang="zh-CN" dirty="0"/>
          </a:p>
          <a:p>
            <a:r>
              <a:rPr lang="en" altLang="zh-CN" dirty="0"/>
              <a:t>reviews[reviews['price'] &lt; 100].</a:t>
            </a:r>
            <a:r>
              <a:rPr lang="en" altLang="zh-CN" dirty="0" err="1"/>
              <a:t>plot.hexbin</a:t>
            </a:r>
            <a:r>
              <a:rPr lang="en" altLang="zh-CN" dirty="0"/>
              <a:t>(x='price', y='points', </a:t>
            </a:r>
            <a:r>
              <a:rPr lang="en" altLang="zh-CN" dirty="0" err="1"/>
              <a:t>gridsize</a:t>
            </a:r>
            <a:r>
              <a:rPr lang="en" altLang="zh-CN" dirty="0"/>
              <a:t>=15,figsize=(14,8))</a:t>
            </a:r>
          </a:p>
          <a:p>
            <a:endParaRPr lang="zh-CN" altLang="en-US" dirty="0"/>
          </a:p>
          <a:p>
            <a:endParaRPr lang="zh-CN" altLang="en-US" dirty="0"/>
          </a:p>
        </p:txBody>
      </p:sp>
      <p:pic>
        <p:nvPicPr>
          <p:cNvPr id="3" name="图片 2">
            <a:extLst>
              <a:ext uri="{FF2B5EF4-FFF2-40B4-BE49-F238E27FC236}">
                <a16:creationId xmlns:a16="http://schemas.microsoft.com/office/drawing/2014/main" id="{D6D79F83-15BE-2C86-1A1B-8CBA1BAD3873}"/>
              </a:ext>
            </a:extLst>
          </p:cNvPr>
          <p:cNvPicPr>
            <a:picLocks noChangeAspect="1"/>
          </p:cNvPicPr>
          <p:nvPr/>
        </p:nvPicPr>
        <p:blipFill>
          <a:blip r:embed="rId3"/>
          <a:stretch>
            <a:fillRect/>
          </a:stretch>
        </p:blipFill>
        <p:spPr>
          <a:xfrm>
            <a:off x="782320" y="2106531"/>
            <a:ext cx="10942857" cy="533333"/>
          </a:xfrm>
          <a:prstGeom prst="rect">
            <a:avLst/>
          </a:prstGeom>
        </p:spPr>
      </p:pic>
      <p:pic>
        <p:nvPicPr>
          <p:cNvPr id="7" name="图片 6">
            <a:extLst>
              <a:ext uri="{FF2B5EF4-FFF2-40B4-BE49-F238E27FC236}">
                <a16:creationId xmlns:a16="http://schemas.microsoft.com/office/drawing/2014/main" id="{8D9D2ECA-1ADF-47C8-E1F6-2668FC476127}"/>
              </a:ext>
            </a:extLst>
          </p:cNvPr>
          <p:cNvPicPr>
            <a:picLocks noChangeAspect="1"/>
          </p:cNvPicPr>
          <p:nvPr/>
        </p:nvPicPr>
        <p:blipFill>
          <a:blip r:embed="rId4"/>
          <a:stretch>
            <a:fillRect/>
          </a:stretch>
        </p:blipFill>
        <p:spPr>
          <a:xfrm>
            <a:off x="2919480" y="2750535"/>
            <a:ext cx="6353040" cy="3852811"/>
          </a:xfrm>
          <a:prstGeom prst="rect">
            <a:avLst/>
          </a:prstGeom>
          <a:ln>
            <a:solidFill>
              <a:schemeClr val="tx1"/>
            </a:solidFill>
          </a:ln>
        </p:spPr>
      </p:pic>
    </p:spTree>
    <p:extLst>
      <p:ext uri="{BB962C8B-B14F-4D97-AF65-F5344CB8AC3E}">
        <p14:creationId xmlns:p14="http://schemas.microsoft.com/office/powerpoint/2010/main" val="7660020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3.3</a:t>
            </a:r>
            <a:r>
              <a:rPr lang="zh-CN" altLang="en-US" dirty="0"/>
              <a:t> </a:t>
            </a:r>
            <a:r>
              <a:rPr lang="en" altLang="zh-CN" dirty="0" err="1"/>
              <a:t>hexplot</a:t>
            </a:r>
            <a:endParaRPr lang="en"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Ø"/>
            </a:pPr>
            <a:r>
              <a:rPr lang="zh-CN" altLang="en-US" dirty="0"/>
              <a:t>上图</a:t>
            </a:r>
            <a:r>
              <a:rPr lang="en-US" altLang="zh-CN" dirty="0"/>
              <a:t>x</a:t>
            </a:r>
            <a:r>
              <a:rPr lang="zh-CN" altLang="en-US" dirty="0"/>
              <a:t>轴坐标缺失，属于</a:t>
            </a:r>
            <a:r>
              <a:rPr lang="en-US" altLang="zh-CN" dirty="0"/>
              <a:t>bug</a:t>
            </a:r>
            <a:r>
              <a:rPr lang="zh-CN" altLang="en-US" dirty="0"/>
              <a:t>，可以通过调用</a:t>
            </a:r>
            <a:r>
              <a:rPr lang="en-US" altLang="zh-CN" dirty="0"/>
              <a:t>matplotlib</a:t>
            </a:r>
            <a:r>
              <a:rPr lang="zh-CN" altLang="en-US" dirty="0"/>
              <a:t>的</a:t>
            </a:r>
            <a:r>
              <a:rPr lang="en-US" altLang="zh-CN" dirty="0" err="1"/>
              <a:t>api</a:t>
            </a:r>
            <a:r>
              <a:rPr lang="zh-CN" altLang="en-US" dirty="0"/>
              <a:t>添加</a:t>
            </a:r>
            <a:r>
              <a:rPr lang="en-US" altLang="zh-CN" dirty="0"/>
              <a:t>x</a:t>
            </a:r>
            <a:r>
              <a:rPr lang="zh-CN" altLang="en-US" dirty="0"/>
              <a:t>坐标</a:t>
            </a:r>
            <a:endParaRPr lang="en-US" altLang="zh-CN" dirty="0"/>
          </a:p>
          <a:p>
            <a:r>
              <a:rPr lang="en" altLang="zh-CN" dirty="0"/>
              <a:t>fig, axes = </a:t>
            </a:r>
            <a:r>
              <a:rPr lang="en" altLang="zh-CN" dirty="0" err="1"/>
              <a:t>plt.subplots</a:t>
            </a:r>
            <a:r>
              <a:rPr lang="en" altLang="zh-CN" dirty="0"/>
              <a:t>(</a:t>
            </a:r>
            <a:r>
              <a:rPr lang="en" altLang="zh-CN" dirty="0" err="1"/>
              <a:t>ncols</a:t>
            </a:r>
            <a:r>
              <a:rPr lang="en" altLang="zh-CN" dirty="0"/>
              <a:t>=1, </a:t>
            </a:r>
            <a:r>
              <a:rPr lang="en" altLang="zh-CN" dirty="0" err="1"/>
              <a:t>figsize</a:t>
            </a:r>
            <a:r>
              <a:rPr lang="en" altLang="zh-CN" dirty="0"/>
              <a:t> = (12,8))</a:t>
            </a:r>
          </a:p>
          <a:p>
            <a:r>
              <a:rPr lang="en" altLang="zh-CN" dirty="0"/>
              <a:t>reviews[reviews['price'] &lt; 100].</a:t>
            </a:r>
            <a:r>
              <a:rPr lang="en" altLang="zh-CN" dirty="0" err="1"/>
              <a:t>plot.hexbin</a:t>
            </a:r>
            <a:r>
              <a:rPr lang="en" altLang="zh-CN" dirty="0"/>
              <a:t>(x='price', y='points', </a:t>
            </a:r>
            <a:r>
              <a:rPr lang="en" altLang="zh-CN" dirty="0" err="1"/>
              <a:t>gridsize</a:t>
            </a:r>
            <a:r>
              <a:rPr lang="en" altLang="zh-CN" dirty="0"/>
              <a:t>=15,ax = axes)</a:t>
            </a:r>
          </a:p>
          <a:p>
            <a:r>
              <a:rPr lang="en" altLang="zh-CN" dirty="0" err="1"/>
              <a:t>axes.set_xticks</a:t>
            </a:r>
            <a:r>
              <a:rPr lang="en" altLang="zh-CN" dirty="0"/>
              <a:t>([0,20,40,60,80,100])</a:t>
            </a:r>
          </a:p>
          <a:p>
            <a:pPr marL="285750" indent="-285750">
              <a:buFont typeface="Wingdings" pitchFamily="2" charset="2"/>
              <a:buChar char="Ø"/>
            </a:pPr>
            <a:r>
              <a:rPr lang="zh-CN" altLang="en" dirty="0"/>
              <a:t>结论</a:t>
            </a:r>
            <a:endParaRPr lang="en" altLang="zh-CN" dirty="0"/>
          </a:p>
          <a:p>
            <a:pPr marL="342900" indent="-342900">
              <a:buFont typeface="+mj-ea"/>
              <a:buAutoNum type="circleNumDbPlain"/>
            </a:pPr>
            <a:r>
              <a:rPr lang="zh-CN" altLang="en-US" dirty="0"/>
              <a:t>该图中的数据可以和散点图中的数据进行比较，但是</a:t>
            </a:r>
            <a:r>
              <a:rPr lang="en-US" altLang="zh-CN" dirty="0" err="1"/>
              <a:t>hexplot</a:t>
            </a:r>
            <a:r>
              <a:rPr lang="zh-CN" altLang="en-US" dirty="0"/>
              <a:t>能展示的信息更多</a:t>
            </a:r>
          </a:p>
          <a:p>
            <a:pPr marL="342900" indent="-342900">
              <a:buFont typeface="+mj-ea"/>
              <a:buAutoNum type="circleNumDbPlain"/>
            </a:pPr>
            <a:r>
              <a:rPr lang="zh-CN" altLang="en-US" dirty="0"/>
              <a:t>从</a:t>
            </a:r>
            <a:r>
              <a:rPr lang="en-US" altLang="zh-CN" dirty="0" err="1"/>
              <a:t>hexplot</a:t>
            </a:r>
            <a:r>
              <a:rPr lang="zh-CN" altLang="en-US" dirty="0"/>
              <a:t>中，可以看到</a:t>
            </a:r>
            <a:r>
              <a:rPr lang="en-US" altLang="zh-CN" dirty="0"/>
              <a:t>《</a:t>
            </a:r>
            <a:r>
              <a:rPr lang="zh-CN" altLang="en-US" dirty="0"/>
              <a:t>葡萄酒杂志</a:t>
            </a:r>
            <a:r>
              <a:rPr lang="en-US" altLang="zh-CN" dirty="0"/>
              <a:t>》</a:t>
            </a:r>
            <a:r>
              <a:rPr lang="zh-CN" altLang="en-US" dirty="0"/>
              <a:t>（</a:t>
            </a:r>
            <a:r>
              <a:rPr lang="en-US" altLang="zh-CN" dirty="0"/>
              <a:t>Wine Magazine</a:t>
            </a:r>
            <a:r>
              <a:rPr lang="zh-CN" altLang="en-US" dirty="0"/>
              <a:t>）评论的葡萄酒瓶大多数是</a:t>
            </a:r>
            <a:r>
              <a:rPr lang="en-US" altLang="zh-CN" dirty="0"/>
              <a:t>87.5</a:t>
            </a:r>
            <a:r>
              <a:rPr lang="zh-CN" altLang="en-US" dirty="0"/>
              <a:t>分，价格</a:t>
            </a:r>
            <a:r>
              <a:rPr lang="en-US" altLang="zh-CN" dirty="0"/>
              <a:t>20</a:t>
            </a:r>
            <a:r>
              <a:rPr lang="zh-CN" altLang="en-US" dirty="0"/>
              <a:t>美元</a:t>
            </a:r>
          </a:p>
          <a:p>
            <a:pPr marL="342900" indent="-342900">
              <a:buFont typeface="+mj-ea"/>
              <a:buAutoNum type="circleNumDbPlain"/>
            </a:pPr>
            <a:r>
              <a:rPr lang="en-US" altLang="zh-CN" dirty="0" err="1"/>
              <a:t>Hexplot</a:t>
            </a:r>
            <a:r>
              <a:rPr lang="zh-CN" altLang="en-US" dirty="0"/>
              <a:t>和散点图可以应用于区间变量和</a:t>
            </a:r>
            <a:r>
              <a:rPr lang="en-US" altLang="zh-CN" dirty="0"/>
              <a:t>/</a:t>
            </a:r>
            <a:r>
              <a:rPr lang="zh-CN" altLang="en-US" dirty="0"/>
              <a:t>或有序分类变量的组合。</a:t>
            </a:r>
          </a:p>
          <a:p>
            <a:endParaRPr lang="zh-CN" altLang="en-US" dirty="0"/>
          </a:p>
          <a:p>
            <a:endParaRPr lang="zh-CN" altLang="en-US" dirty="0"/>
          </a:p>
        </p:txBody>
      </p:sp>
      <p:pic>
        <p:nvPicPr>
          <p:cNvPr id="3" name="图片 2">
            <a:extLst>
              <a:ext uri="{FF2B5EF4-FFF2-40B4-BE49-F238E27FC236}">
                <a16:creationId xmlns:a16="http://schemas.microsoft.com/office/drawing/2014/main" id="{B94F3680-A109-D258-94EC-23B96E507471}"/>
              </a:ext>
            </a:extLst>
          </p:cNvPr>
          <p:cNvPicPr>
            <a:picLocks noChangeAspect="1"/>
          </p:cNvPicPr>
          <p:nvPr/>
        </p:nvPicPr>
        <p:blipFill>
          <a:blip r:embed="rId3"/>
          <a:stretch>
            <a:fillRect/>
          </a:stretch>
        </p:blipFill>
        <p:spPr>
          <a:xfrm>
            <a:off x="710880" y="2202651"/>
            <a:ext cx="10933333" cy="1095238"/>
          </a:xfrm>
          <a:prstGeom prst="rect">
            <a:avLst/>
          </a:prstGeom>
        </p:spPr>
      </p:pic>
      <p:pic>
        <p:nvPicPr>
          <p:cNvPr id="7" name="图片 6">
            <a:extLst>
              <a:ext uri="{FF2B5EF4-FFF2-40B4-BE49-F238E27FC236}">
                <a16:creationId xmlns:a16="http://schemas.microsoft.com/office/drawing/2014/main" id="{54D18FE3-976B-FA06-A567-D39BFE817809}"/>
              </a:ext>
            </a:extLst>
          </p:cNvPr>
          <p:cNvPicPr>
            <a:picLocks noChangeAspect="1"/>
          </p:cNvPicPr>
          <p:nvPr/>
        </p:nvPicPr>
        <p:blipFill>
          <a:blip r:embed="rId4"/>
          <a:stretch>
            <a:fillRect/>
          </a:stretch>
        </p:blipFill>
        <p:spPr>
          <a:xfrm>
            <a:off x="5022185" y="1499120"/>
            <a:ext cx="6504762" cy="4533333"/>
          </a:xfrm>
          <a:prstGeom prst="rect">
            <a:avLst/>
          </a:prstGeom>
        </p:spPr>
      </p:pic>
    </p:spTree>
    <p:extLst>
      <p:ext uri="{BB962C8B-B14F-4D97-AF65-F5344CB8AC3E}">
        <p14:creationId xmlns:p14="http://schemas.microsoft.com/office/powerpoint/2010/main" val="26230805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3.4</a:t>
            </a:r>
            <a:r>
              <a:rPr lang="zh-CN" altLang="en-US" dirty="0"/>
              <a:t> 堆叠图（</a:t>
            </a:r>
            <a:r>
              <a:rPr lang="en" altLang="zh-CN" dirty="0"/>
              <a:t>Stacked plots</a:t>
            </a:r>
            <a:r>
              <a:rPr lang="zh-CN" altLang="en" dirty="0"/>
              <a:t>）</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展示两个变量，除了使用散点图，也可以使用堆叠图</a:t>
            </a:r>
          </a:p>
          <a:p>
            <a:pPr marL="285750" indent="-285750">
              <a:buFont typeface="Wingdings" panose="05000000000000000000" pitchFamily="2" charset="2"/>
              <a:buChar char="l"/>
            </a:pPr>
            <a:r>
              <a:rPr lang="zh-CN" altLang="en-US" dirty="0"/>
              <a:t>堆叠图是将一个变量绘制在另一个变量顶部的图表</a:t>
            </a:r>
          </a:p>
          <a:p>
            <a:pPr marL="285750" indent="-285750">
              <a:buFont typeface="Wingdings" panose="05000000000000000000" pitchFamily="2" charset="2"/>
              <a:buChar char="l"/>
            </a:pPr>
            <a:r>
              <a:rPr lang="zh-CN" altLang="en-US" dirty="0"/>
              <a:t>接下来通过堆叠图来展示最常见的五种葡萄酒</a:t>
            </a:r>
          </a:p>
          <a:p>
            <a:r>
              <a:rPr lang="en-US" altLang="zh-CN" dirty="0"/>
              <a:t># </a:t>
            </a:r>
            <a:r>
              <a:rPr lang="zh-CN" altLang="en-US" dirty="0"/>
              <a:t>将葡萄酒种类分组，找到最常见的五种葡萄酒</a:t>
            </a:r>
          </a:p>
          <a:p>
            <a:r>
              <a:rPr lang="en" altLang="zh-CN" dirty="0" err="1"/>
              <a:t>reviews.groupby</a:t>
            </a:r>
            <a:r>
              <a:rPr lang="en" altLang="zh-CN" dirty="0"/>
              <a:t>(['variety'])['country'].count().</a:t>
            </a:r>
            <a:r>
              <a:rPr lang="en" altLang="zh-CN" dirty="0" err="1"/>
              <a:t>sort_values</a:t>
            </a:r>
            <a:r>
              <a:rPr lang="en" altLang="zh-CN" dirty="0"/>
              <a:t>(ascending = False)</a:t>
            </a:r>
          </a:p>
          <a:p>
            <a:pPr marL="285750" indent="-285750">
              <a:buFont typeface="Wingdings" pitchFamily="2" charset="2"/>
              <a:buChar char="Ø"/>
            </a:pPr>
            <a:r>
              <a:rPr lang="zh-CN" altLang="en-US" dirty="0"/>
              <a:t>从结果中看出，最受欢迎的葡萄酒是，</a:t>
            </a:r>
            <a:r>
              <a:rPr lang="en" altLang="zh-CN" dirty="0"/>
              <a:t>Chardonnay</a:t>
            </a:r>
            <a:r>
              <a:rPr lang="zh-CN" altLang="en" dirty="0"/>
              <a:t>（</a:t>
            </a:r>
            <a:r>
              <a:rPr lang="zh-CN" altLang="en-US" dirty="0"/>
              <a:t>霞多丽白葡萄酒），</a:t>
            </a:r>
            <a:r>
              <a:rPr lang="en" altLang="zh-CN" dirty="0"/>
              <a:t>Pinot Noir</a:t>
            </a:r>
            <a:r>
              <a:rPr lang="zh-CN" altLang="en" dirty="0"/>
              <a:t>（</a:t>
            </a:r>
            <a:r>
              <a:rPr lang="zh-CN" altLang="en-US" dirty="0"/>
              <a:t>黑皮诺），</a:t>
            </a:r>
            <a:r>
              <a:rPr lang="en" altLang="zh-CN" dirty="0"/>
              <a:t>Cabernet Sauvignon</a:t>
            </a:r>
            <a:r>
              <a:rPr lang="zh-CN" altLang="en" dirty="0"/>
              <a:t>（</a:t>
            </a:r>
            <a:r>
              <a:rPr lang="zh-CN" altLang="en-US" dirty="0"/>
              <a:t>赤霞珠），</a:t>
            </a:r>
            <a:r>
              <a:rPr lang="en" altLang="zh-CN" dirty="0"/>
              <a:t>Red Blend</a:t>
            </a:r>
            <a:r>
              <a:rPr lang="zh-CN" altLang="en" dirty="0"/>
              <a:t>（</a:t>
            </a:r>
            <a:r>
              <a:rPr lang="zh-CN" altLang="en-US" dirty="0"/>
              <a:t>混酿红葡萄酒） ，</a:t>
            </a:r>
            <a:r>
              <a:rPr lang="en" altLang="zh-CN" dirty="0"/>
              <a:t>Bordeaux-style Red Blend </a:t>
            </a:r>
            <a:r>
              <a:rPr lang="zh-CN" altLang="en" dirty="0"/>
              <a:t>（</a:t>
            </a:r>
            <a:r>
              <a:rPr lang="zh-CN" altLang="en-US" dirty="0"/>
              <a:t>波尔多风格混合红酒）</a:t>
            </a:r>
          </a:p>
          <a:p>
            <a:endParaRPr lang="zh-CN" altLang="en-US" dirty="0"/>
          </a:p>
        </p:txBody>
      </p:sp>
      <p:pic>
        <p:nvPicPr>
          <p:cNvPr id="3" name="图片 2">
            <a:extLst>
              <a:ext uri="{FF2B5EF4-FFF2-40B4-BE49-F238E27FC236}">
                <a16:creationId xmlns:a16="http://schemas.microsoft.com/office/drawing/2014/main" id="{8D44E3B7-536B-1C2D-3A31-FBDF55CEBB91}"/>
              </a:ext>
            </a:extLst>
          </p:cNvPr>
          <p:cNvPicPr>
            <a:picLocks noChangeAspect="1"/>
          </p:cNvPicPr>
          <p:nvPr/>
        </p:nvPicPr>
        <p:blipFill>
          <a:blip r:embed="rId3"/>
          <a:stretch>
            <a:fillRect/>
          </a:stretch>
        </p:blipFill>
        <p:spPr>
          <a:xfrm>
            <a:off x="710880" y="2944479"/>
            <a:ext cx="10961905" cy="809524"/>
          </a:xfrm>
          <a:prstGeom prst="rect">
            <a:avLst/>
          </a:prstGeom>
        </p:spPr>
      </p:pic>
    </p:spTree>
    <p:extLst>
      <p:ext uri="{BB962C8B-B14F-4D97-AF65-F5344CB8AC3E}">
        <p14:creationId xmlns:p14="http://schemas.microsoft.com/office/powerpoint/2010/main" val="18676308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3.4</a:t>
            </a:r>
            <a:r>
              <a:rPr lang="zh-CN" altLang="en-US" dirty="0"/>
              <a:t> 堆叠图（</a:t>
            </a:r>
            <a:r>
              <a:rPr lang="en" altLang="zh-CN" dirty="0"/>
              <a:t>Stacked plots</a:t>
            </a:r>
            <a:r>
              <a:rPr lang="zh-CN" altLang="en" dirty="0"/>
              <a:t>）</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从数据中取出最常见的五种葡萄酒</a:t>
            </a:r>
            <a:endParaRPr lang="en-US" altLang="zh-CN" dirty="0"/>
          </a:p>
          <a:p>
            <a:r>
              <a:rPr lang="en" altLang="zh-CN" dirty="0"/>
              <a:t>top_5_wine = reviews[</a:t>
            </a:r>
            <a:r>
              <a:rPr lang="en" altLang="zh-CN" dirty="0" err="1"/>
              <a:t>reviews.variety.isin</a:t>
            </a:r>
            <a:r>
              <a:rPr lang="en" altLang="zh-CN" dirty="0"/>
              <a:t>([‘</a:t>
            </a:r>
            <a:r>
              <a:rPr lang="en" altLang="zh-CN" dirty="0" err="1"/>
              <a:t>Chardonnay’,‘Pinot</a:t>
            </a:r>
            <a:r>
              <a:rPr lang="en" altLang="zh-CN" dirty="0"/>
              <a:t> </a:t>
            </a:r>
            <a:r>
              <a:rPr lang="en" altLang="zh-CN" dirty="0" err="1"/>
              <a:t>Noir’,‘Cabernet</a:t>
            </a:r>
            <a:r>
              <a:rPr lang="en" altLang="zh-CN" dirty="0"/>
              <a:t> </a:t>
            </a:r>
            <a:r>
              <a:rPr lang="en" altLang="zh-CN" dirty="0" err="1"/>
              <a:t>Sauvignon’,‘Red</a:t>
            </a:r>
            <a:r>
              <a:rPr lang="en" altLang="zh-CN" dirty="0"/>
              <a:t> </a:t>
            </a:r>
            <a:r>
              <a:rPr lang="en" altLang="zh-CN" dirty="0" err="1"/>
              <a:t>Blend’,‘Bordeaux</a:t>
            </a:r>
            <a:r>
              <a:rPr lang="en" altLang="zh-CN" dirty="0"/>
              <a:t>-style Red Blend</a:t>
            </a:r>
            <a:r>
              <a:rPr lang="en-US" altLang="zh-CN" dirty="0"/>
              <a:t>'</a:t>
            </a:r>
            <a:r>
              <a:rPr lang="en" altLang="zh-CN" dirty="0"/>
              <a:t>])]</a:t>
            </a:r>
          </a:p>
          <a:p>
            <a:pPr marL="285750" indent="-285750">
              <a:buFont typeface="Wingdings" panose="05000000000000000000" pitchFamily="2" charset="2"/>
              <a:buChar char="l"/>
            </a:pPr>
            <a:r>
              <a:rPr lang="zh-CN" altLang="en-US" dirty="0"/>
              <a:t>通过透视表找到每种葡萄酒中，不同评分的数量</a:t>
            </a:r>
            <a:endParaRPr lang="en-US" altLang="zh-CN" dirty="0"/>
          </a:p>
          <a:p>
            <a:r>
              <a:rPr lang="en-US" altLang="zh-CN" dirty="0"/>
              <a:t># </a:t>
            </a:r>
            <a:r>
              <a:rPr lang="zh-CN" altLang="en-US" dirty="0"/>
              <a:t>透视表计数</a:t>
            </a:r>
          </a:p>
          <a:p>
            <a:r>
              <a:rPr lang="en" altLang="zh-CN" dirty="0" err="1"/>
              <a:t>wine_counts</a:t>
            </a:r>
            <a:r>
              <a:rPr lang="en" altLang="zh-CN" dirty="0"/>
              <a:t> = top_5_wine.pivot_table(index = ['points'],columns =['variety'],values='country',</a:t>
            </a:r>
            <a:r>
              <a:rPr lang="en" altLang="zh-CN" dirty="0" err="1"/>
              <a:t>aggfunc</a:t>
            </a:r>
            <a:r>
              <a:rPr lang="en" altLang="zh-CN" dirty="0"/>
              <a:t>='count')</a:t>
            </a:r>
          </a:p>
          <a:p>
            <a:r>
              <a:rPr lang="en" altLang="zh-CN" dirty="0"/>
              <a:t># </a:t>
            </a:r>
            <a:r>
              <a:rPr lang="zh-CN" altLang="en-US" dirty="0"/>
              <a:t>修改列名</a:t>
            </a:r>
          </a:p>
          <a:p>
            <a:r>
              <a:rPr lang="en" altLang="zh-CN" dirty="0"/>
              <a:t>wine_counts.columns = ['Bordeaux-style Red Blend','Cabernet Sauvignon','Chardonnay','Pinot Noir','Red Blend']</a:t>
            </a:r>
            <a:endParaRPr lang="zh-CN" altLang="en-US" dirty="0"/>
          </a:p>
          <a:p>
            <a:endParaRPr lang="en" altLang="zh-CN" dirty="0"/>
          </a:p>
          <a:p>
            <a:endParaRPr lang="zh-CN" altLang="en-US" dirty="0"/>
          </a:p>
          <a:p>
            <a:endParaRPr lang="zh-CN" altLang="en-US" dirty="0"/>
          </a:p>
        </p:txBody>
      </p:sp>
      <p:sp>
        <p:nvSpPr>
          <p:cNvPr id="2" name="文本框 1">
            <a:extLst>
              <a:ext uri="{FF2B5EF4-FFF2-40B4-BE49-F238E27FC236}">
                <a16:creationId xmlns:a16="http://schemas.microsoft.com/office/drawing/2014/main" id="{42258846-BA88-7C48-ACAC-3A99C34338BA}"/>
              </a:ext>
            </a:extLst>
          </p:cNvPr>
          <p:cNvSpPr txBox="1"/>
          <p:nvPr/>
        </p:nvSpPr>
        <p:spPr>
          <a:xfrm>
            <a:off x="2062480" y="1168400"/>
            <a:ext cx="184731" cy="253916"/>
          </a:xfrm>
          <a:prstGeom prst="rect">
            <a:avLst/>
          </a:prstGeom>
          <a:noFill/>
        </p:spPr>
        <p:txBody>
          <a:bodyPr wrap="none" rtlCol="0">
            <a:spAutoFit/>
          </a:bodyPr>
          <a:lstStyle/>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pic>
        <p:nvPicPr>
          <p:cNvPr id="6" name="图片 5">
            <a:extLst>
              <a:ext uri="{FF2B5EF4-FFF2-40B4-BE49-F238E27FC236}">
                <a16:creationId xmlns:a16="http://schemas.microsoft.com/office/drawing/2014/main" id="{ACAC3FB7-9696-5A88-FB96-2689A97EEBFD}"/>
              </a:ext>
            </a:extLst>
          </p:cNvPr>
          <p:cNvPicPr>
            <a:picLocks noChangeAspect="1"/>
          </p:cNvPicPr>
          <p:nvPr/>
        </p:nvPicPr>
        <p:blipFill>
          <a:blip r:embed="rId3"/>
          <a:stretch>
            <a:fillRect/>
          </a:stretch>
        </p:blipFill>
        <p:spPr>
          <a:xfrm>
            <a:off x="710880" y="3756014"/>
            <a:ext cx="10971428" cy="2161905"/>
          </a:xfrm>
          <a:prstGeom prst="rect">
            <a:avLst/>
          </a:prstGeom>
        </p:spPr>
      </p:pic>
      <p:pic>
        <p:nvPicPr>
          <p:cNvPr id="8" name="图片 7">
            <a:extLst>
              <a:ext uri="{FF2B5EF4-FFF2-40B4-BE49-F238E27FC236}">
                <a16:creationId xmlns:a16="http://schemas.microsoft.com/office/drawing/2014/main" id="{3B2760E2-B0BA-5EAB-BA58-6A6F93FE4764}"/>
              </a:ext>
            </a:extLst>
          </p:cNvPr>
          <p:cNvPicPr>
            <a:picLocks noChangeAspect="1"/>
          </p:cNvPicPr>
          <p:nvPr/>
        </p:nvPicPr>
        <p:blipFill>
          <a:blip r:embed="rId4"/>
          <a:stretch>
            <a:fillRect/>
          </a:stretch>
        </p:blipFill>
        <p:spPr>
          <a:xfrm>
            <a:off x="768022" y="2119348"/>
            <a:ext cx="10914286" cy="819048"/>
          </a:xfrm>
          <a:prstGeom prst="rect">
            <a:avLst/>
          </a:prstGeom>
        </p:spPr>
      </p:pic>
    </p:spTree>
    <p:extLst>
      <p:ext uri="{BB962C8B-B14F-4D97-AF65-F5344CB8AC3E}">
        <p14:creationId xmlns:p14="http://schemas.microsoft.com/office/powerpoint/2010/main" val="338443456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3.4</a:t>
            </a:r>
            <a:r>
              <a:rPr lang="zh-CN" altLang="en-US" dirty="0"/>
              <a:t> 堆叠图（</a:t>
            </a:r>
            <a:r>
              <a:rPr lang="en" altLang="zh-CN" dirty="0"/>
              <a:t>Stacked plots</a:t>
            </a:r>
            <a:r>
              <a:rPr lang="zh-CN" altLang="en" dirty="0"/>
              <a:t>）</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从上面的数据中看出，行列分别表示一个类别变量（评分，葡萄酒类别），行列交叉点表示计数，这类数据很适合用堆叠图展示</a:t>
            </a:r>
            <a:endParaRPr lang="en-US" altLang="zh-CN" dirty="0"/>
          </a:p>
          <a:p>
            <a:r>
              <a:rPr lang="en" altLang="zh-CN" dirty="0"/>
              <a:t>wine_counts.plot.bar(stacked=True)</a:t>
            </a:r>
          </a:p>
          <a:p>
            <a:endParaRPr lang="en" altLang="zh-CN" dirty="0"/>
          </a:p>
          <a:p>
            <a:pPr marL="285750" indent="-285750">
              <a:buFont typeface="Wingdings" panose="05000000000000000000" pitchFamily="2" charset="2"/>
              <a:buChar char="l"/>
            </a:pPr>
            <a:r>
              <a:rPr lang="zh-CN" altLang="en-US" dirty="0"/>
              <a:t>上图为堆积柱状图，适合展示少量类别的分类数据</a:t>
            </a:r>
          </a:p>
          <a:p>
            <a:pPr marL="285750" indent="-285750">
              <a:buFont typeface="Wingdings" panose="05000000000000000000" pitchFamily="2" charset="2"/>
              <a:buChar char="l"/>
            </a:pPr>
            <a:r>
              <a:rPr lang="zh-CN" altLang="en-US" dirty="0"/>
              <a:t>面积堆积图：</a:t>
            </a:r>
            <a:r>
              <a:rPr lang="en" altLang="zh-CN" dirty="0" err="1"/>
              <a:t>wine_counts.plot.area</a:t>
            </a:r>
            <a:r>
              <a:rPr lang="en" altLang="zh-CN" dirty="0"/>
              <a:t>()</a:t>
            </a:r>
          </a:p>
          <a:p>
            <a:pPr marL="285750" indent="-285750">
              <a:buFont typeface="Wingdings" panose="05000000000000000000" pitchFamily="2" charset="2"/>
              <a:buChar char="l"/>
            </a:pPr>
            <a:r>
              <a:rPr lang="zh-CN" altLang="en-US" dirty="0"/>
              <a:t>面积堆积图的使用限制：</a:t>
            </a:r>
          </a:p>
          <a:p>
            <a:r>
              <a:rPr lang="zh-CN" altLang="en-US" b="0" dirty="0"/>
              <a:t>① 种类较多的数据不适合用堆积图，图中显示的数据有五个种类，比较合适，一般不要超过</a:t>
            </a:r>
            <a:r>
              <a:rPr lang="en-US" altLang="zh-CN" b="0" dirty="0"/>
              <a:t>8</a:t>
            </a:r>
            <a:r>
              <a:rPr lang="zh-CN" altLang="en-US" b="0" dirty="0"/>
              <a:t>个种类</a:t>
            </a:r>
          </a:p>
          <a:p>
            <a:r>
              <a:rPr lang="zh-CN" altLang="en-US" b="0" dirty="0"/>
              <a:t>② 堆积图的可解释性（读图）较差</a:t>
            </a:r>
          </a:p>
          <a:p>
            <a:endParaRPr lang="zh-CN" altLang="en-US" dirty="0"/>
          </a:p>
          <a:p>
            <a:endParaRPr lang="zh-CN" altLang="en-US" dirty="0"/>
          </a:p>
          <a:p>
            <a:endParaRPr lang="zh-CN" altLang="en-US" dirty="0"/>
          </a:p>
        </p:txBody>
      </p:sp>
      <p:sp>
        <p:nvSpPr>
          <p:cNvPr id="2" name="文本框 1">
            <a:extLst>
              <a:ext uri="{FF2B5EF4-FFF2-40B4-BE49-F238E27FC236}">
                <a16:creationId xmlns:a16="http://schemas.microsoft.com/office/drawing/2014/main" id="{42258846-BA88-7C48-ACAC-3A99C34338BA}"/>
              </a:ext>
            </a:extLst>
          </p:cNvPr>
          <p:cNvSpPr txBox="1"/>
          <p:nvPr/>
        </p:nvSpPr>
        <p:spPr>
          <a:xfrm>
            <a:off x="2062480" y="1168400"/>
            <a:ext cx="184731" cy="253916"/>
          </a:xfrm>
          <a:prstGeom prst="rect">
            <a:avLst/>
          </a:prstGeom>
          <a:noFill/>
        </p:spPr>
        <p:txBody>
          <a:bodyPr wrap="none" rtlCol="0">
            <a:spAutoFit/>
          </a:bodyPr>
          <a:lstStyle/>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pic>
        <p:nvPicPr>
          <p:cNvPr id="6" name="图片 5">
            <a:extLst>
              <a:ext uri="{FF2B5EF4-FFF2-40B4-BE49-F238E27FC236}">
                <a16:creationId xmlns:a16="http://schemas.microsoft.com/office/drawing/2014/main" id="{83B3C6D8-6CFE-610E-294C-69CA2201DA84}"/>
              </a:ext>
            </a:extLst>
          </p:cNvPr>
          <p:cNvPicPr>
            <a:picLocks noChangeAspect="1"/>
          </p:cNvPicPr>
          <p:nvPr/>
        </p:nvPicPr>
        <p:blipFill>
          <a:blip r:embed="rId3"/>
          <a:stretch>
            <a:fillRect/>
          </a:stretch>
        </p:blipFill>
        <p:spPr>
          <a:xfrm>
            <a:off x="782320" y="2464847"/>
            <a:ext cx="7714286" cy="514286"/>
          </a:xfrm>
          <a:prstGeom prst="rect">
            <a:avLst/>
          </a:prstGeom>
        </p:spPr>
      </p:pic>
      <p:pic>
        <p:nvPicPr>
          <p:cNvPr id="8" name="图片 7">
            <a:extLst>
              <a:ext uri="{FF2B5EF4-FFF2-40B4-BE49-F238E27FC236}">
                <a16:creationId xmlns:a16="http://schemas.microsoft.com/office/drawing/2014/main" id="{108AAEEA-49EE-4728-EC9D-AC1FAAE0474F}"/>
              </a:ext>
            </a:extLst>
          </p:cNvPr>
          <p:cNvPicPr>
            <a:picLocks noChangeAspect="1"/>
          </p:cNvPicPr>
          <p:nvPr/>
        </p:nvPicPr>
        <p:blipFill>
          <a:blip r:embed="rId4"/>
          <a:stretch>
            <a:fillRect/>
          </a:stretch>
        </p:blipFill>
        <p:spPr>
          <a:xfrm>
            <a:off x="2248381" y="3705562"/>
            <a:ext cx="7695238" cy="504762"/>
          </a:xfrm>
          <a:prstGeom prst="rect">
            <a:avLst/>
          </a:prstGeom>
        </p:spPr>
      </p:pic>
      <p:pic>
        <p:nvPicPr>
          <p:cNvPr id="10" name="图片 9">
            <a:extLst>
              <a:ext uri="{FF2B5EF4-FFF2-40B4-BE49-F238E27FC236}">
                <a16:creationId xmlns:a16="http://schemas.microsoft.com/office/drawing/2014/main" id="{A331DD65-3DF5-E88B-347C-81CAED34CA80}"/>
              </a:ext>
            </a:extLst>
          </p:cNvPr>
          <p:cNvPicPr>
            <a:picLocks noChangeAspect="1"/>
          </p:cNvPicPr>
          <p:nvPr/>
        </p:nvPicPr>
        <p:blipFill>
          <a:blip r:embed="rId5"/>
          <a:stretch>
            <a:fillRect/>
          </a:stretch>
        </p:blipFill>
        <p:spPr>
          <a:xfrm>
            <a:off x="8222118" y="4011524"/>
            <a:ext cx="3628571" cy="2380952"/>
          </a:xfrm>
          <a:prstGeom prst="rect">
            <a:avLst/>
          </a:prstGeom>
        </p:spPr>
      </p:pic>
      <p:pic>
        <p:nvPicPr>
          <p:cNvPr id="12" name="图片 11">
            <a:extLst>
              <a:ext uri="{FF2B5EF4-FFF2-40B4-BE49-F238E27FC236}">
                <a16:creationId xmlns:a16="http://schemas.microsoft.com/office/drawing/2014/main" id="{7B412EF3-3293-5B96-9EE0-9422C3EFED34}"/>
              </a:ext>
            </a:extLst>
          </p:cNvPr>
          <p:cNvPicPr>
            <a:picLocks noChangeAspect="1"/>
          </p:cNvPicPr>
          <p:nvPr/>
        </p:nvPicPr>
        <p:blipFill>
          <a:blip r:embed="rId6"/>
          <a:stretch>
            <a:fillRect/>
          </a:stretch>
        </p:blipFill>
        <p:spPr>
          <a:xfrm>
            <a:off x="8222118" y="1261025"/>
            <a:ext cx="3580952" cy="2504762"/>
          </a:xfrm>
          <a:prstGeom prst="rect">
            <a:avLst/>
          </a:prstGeom>
        </p:spPr>
      </p:pic>
    </p:spTree>
    <p:extLst>
      <p:ext uri="{BB962C8B-B14F-4D97-AF65-F5344CB8AC3E}">
        <p14:creationId xmlns:p14="http://schemas.microsoft.com/office/powerpoint/2010/main" val="32889759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3.5 </a:t>
            </a:r>
            <a:r>
              <a:rPr lang="zh-CN" altLang="en-US" dirty="0"/>
              <a:t>折线图</a:t>
            </a:r>
            <a:endParaRPr lang="zh-CN" altLang="e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itchFamily="2" charset="2"/>
              <a:buChar char="u"/>
            </a:pPr>
            <a:r>
              <a:rPr lang="zh-CN" altLang="en-US" dirty="0"/>
              <a:t>折线图在双变量可视化时，仍然非常有效</a:t>
            </a:r>
            <a:endParaRPr lang="en-US" altLang="zh-CN" dirty="0"/>
          </a:p>
          <a:p>
            <a:r>
              <a:rPr lang="en" altLang="zh-CN" dirty="0" err="1"/>
              <a:t>wine_counts.plot.line</a:t>
            </a:r>
            <a:r>
              <a:rPr lang="en" altLang="zh-CN" dirty="0"/>
              <a:t>()</a:t>
            </a:r>
          </a:p>
          <a:p>
            <a:pPr marL="285750" indent="-285750">
              <a:buFont typeface="Wingdings" pitchFamily="2" charset="2"/>
              <a:buChar char="Ø"/>
            </a:pPr>
            <a:endParaRPr lang="en-US" altLang="zh-CN" dirty="0"/>
          </a:p>
          <a:p>
            <a:pPr marL="285750" indent="-285750">
              <a:buFont typeface="Wingdings" pitchFamily="2" charset="2"/>
              <a:buChar char="Ø"/>
            </a:pPr>
            <a:endParaRPr lang="en-US" altLang="zh-CN" dirty="0"/>
          </a:p>
          <a:p>
            <a:pPr marL="285750" indent="-285750">
              <a:buFont typeface="Wingdings" pitchFamily="2" charset="2"/>
              <a:buChar char="Ø"/>
            </a:pPr>
            <a:endParaRPr lang="en-US" altLang="zh-CN" dirty="0"/>
          </a:p>
          <a:p>
            <a:pPr marL="285750" indent="-285750">
              <a:buFont typeface="Wingdings" pitchFamily="2" charset="2"/>
              <a:buChar char="Ø"/>
            </a:pPr>
            <a:endParaRPr lang="en-US" altLang="zh-CN" dirty="0"/>
          </a:p>
          <a:p>
            <a:pPr marL="285750" indent="-285750">
              <a:buFont typeface="Wingdings" pitchFamily="2" charset="2"/>
              <a:buChar char="Ø"/>
            </a:pPr>
            <a:endParaRPr lang="en-US" altLang="zh-CN" dirty="0"/>
          </a:p>
          <a:p>
            <a:pPr marL="285750" indent="-285750">
              <a:buFont typeface="Wingdings" pitchFamily="2" charset="2"/>
              <a:buChar char="Ø"/>
            </a:pPr>
            <a:endParaRPr lang="en-US" altLang="zh-CN" dirty="0"/>
          </a:p>
          <a:p>
            <a:pPr marL="285750" indent="-285750">
              <a:buFont typeface="Wingdings" pitchFamily="2" charset="2"/>
              <a:buChar char="Ø"/>
            </a:pPr>
            <a:endParaRPr lang="en-US" altLang="zh-CN" dirty="0"/>
          </a:p>
          <a:p>
            <a:pPr marL="285750" indent="-285750">
              <a:buFont typeface="Wingdings" pitchFamily="2" charset="2"/>
              <a:buChar char="Ø"/>
            </a:pPr>
            <a:r>
              <a:rPr lang="zh-CN" altLang="en-US" dirty="0"/>
              <a:t>从上图看出，折线图的读图更容易，更容易对不同类别做对比</a:t>
            </a:r>
          </a:p>
          <a:p>
            <a:pPr marL="285750" indent="-285750">
              <a:buFont typeface="Wingdings" pitchFamily="2" charset="2"/>
              <a:buChar char="Ø"/>
            </a:pPr>
            <a:r>
              <a:rPr lang="zh-CN" altLang="en-US" dirty="0"/>
              <a:t>例如，在</a:t>
            </a:r>
            <a:r>
              <a:rPr lang="en-US" altLang="zh-CN" dirty="0"/>
              <a:t>87</a:t>
            </a:r>
            <a:r>
              <a:rPr lang="zh-CN" altLang="en-US" dirty="0"/>
              <a:t>分的酒中，哪个类别更多？从图中很容易看出，绿色的霞多丽比红色的黑比诺略多</a:t>
            </a:r>
          </a:p>
          <a:p>
            <a:endParaRPr lang="zh-CN" altLang="en-US" dirty="0"/>
          </a:p>
          <a:p>
            <a:endParaRPr lang="zh-CN" altLang="en-US" dirty="0"/>
          </a:p>
        </p:txBody>
      </p:sp>
      <p:sp>
        <p:nvSpPr>
          <p:cNvPr id="2" name="文本框 1">
            <a:extLst>
              <a:ext uri="{FF2B5EF4-FFF2-40B4-BE49-F238E27FC236}">
                <a16:creationId xmlns:a16="http://schemas.microsoft.com/office/drawing/2014/main" id="{42258846-BA88-7C48-ACAC-3A99C34338BA}"/>
              </a:ext>
            </a:extLst>
          </p:cNvPr>
          <p:cNvSpPr txBox="1"/>
          <p:nvPr/>
        </p:nvSpPr>
        <p:spPr>
          <a:xfrm>
            <a:off x="2062480" y="1168400"/>
            <a:ext cx="184731" cy="253916"/>
          </a:xfrm>
          <a:prstGeom prst="rect">
            <a:avLst/>
          </a:prstGeom>
          <a:noFill/>
        </p:spPr>
        <p:txBody>
          <a:bodyPr wrap="none" rtlCol="0">
            <a:spAutoFit/>
          </a:bodyPr>
          <a:lstStyle/>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pic>
        <p:nvPicPr>
          <p:cNvPr id="6" name="图片 5">
            <a:extLst>
              <a:ext uri="{FF2B5EF4-FFF2-40B4-BE49-F238E27FC236}">
                <a16:creationId xmlns:a16="http://schemas.microsoft.com/office/drawing/2014/main" id="{7E6E243C-2D07-A513-A9B1-C934C52A0561}"/>
              </a:ext>
            </a:extLst>
          </p:cNvPr>
          <p:cNvPicPr>
            <a:picLocks noChangeAspect="1"/>
          </p:cNvPicPr>
          <p:nvPr/>
        </p:nvPicPr>
        <p:blipFill>
          <a:blip r:embed="rId3"/>
          <a:stretch>
            <a:fillRect/>
          </a:stretch>
        </p:blipFill>
        <p:spPr>
          <a:xfrm>
            <a:off x="3475966" y="2591399"/>
            <a:ext cx="3580952" cy="2504762"/>
          </a:xfrm>
          <a:prstGeom prst="rect">
            <a:avLst/>
          </a:prstGeom>
        </p:spPr>
      </p:pic>
    </p:spTree>
    <p:extLst>
      <p:ext uri="{BB962C8B-B14F-4D97-AF65-F5344CB8AC3E}">
        <p14:creationId xmlns:p14="http://schemas.microsoft.com/office/powerpoint/2010/main" val="82714594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en-US" altLang="zh-CN" dirty="0"/>
              <a:t>Pandas</a:t>
            </a:r>
            <a:r>
              <a:rPr lang="zh-CN" altLang="en-US" dirty="0"/>
              <a:t>绘图是对</a:t>
            </a:r>
            <a:r>
              <a:rPr lang="en-US" altLang="zh-CN" dirty="0"/>
              <a:t>Matplotlib</a:t>
            </a:r>
            <a:r>
              <a:rPr lang="zh-CN" altLang="en-US" dirty="0"/>
              <a:t>的封装</a:t>
            </a:r>
          </a:p>
          <a:p>
            <a:r>
              <a:rPr lang="en-US" altLang="zh-CN" dirty="0"/>
              <a:t>Series</a:t>
            </a:r>
            <a:r>
              <a:rPr lang="zh-CN" altLang="en-US" dirty="0"/>
              <a:t>和</a:t>
            </a:r>
            <a:r>
              <a:rPr lang="en-US" altLang="zh-CN" dirty="0"/>
              <a:t>DataFrame </a:t>
            </a:r>
            <a:r>
              <a:rPr lang="zh-CN" altLang="en-US" dirty="0"/>
              <a:t>都有</a:t>
            </a:r>
            <a:r>
              <a:rPr lang="en-US" altLang="zh-CN" dirty="0"/>
              <a:t>plot</a:t>
            </a:r>
            <a:r>
              <a:rPr lang="zh-CN" altLang="en-US" dirty="0"/>
              <a:t>属性，根据不同的图形类型，调用对应的函数</a:t>
            </a:r>
          </a:p>
          <a:p>
            <a:r>
              <a:rPr lang="zh-CN" altLang="en-US" dirty="0"/>
              <a:t>可以通过</a:t>
            </a:r>
            <a:r>
              <a:rPr lang="en-US" altLang="zh-CN" dirty="0"/>
              <a:t>Matplotlib</a:t>
            </a:r>
            <a:r>
              <a:rPr lang="zh-CN" altLang="en-US" dirty="0"/>
              <a:t>控制图片的方法来控制</a:t>
            </a:r>
            <a:r>
              <a:rPr lang="en-US" altLang="zh-CN" dirty="0"/>
              <a:t>Pandas</a:t>
            </a:r>
            <a:r>
              <a:rPr lang="zh-CN" altLang="en-US" dirty="0"/>
              <a:t>绘图的效果</a:t>
            </a:r>
          </a:p>
        </p:txBody>
      </p:sp>
    </p:spTree>
    <p:extLst>
      <p:ext uri="{BB962C8B-B14F-4D97-AF65-F5344CB8AC3E}">
        <p14:creationId xmlns:p14="http://schemas.microsoft.com/office/powerpoint/2010/main" val="170787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b="1" dirty="0">
                <a:solidFill>
                  <a:srgbClr val="FF0000"/>
                </a:solidFill>
              </a:rPr>
              <a:t>Pandas</a:t>
            </a:r>
            <a:r>
              <a:rPr lang="zh-CN" altLang="en-US" b="1" dirty="0">
                <a:solidFill>
                  <a:srgbClr val="FF0000"/>
                </a:solidFill>
              </a:rPr>
              <a:t>数据可视化简介</a:t>
            </a:r>
            <a:endParaRPr lang="en-US" altLang="zh-CN" b="1" dirty="0">
              <a:solidFill>
                <a:srgbClr val="FF0000"/>
              </a:solidFill>
            </a:endParaRPr>
          </a:p>
          <a:p>
            <a:r>
              <a:rPr lang="en" altLang="zh-CN" b="1" dirty="0"/>
              <a:t>Pandas </a:t>
            </a:r>
            <a:r>
              <a:rPr lang="zh-CN" altLang="en-US" b="1" dirty="0"/>
              <a:t>单变量可视化</a:t>
            </a:r>
          </a:p>
          <a:p>
            <a:r>
              <a:rPr lang="en" altLang="zh-CN" b="1" dirty="0"/>
              <a:t>Pandas </a:t>
            </a:r>
            <a:r>
              <a:rPr lang="zh-CN" altLang="en-US" b="1" dirty="0"/>
              <a:t>双变量可视化</a:t>
            </a:r>
          </a:p>
          <a:p>
            <a:pPr marL="0" indent="0">
              <a:buNone/>
            </a:pPr>
            <a:endParaRPr lang="zh-CN" altLang="en-US" b="1" dirty="0"/>
          </a:p>
        </p:txBody>
      </p:sp>
    </p:spTree>
    <p:extLst>
      <p:ext uri="{BB962C8B-B14F-4D97-AF65-F5344CB8AC3E}">
        <p14:creationId xmlns:p14="http://schemas.microsoft.com/office/powerpoint/2010/main" val="371018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zh-CN" altLang="en-US" dirty="0"/>
              <a:t>介绍</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en-US" altLang="zh-CN" dirty="0"/>
              <a:t>pandas</a:t>
            </a:r>
            <a:r>
              <a:rPr lang="zh-CN" altLang="en-US" dirty="0"/>
              <a:t>库是</a:t>
            </a:r>
            <a:r>
              <a:rPr lang="en-US" altLang="zh-CN" dirty="0"/>
              <a:t>Python</a:t>
            </a:r>
            <a:r>
              <a:rPr lang="zh-CN" altLang="en-US" dirty="0"/>
              <a:t>数据分析的核心库 </a:t>
            </a:r>
          </a:p>
          <a:p>
            <a:pPr marL="285750" indent="-285750">
              <a:buFont typeface="Wingdings" panose="05000000000000000000" pitchFamily="2" charset="2"/>
              <a:buChar char="l"/>
            </a:pPr>
            <a:r>
              <a:rPr lang="zh-CN" altLang="en-US" dirty="0"/>
              <a:t>它不仅可以加载和转换数据，还可以做更多的事情：它还可以可视化</a:t>
            </a:r>
          </a:p>
          <a:p>
            <a:pPr marL="285750" indent="-285750">
              <a:buFont typeface="Wingdings" panose="05000000000000000000" pitchFamily="2" charset="2"/>
              <a:buChar char="l"/>
            </a:pPr>
            <a:r>
              <a:rPr lang="en-US" altLang="zh-CN" dirty="0"/>
              <a:t>pandas</a:t>
            </a:r>
            <a:r>
              <a:rPr lang="zh-CN" altLang="en-US" dirty="0"/>
              <a:t>绘图</a:t>
            </a:r>
            <a:r>
              <a:rPr lang="en-US" altLang="zh-CN" dirty="0"/>
              <a:t>API</a:t>
            </a:r>
            <a:r>
              <a:rPr lang="zh-CN" altLang="en-US" dirty="0"/>
              <a:t>简单易用，是</a:t>
            </a:r>
            <a:r>
              <a:rPr lang="en-US" altLang="zh-CN" dirty="0"/>
              <a:t>pandas</a:t>
            </a:r>
            <a:r>
              <a:rPr lang="zh-CN" altLang="en-US" dirty="0"/>
              <a:t>流行的重要原因之一</a:t>
            </a:r>
          </a:p>
          <a:p>
            <a:pPr marL="285750" indent="-285750">
              <a:buFont typeface="Wingdings" pitchFamily="2" charset="2"/>
              <a:buChar char="u"/>
            </a:pPr>
            <a:endParaRPr lang="zh-CN" altLang="en-US" dirty="0"/>
          </a:p>
        </p:txBody>
      </p:sp>
    </p:spTree>
    <p:extLst>
      <p:ext uri="{BB962C8B-B14F-4D97-AF65-F5344CB8AC3E}">
        <p14:creationId xmlns:p14="http://schemas.microsoft.com/office/powerpoint/2010/main" val="387041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b="1" dirty="0"/>
              <a:t>Pandas</a:t>
            </a:r>
            <a:r>
              <a:rPr lang="zh-CN" altLang="en-US" b="1" dirty="0"/>
              <a:t>数据可视化简介</a:t>
            </a:r>
            <a:endParaRPr lang="en-US" altLang="zh-CN" b="1" dirty="0"/>
          </a:p>
          <a:p>
            <a:r>
              <a:rPr lang="en" altLang="zh-CN" b="1" dirty="0">
                <a:solidFill>
                  <a:srgbClr val="FF0000"/>
                </a:solidFill>
              </a:rPr>
              <a:t>Pandas </a:t>
            </a:r>
            <a:r>
              <a:rPr lang="zh-CN" altLang="en-US" b="1" dirty="0">
                <a:solidFill>
                  <a:srgbClr val="FF0000"/>
                </a:solidFill>
              </a:rPr>
              <a:t>单变量可视化</a:t>
            </a:r>
          </a:p>
          <a:p>
            <a:r>
              <a:rPr lang="en" altLang="zh-CN" b="1" dirty="0"/>
              <a:t>Pandas </a:t>
            </a:r>
            <a:r>
              <a:rPr lang="zh-CN" altLang="en-US" b="1" dirty="0"/>
              <a:t>双变量可视化</a:t>
            </a:r>
          </a:p>
          <a:p>
            <a:pPr marL="0" indent="0">
              <a:buNone/>
            </a:pPr>
            <a:endParaRPr lang="zh-CN" altLang="en-US" b="1" dirty="0"/>
          </a:p>
        </p:txBody>
      </p:sp>
    </p:spTree>
    <p:extLst>
      <p:ext uri="{BB962C8B-B14F-4D97-AF65-F5344CB8AC3E}">
        <p14:creationId xmlns:p14="http://schemas.microsoft.com/office/powerpoint/2010/main" val="1766223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2.1</a:t>
            </a:r>
            <a:r>
              <a:rPr lang="zh-CN" altLang="en-US" dirty="0"/>
              <a:t> 介绍</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单变量可视化， 包括条形图、折线图、直方图、饼图等</a:t>
            </a:r>
            <a:endParaRPr lang="en-US" altLang="zh-CN" dirty="0"/>
          </a:p>
          <a:p>
            <a:pPr marL="285750" indent="-285750">
              <a:buFont typeface="Wingdings" panose="05000000000000000000" pitchFamily="2" charset="2"/>
              <a:buChar char="l"/>
            </a:pPr>
            <a:r>
              <a:rPr lang="zh-CN" altLang="en-US" dirty="0"/>
              <a:t>数据使用葡萄酒评论数据集，来自葡萄酒爱好者杂志，包含</a:t>
            </a:r>
            <a:r>
              <a:rPr lang="en-US" altLang="zh-CN" dirty="0"/>
              <a:t>10</a:t>
            </a:r>
            <a:r>
              <a:rPr lang="zh-CN" altLang="en-US" dirty="0"/>
              <a:t>个字段，</a:t>
            </a:r>
            <a:r>
              <a:rPr lang="en-US" altLang="zh-CN" dirty="0"/>
              <a:t>150929</a:t>
            </a:r>
            <a:r>
              <a:rPr lang="zh-CN" altLang="en-US" dirty="0"/>
              <a:t>行，每一行代表一款葡萄酒</a:t>
            </a:r>
            <a:endParaRPr lang="en-US" altLang="zh-CN" dirty="0"/>
          </a:p>
          <a:p>
            <a:endParaRPr lang="zh-CN" altLang="en-US" dirty="0"/>
          </a:p>
        </p:txBody>
      </p:sp>
      <p:pic>
        <p:nvPicPr>
          <p:cNvPr id="2" name="图片 1">
            <a:extLst>
              <a:ext uri="{FF2B5EF4-FFF2-40B4-BE49-F238E27FC236}">
                <a16:creationId xmlns:a16="http://schemas.microsoft.com/office/drawing/2014/main" id="{119E66FC-2947-C64E-8901-84479035FEC4}"/>
              </a:ext>
            </a:extLst>
          </p:cNvPr>
          <p:cNvPicPr>
            <a:picLocks noChangeAspect="1"/>
          </p:cNvPicPr>
          <p:nvPr/>
        </p:nvPicPr>
        <p:blipFill>
          <a:blip r:embed="rId3"/>
          <a:stretch>
            <a:fillRect/>
          </a:stretch>
        </p:blipFill>
        <p:spPr>
          <a:xfrm>
            <a:off x="2316480" y="2558697"/>
            <a:ext cx="5720080" cy="4065274"/>
          </a:xfrm>
          <a:prstGeom prst="rect">
            <a:avLst/>
          </a:prstGeom>
        </p:spPr>
      </p:pic>
    </p:spTree>
    <p:extLst>
      <p:ext uri="{BB962C8B-B14F-4D97-AF65-F5344CB8AC3E}">
        <p14:creationId xmlns:p14="http://schemas.microsoft.com/office/powerpoint/2010/main" val="11714709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2.2</a:t>
            </a:r>
            <a:r>
              <a:rPr lang="zh-CN" altLang="en-US" dirty="0"/>
              <a:t> 柱状图和分类数据</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加载数据</a:t>
            </a:r>
          </a:p>
          <a:p>
            <a:r>
              <a:rPr lang="en" altLang="zh-CN" dirty="0"/>
              <a:t>import pandas as </a:t>
            </a:r>
            <a:r>
              <a:rPr lang="en" altLang="zh-CN" dirty="0" err="1"/>
              <a:t>pd</a:t>
            </a:r>
            <a:endParaRPr lang="en" altLang="zh-CN" dirty="0"/>
          </a:p>
          <a:p>
            <a:r>
              <a:rPr lang="en" altLang="zh-CN" dirty="0"/>
              <a:t>reviews = </a:t>
            </a:r>
            <a:r>
              <a:rPr lang="en" altLang="zh-CN" dirty="0" err="1"/>
              <a:t>pd.read_csv</a:t>
            </a:r>
            <a:r>
              <a:rPr lang="en" altLang="zh-CN" dirty="0"/>
              <a:t>("data/winemag-data_first150k.csv", </a:t>
            </a:r>
            <a:r>
              <a:rPr lang="en" altLang="zh-CN" dirty="0" err="1"/>
              <a:t>index_col</a:t>
            </a:r>
            <a:r>
              <a:rPr lang="en" altLang="zh-CN" dirty="0"/>
              <a:t>=0)</a:t>
            </a:r>
          </a:p>
          <a:p>
            <a:r>
              <a:rPr lang="en" altLang="zh-CN" dirty="0" err="1"/>
              <a:t>reviews.head</a:t>
            </a:r>
            <a:r>
              <a:rPr lang="en" altLang="zh-CN" dirty="0"/>
              <a:t>(3)</a:t>
            </a:r>
          </a:p>
          <a:p>
            <a:pPr marL="285750" indent="-285750">
              <a:buFont typeface="Wingdings" panose="05000000000000000000" pitchFamily="2" charset="2"/>
              <a:buChar char="l"/>
            </a:pPr>
            <a:r>
              <a:rPr lang="zh-CN" altLang="en-US" dirty="0"/>
              <a:t>条形图是最简单最常用的可视化图表</a:t>
            </a:r>
            <a:endParaRPr lang="en-US" altLang="zh-CN" dirty="0"/>
          </a:p>
          <a:p>
            <a:r>
              <a:rPr lang="zh-CN" altLang="en-US" dirty="0"/>
              <a:t>在下面的案例中，将所有的葡萄酒品牌按照产区分类，看看哪个产区的葡萄酒品种多：</a:t>
            </a:r>
            <a:endParaRPr lang="en-US" altLang="zh-CN" dirty="0"/>
          </a:p>
          <a:p>
            <a:r>
              <a:rPr lang="en" altLang="zh-CN" dirty="0"/>
              <a:t># </a:t>
            </a:r>
            <a:r>
              <a:rPr lang="en" altLang="zh-CN" dirty="0" err="1"/>
              <a:t>figsize</a:t>
            </a:r>
            <a:r>
              <a:rPr lang="en" altLang="zh-CN" dirty="0"/>
              <a:t> </a:t>
            </a:r>
            <a:r>
              <a:rPr lang="zh-CN" altLang="en-US" dirty="0"/>
              <a:t>绘图区域大小， </a:t>
            </a:r>
            <a:r>
              <a:rPr lang="en" altLang="zh-CN" dirty="0" err="1"/>
              <a:t>fontsize</a:t>
            </a:r>
            <a:r>
              <a:rPr lang="en" altLang="zh-CN" dirty="0"/>
              <a:t> </a:t>
            </a:r>
            <a:r>
              <a:rPr lang="zh-CN" altLang="en-US" dirty="0"/>
              <a:t>字体大小 </a:t>
            </a:r>
            <a:r>
              <a:rPr lang="en" altLang="zh-CN" dirty="0"/>
              <a:t>color </a:t>
            </a:r>
            <a:r>
              <a:rPr lang="zh-CN" altLang="en-US" dirty="0"/>
              <a:t>颜色</a:t>
            </a:r>
          </a:p>
          <a:p>
            <a:r>
              <a:rPr lang="en" altLang="zh-CN" dirty="0" err="1"/>
              <a:t>text_kwargs</a:t>
            </a:r>
            <a:r>
              <a:rPr lang="en" altLang="zh-CN" dirty="0"/>
              <a:t>=</a:t>
            </a:r>
            <a:r>
              <a:rPr lang="en" altLang="zh-CN" dirty="0" err="1"/>
              <a:t>dict</a:t>
            </a:r>
            <a:r>
              <a:rPr lang="en" altLang="zh-CN" dirty="0"/>
              <a:t>(</a:t>
            </a:r>
            <a:r>
              <a:rPr lang="en" altLang="zh-CN" dirty="0" err="1"/>
              <a:t>figsize</a:t>
            </a:r>
            <a:r>
              <a:rPr lang="en" altLang="zh-CN" dirty="0"/>
              <a:t> = (16,8),</a:t>
            </a:r>
            <a:r>
              <a:rPr lang="en" altLang="zh-CN" dirty="0" err="1"/>
              <a:t>fontsize</a:t>
            </a:r>
            <a:r>
              <a:rPr lang="en" altLang="zh-CN" dirty="0"/>
              <a:t>=20,color = ['</a:t>
            </a:r>
            <a:r>
              <a:rPr lang="en" altLang="zh-CN" dirty="0" err="1"/>
              <a:t>b','orange','g','r','purple','brown','pink','gray','cyan','y</a:t>
            </a:r>
            <a:r>
              <a:rPr lang="en" altLang="zh-CN" dirty="0"/>
              <a:t>'])</a:t>
            </a:r>
          </a:p>
          <a:p>
            <a:r>
              <a:rPr lang="en" altLang="zh-CN" dirty="0"/>
              <a:t>reviews['province'].</a:t>
            </a:r>
            <a:r>
              <a:rPr lang="en" altLang="zh-CN" dirty="0" err="1"/>
              <a:t>value_counts</a:t>
            </a:r>
            <a:r>
              <a:rPr lang="en" altLang="zh-CN" dirty="0"/>
              <a:t>().head(10).</a:t>
            </a:r>
            <a:r>
              <a:rPr lang="en" altLang="zh-CN" dirty="0" err="1"/>
              <a:t>plot.bar</a:t>
            </a:r>
            <a:r>
              <a:rPr lang="en" altLang="zh-CN" dirty="0"/>
              <a:t>(**</a:t>
            </a:r>
            <a:r>
              <a:rPr lang="en" altLang="zh-CN" dirty="0" err="1"/>
              <a:t>text_kwargs</a:t>
            </a:r>
            <a:r>
              <a:rPr lang="en" altLang="zh-CN" dirty="0"/>
              <a:t>)</a:t>
            </a:r>
            <a:endParaRPr lang="zh-CN" altLang="en-US" dirty="0"/>
          </a:p>
        </p:txBody>
      </p:sp>
      <p:pic>
        <p:nvPicPr>
          <p:cNvPr id="3" name="图片 2">
            <a:extLst>
              <a:ext uri="{FF2B5EF4-FFF2-40B4-BE49-F238E27FC236}">
                <a16:creationId xmlns:a16="http://schemas.microsoft.com/office/drawing/2014/main" id="{1C257D87-7AF7-C5A2-4A82-FC624324749A}"/>
              </a:ext>
            </a:extLst>
          </p:cNvPr>
          <p:cNvPicPr>
            <a:picLocks noChangeAspect="1"/>
          </p:cNvPicPr>
          <p:nvPr/>
        </p:nvPicPr>
        <p:blipFill>
          <a:blip r:embed="rId3"/>
          <a:stretch>
            <a:fillRect/>
          </a:stretch>
        </p:blipFill>
        <p:spPr>
          <a:xfrm>
            <a:off x="710880" y="2067095"/>
            <a:ext cx="10923809" cy="1361905"/>
          </a:xfrm>
          <a:prstGeom prst="rect">
            <a:avLst/>
          </a:prstGeom>
        </p:spPr>
      </p:pic>
      <p:pic>
        <p:nvPicPr>
          <p:cNvPr id="7" name="图片 6">
            <a:extLst>
              <a:ext uri="{FF2B5EF4-FFF2-40B4-BE49-F238E27FC236}">
                <a16:creationId xmlns:a16="http://schemas.microsoft.com/office/drawing/2014/main" id="{24F85D54-8F87-7D85-D050-B5D2F7E53BCA}"/>
              </a:ext>
            </a:extLst>
          </p:cNvPr>
          <p:cNvPicPr>
            <a:picLocks noChangeAspect="1"/>
          </p:cNvPicPr>
          <p:nvPr/>
        </p:nvPicPr>
        <p:blipFill>
          <a:blip r:embed="rId4"/>
          <a:stretch>
            <a:fillRect/>
          </a:stretch>
        </p:blipFill>
        <p:spPr>
          <a:xfrm>
            <a:off x="710879" y="4237676"/>
            <a:ext cx="10923809" cy="1323810"/>
          </a:xfrm>
          <a:prstGeom prst="rect">
            <a:avLst/>
          </a:prstGeom>
        </p:spPr>
      </p:pic>
    </p:spTree>
    <p:extLst>
      <p:ext uri="{BB962C8B-B14F-4D97-AF65-F5344CB8AC3E}">
        <p14:creationId xmlns:p14="http://schemas.microsoft.com/office/powerpoint/2010/main" val="10751379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2.2</a:t>
            </a:r>
            <a:r>
              <a:rPr lang="zh-CN" altLang="en-US" dirty="0"/>
              <a:t> 柱状图和分类数据</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上面的图表说明加利福尼亚生产的葡萄酒比其他省都多</a:t>
            </a:r>
            <a:endParaRPr lang="en-US" altLang="zh-CN" dirty="0"/>
          </a:p>
          <a:p>
            <a:pPr marL="285750" indent="-285750">
              <a:buFont typeface="Wingdings" panose="05000000000000000000" pitchFamily="2" charset="2"/>
              <a:buChar char="l"/>
            </a:pPr>
            <a:r>
              <a:rPr lang="zh-CN" altLang="en-US" dirty="0"/>
              <a:t>也可以折算成比例</a:t>
            </a:r>
            <a:r>
              <a:rPr lang="en-US" altLang="zh-CN" dirty="0"/>
              <a:t>, </a:t>
            </a:r>
            <a:r>
              <a:rPr lang="zh-CN" altLang="en-US" dirty="0"/>
              <a:t>计算加利福尼亚葡萄酒占总数的百分比</a:t>
            </a:r>
            <a:endParaRPr lang="en-US" altLang="zh-CN" dirty="0"/>
          </a:p>
          <a:p>
            <a:r>
              <a:rPr lang="en" altLang="zh-CN" dirty="0"/>
              <a:t>(reviews['province'].</a:t>
            </a:r>
            <a:r>
              <a:rPr lang="en" altLang="zh-CN" dirty="0" err="1"/>
              <a:t>value_counts</a:t>
            </a:r>
            <a:r>
              <a:rPr lang="en" altLang="zh-CN" dirty="0"/>
              <a:t>().head(10) / </a:t>
            </a:r>
            <a:r>
              <a:rPr lang="en" altLang="zh-CN" dirty="0" err="1"/>
              <a:t>len</a:t>
            </a:r>
            <a:r>
              <a:rPr lang="en" altLang="zh-CN" dirty="0"/>
              <a:t>(reviews)).</a:t>
            </a:r>
            <a:r>
              <a:rPr lang="en" altLang="zh-CN" dirty="0" err="1"/>
              <a:t>plot.bar</a:t>
            </a:r>
            <a:r>
              <a:rPr lang="en" altLang="zh-CN" dirty="0"/>
              <a:t>(**</a:t>
            </a:r>
            <a:r>
              <a:rPr lang="en" altLang="zh-CN" dirty="0" err="1"/>
              <a:t>text_kwargs</a:t>
            </a:r>
            <a:r>
              <a:rPr lang="en" altLang="zh-CN" dirty="0"/>
              <a:t>)</a:t>
            </a:r>
          </a:p>
          <a:p>
            <a:r>
              <a:rPr lang="zh-CN" altLang="en-US" dirty="0"/>
              <a:t>在</a:t>
            </a:r>
            <a:r>
              <a:rPr lang="en-US" altLang="zh-CN" dirty="0"/>
              <a:t>《</a:t>
            </a:r>
            <a:r>
              <a:rPr lang="zh-CN" altLang="en-US" dirty="0"/>
              <a:t>葡萄酒杂志</a:t>
            </a:r>
            <a:r>
              <a:rPr lang="en-US" altLang="zh-CN" dirty="0"/>
              <a:t>》</a:t>
            </a:r>
            <a:r>
              <a:rPr lang="zh-CN" altLang="en-US" dirty="0"/>
              <a:t>（</a:t>
            </a:r>
            <a:r>
              <a:rPr lang="en" altLang="zh-CN" dirty="0"/>
              <a:t>Wine Magazine</a:t>
            </a:r>
            <a:r>
              <a:rPr lang="zh-CN" altLang="en" dirty="0"/>
              <a:t>）</a:t>
            </a:r>
            <a:r>
              <a:rPr lang="zh-CN" altLang="en-US" dirty="0"/>
              <a:t>评述的葡萄酒中，加利福尼亚生产了近三分之一！</a:t>
            </a:r>
          </a:p>
        </p:txBody>
      </p:sp>
      <p:pic>
        <p:nvPicPr>
          <p:cNvPr id="3" name="图片 2">
            <a:extLst>
              <a:ext uri="{FF2B5EF4-FFF2-40B4-BE49-F238E27FC236}">
                <a16:creationId xmlns:a16="http://schemas.microsoft.com/office/drawing/2014/main" id="{A3C158E1-92DC-2ED9-29DA-7767CCD64882}"/>
              </a:ext>
            </a:extLst>
          </p:cNvPr>
          <p:cNvPicPr>
            <a:picLocks noChangeAspect="1"/>
          </p:cNvPicPr>
          <p:nvPr/>
        </p:nvPicPr>
        <p:blipFill>
          <a:blip r:embed="rId3"/>
          <a:stretch>
            <a:fillRect/>
          </a:stretch>
        </p:blipFill>
        <p:spPr>
          <a:xfrm>
            <a:off x="710880" y="2458444"/>
            <a:ext cx="10952381" cy="514286"/>
          </a:xfrm>
          <a:prstGeom prst="rect">
            <a:avLst/>
          </a:prstGeom>
        </p:spPr>
      </p:pic>
      <p:pic>
        <p:nvPicPr>
          <p:cNvPr id="7" name="图片 6">
            <a:extLst>
              <a:ext uri="{FF2B5EF4-FFF2-40B4-BE49-F238E27FC236}">
                <a16:creationId xmlns:a16="http://schemas.microsoft.com/office/drawing/2014/main" id="{D051BCE1-47E0-678B-4081-D8741414648E}"/>
              </a:ext>
            </a:extLst>
          </p:cNvPr>
          <p:cNvPicPr>
            <a:picLocks noChangeAspect="1"/>
          </p:cNvPicPr>
          <p:nvPr/>
        </p:nvPicPr>
        <p:blipFill>
          <a:blip r:embed="rId4"/>
          <a:stretch>
            <a:fillRect/>
          </a:stretch>
        </p:blipFill>
        <p:spPr>
          <a:xfrm>
            <a:off x="782320" y="3429000"/>
            <a:ext cx="5448798" cy="3538619"/>
          </a:xfrm>
          <a:prstGeom prst="rect">
            <a:avLst/>
          </a:prstGeom>
        </p:spPr>
      </p:pic>
    </p:spTree>
    <p:extLst>
      <p:ext uri="{BB962C8B-B14F-4D97-AF65-F5344CB8AC3E}">
        <p14:creationId xmlns:p14="http://schemas.microsoft.com/office/powerpoint/2010/main" val="34016778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B00E6CA-B092-D14B-AFC4-E64326B88CFD}"/>
              </a:ext>
            </a:extLst>
          </p:cNvPr>
          <p:cNvSpPr>
            <a:spLocks noGrp="1"/>
          </p:cNvSpPr>
          <p:nvPr>
            <p:ph type="body" sz="quarter" idx="10"/>
          </p:nvPr>
        </p:nvSpPr>
        <p:spPr/>
        <p:txBody>
          <a:bodyPr/>
          <a:lstStyle/>
          <a:p>
            <a:r>
              <a:rPr lang="en-US" altLang="zh-CN" dirty="0"/>
              <a:t>2.2</a:t>
            </a:r>
            <a:r>
              <a:rPr lang="zh-CN" altLang="en-US" dirty="0"/>
              <a:t> 柱状图和分类数据</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条形图</a:t>
            </a:r>
            <a:r>
              <a:rPr lang="en-US" altLang="zh-CN" dirty="0"/>
              <a:t>(</a:t>
            </a:r>
            <a:r>
              <a:rPr lang="zh-CN" altLang="en-US" dirty="0"/>
              <a:t>柱状图</a:t>
            </a:r>
            <a:r>
              <a:rPr lang="en-US" altLang="zh-CN" dirty="0"/>
              <a:t>)</a:t>
            </a:r>
            <a:r>
              <a:rPr lang="zh-CN" altLang="en-US" dirty="0"/>
              <a:t>非常灵活：</a:t>
            </a:r>
          </a:p>
          <a:p>
            <a:pPr marL="285750" indent="-285750">
              <a:buFont typeface="Wingdings" pitchFamily="2" charset="2"/>
              <a:buChar char="Ø"/>
            </a:pPr>
            <a:r>
              <a:rPr lang="zh-CN" altLang="en-US" dirty="0"/>
              <a:t>高度可以代表任何东西，只要它是数字即可</a:t>
            </a:r>
          </a:p>
          <a:p>
            <a:pPr marL="285750" indent="-285750">
              <a:buFont typeface="Wingdings" pitchFamily="2" charset="2"/>
              <a:buChar char="Ø"/>
            </a:pPr>
            <a:r>
              <a:rPr lang="zh-CN" altLang="en-US" dirty="0"/>
              <a:t>每个条形可以代表任何东西，只要它是一个类别即可。</a:t>
            </a:r>
          </a:p>
          <a:p>
            <a:pPr marL="285750" indent="-285750">
              <a:buFont typeface="Wingdings" panose="05000000000000000000" pitchFamily="2" charset="2"/>
              <a:buChar char="l"/>
            </a:pPr>
            <a:r>
              <a:rPr lang="zh-CN" altLang="en-US" dirty="0"/>
              <a:t>也可以用来展示</a:t>
            </a:r>
            <a:r>
              <a:rPr lang="en-US" altLang="zh-CN" dirty="0"/>
              <a:t>《</a:t>
            </a:r>
            <a:r>
              <a:rPr lang="zh-CN" altLang="en-US" dirty="0"/>
              <a:t>葡萄酒杂志</a:t>
            </a:r>
            <a:r>
              <a:rPr lang="en-US" altLang="zh-CN" dirty="0"/>
              <a:t>》</a:t>
            </a:r>
            <a:r>
              <a:rPr lang="zh-CN" altLang="en-US" dirty="0"/>
              <a:t>（</a:t>
            </a:r>
            <a:r>
              <a:rPr lang="en-US" altLang="zh-CN" dirty="0"/>
              <a:t>Wine Magazine</a:t>
            </a:r>
            <a:r>
              <a:rPr lang="zh-CN" altLang="en-US" dirty="0"/>
              <a:t>）给出的评分数量的分布情况：</a:t>
            </a:r>
            <a:endParaRPr lang="en-US" altLang="zh-CN" dirty="0"/>
          </a:p>
          <a:p>
            <a:r>
              <a:rPr lang="en" altLang="zh-CN" dirty="0"/>
              <a:t>reviews['points'].</a:t>
            </a:r>
            <a:r>
              <a:rPr lang="en" altLang="zh-CN" dirty="0" err="1"/>
              <a:t>value_counts</a:t>
            </a:r>
            <a:r>
              <a:rPr lang="en" altLang="zh-CN" dirty="0"/>
              <a:t>().</a:t>
            </a:r>
            <a:r>
              <a:rPr lang="en" altLang="zh-CN" dirty="0" err="1"/>
              <a:t>sort_index</a:t>
            </a:r>
            <a:r>
              <a:rPr lang="en" altLang="zh-CN" dirty="0"/>
              <a:t>().</a:t>
            </a:r>
            <a:r>
              <a:rPr lang="en" altLang="zh-CN" dirty="0" err="1"/>
              <a:t>plot.bar</a:t>
            </a:r>
            <a:r>
              <a:rPr lang="en" altLang="zh-CN" dirty="0"/>
              <a:t>(**</a:t>
            </a:r>
            <a:r>
              <a:rPr lang="en" altLang="zh-CN" dirty="0" err="1"/>
              <a:t>text_kwargs</a:t>
            </a:r>
            <a:r>
              <a:rPr lang="en" altLang="zh-CN" dirty="0"/>
              <a:t>)</a:t>
            </a:r>
            <a:endParaRPr lang="zh-CN" altLang="en-US" dirty="0"/>
          </a:p>
          <a:p>
            <a:pPr marL="285750" indent="-285750">
              <a:buFont typeface="Wingdings" pitchFamily="2" charset="2"/>
              <a:buChar char="u"/>
            </a:pPr>
            <a:endParaRPr lang="zh-CN" altLang="en-US" dirty="0"/>
          </a:p>
        </p:txBody>
      </p:sp>
      <p:pic>
        <p:nvPicPr>
          <p:cNvPr id="3" name="图片 2">
            <a:extLst>
              <a:ext uri="{FF2B5EF4-FFF2-40B4-BE49-F238E27FC236}">
                <a16:creationId xmlns:a16="http://schemas.microsoft.com/office/drawing/2014/main" id="{AE6EE8FD-DC71-F18B-853D-FB4022B74B80}"/>
              </a:ext>
            </a:extLst>
          </p:cNvPr>
          <p:cNvPicPr>
            <a:picLocks noChangeAspect="1"/>
          </p:cNvPicPr>
          <p:nvPr/>
        </p:nvPicPr>
        <p:blipFill>
          <a:blip r:embed="rId3"/>
          <a:stretch>
            <a:fillRect/>
          </a:stretch>
        </p:blipFill>
        <p:spPr>
          <a:xfrm>
            <a:off x="710880" y="3429000"/>
            <a:ext cx="10942857" cy="523810"/>
          </a:xfrm>
          <a:prstGeom prst="rect">
            <a:avLst/>
          </a:prstGeom>
        </p:spPr>
      </p:pic>
    </p:spTree>
    <p:extLst>
      <p:ext uri="{BB962C8B-B14F-4D97-AF65-F5344CB8AC3E}">
        <p14:creationId xmlns:p14="http://schemas.microsoft.com/office/powerpoint/2010/main" val="264259208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1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6575</TotalTime>
  <Words>1977</Words>
  <Application>Microsoft Office PowerPoint</Application>
  <PresentationFormat>宽屏</PresentationFormat>
  <Paragraphs>158</Paragraphs>
  <Slides>28</Slides>
  <Notes>0</Notes>
  <HiddenSlides>0</HiddenSlides>
  <MMClips>0</MMClips>
  <ScaleCrop>false</ScaleCrop>
  <HeadingPairs>
    <vt:vector size="6" baseType="variant">
      <vt:variant>
        <vt:lpstr>已用的字体</vt:lpstr>
      </vt:variant>
      <vt:variant>
        <vt:i4>14</vt:i4>
      </vt:variant>
      <vt:variant>
        <vt:lpstr>主题</vt:lpstr>
      </vt:variant>
      <vt:variant>
        <vt:i4>5</vt:i4>
      </vt:variant>
      <vt:variant>
        <vt:lpstr>幻灯片标题</vt:lpstr>
      </vt:variant>
      <vt:variant>
        <vt:i4>28</vt:i4>
      </vt:variant>
    </vt:vector>
  </HeadingPairs>
  <TitlesOfParts>
    <vt:vector size="47" baseType="lpstr">
      <vt:lpstr>Alibaba PuHuiTi B</vt:lpstr>
      <vt:lpstr>Alibaba PuHuiTi R</vt:lpstr>
      <vt:lpstr>阿里巴巴普惠体</vt:lpstr>
      <vt:lpstr>阿里巴巴普惠体 B</vt:lpstr>
      <vt:lpstr>阿里巴巴普惠体 M</vt:lpstr>
      <vt:lpstr>阿里巴巴普惠体 R</vt:lpstr>
      <vt:lpstr>等线</vt:lpstr>
      <vt:lpstr>黑体</vt:lpstr>
      <vt:lpstr>华文楷体</vt:lpstr>
      <vt:lpstr>Arial</vt:lpstr>
      <vt:lpstr>Calibri</vt:lpstr>
      <vt:lpstr>Segoe UI</vt:lpstr>
      <vt:lpstr>Verdana</vt:lpstr>
      <vt:lpstr>Wingdings</vt:lpstr>
      <vt:lpstr>封面2</vt:lpstr>
      <vt:lpstr>目录</vt:lpstr>
      <vt:lpstr>学习目标</vt:lpstr>
      <vt:lpstr>1_正文设计方案</vt:lpstr>
      <vt:lpstr>5_结束页设计方案</vt:lpstr>
      <vt:lpstr>Pandas绘图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Circle Full</cp:lastModifiedBy>
  <cp:revision>334</cp:revision>
  <dcterms:created xsi:type="dcterms:W3CDTF">2020-03-31T02:23:27Z</dcterms:created>
  <dcterms:modified xsi:type="dcterms:W3CDTF">2023-04-20T19:04:19Z</dcterms:modified>
</cp:coreProperties>
</file>