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9" r:id="rId4"/>
    <p:sldMasterId id="2147483672" r:id="rId5"/>
  </p:sldMasterIdLst>
  <p:notesMasterIdLst>
    <p:notesMasterId r:id="rId52"/>
  </p:notesMasterIdLst>
  <p:handoutMasterIdLst>
    <p:handoutMasterId r:id="rId53"/>
  </p:handoutMasterIdLst>
  <p:sldIdLst>
    <p:sldId id="462" r:id="rId6"/>
    <p:sldId id="464" r:id="rId7"/>
    <p:sldId id="463" r:id="rId8"/>
    <p:sldId id="470" r:id="rId9"/>
    <p:sldId id="474" r:id="rId10"/>
    <p:sldId id="473" r:id="rId11"/>
    <p:sldId id="501" r:id="rId12"/>
    <p:sldId id="476" r:id="rId13"/>
    <p:sldId id="502" r:id="rId14"/>
    <p:sldId id="478" r:id="rId15"/>
    <p:sldId id="503" r:id="rId16"/>
    <p:sldId id="479" r:id="rId17"/>
    <p:sldId id="480" r:id="rId18"/>
    <p:sldId id="504" r:id="rId19"/>
    <p:sldId id="505" r:id="rId20"/>
    <p:sldId id="506" r:id="rId21"/>
    <p:sldId id="481" r:id="rId22"/>
    <p:sldId id="507" r:id="rId23"/>
    <p:sldId id="508" r:id="rId24"/>
    <p:sldId id="482" r:id="rId25"/>
    <p:sldId id="509" r:id="rId26"/>
    <p:sldId id="483" r:id="rId27"/>
    <p:sldId id="510" r:id="rId28"/>
    <p:sldId id="484" r:id="rId29"/>
    <p:sldId id="511" r:id="rId30"/>
    <p:sldId id="485" r:id="rId31"/>
    <p:sldId id="512" r:id="rId32"/>
    <p:sldId id="486" r:id="rId33"/>
    <p:sldId id="513" r:id="rId34"/>
    <p:sldId id="487" r:id="rId35"/>
    <p:sldId id="488" r:id="rId36"/>
    <p:sldId id="514" r:id="rId37"/>
    <p:sldId id="489" r:id="rId38"/>
    <p:sldId id="516" r:id="rId39"/>
    <p:sldId id="490" r:id="rId40"/>
    <p:sldId id="491" r:id="rId41"/>
    <p:sldId id="492" r:id="rId42"/>
    <p:sldId id="517" r:id="rId43"/>
    <p:sldId id="493" r:id="rId44"/>
    <p:sldId id="518" r:id="rId45"/>
    <p:sldId id="494" r:id="rId46"/>
    <p:sldId id="499" r:id="rId47"/>
    <p:sldId id="498" r:id="rId48"/>
    <p:sldId id="500" r:id="rId49"/>
    <p:sldId id="451" r:id="rId50"/>
    <p:sldId id="26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 autoAdjust="0"/>
    <p:restoredTop sz="95327" autoAdjust="0"/>
  </p:normalViewPr>
  <p:slideViewPr>
    <p:cSldViewPr snapToGrid="0">
      <p:cViewPr varScale="1">
        <p:scale>
          <a:sx n="81" d="100"/>
          <a:sy n="81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2811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9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0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9853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7952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8542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4185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4461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9326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451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08358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91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68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69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580118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3091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392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2558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17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8" r:id="rId2"/>
    <p:sldLayoutId id="214748372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38637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30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Seaborn </a:t>
            </a:r>
            <a:r>
              <a:rPr lang="zh-CN" altLang="en-US" b="1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计数图（条形图）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计数图和直方图很像，直方图通过对数据分组来描述分布，计数图（条形图）是对离散变量（分类变量）计数。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18744E-AA2D-1557-FDAC-F1720A58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98771"/>
            <a:ext cx="10914286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6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计数图（条形图）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计数图和直方图很像，直方图通过对数据分组来描述分布，计数图（条形图）是对离散变量（分类变量）计数。</a:t>
            </a:r>
            <a:endParaRPr lang="en-US" altLang="zh-CN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659D490F-09B2-C4FA-5819-3DD23772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5" y="2345302"/>
            <a:ext cx="7619950" cy="4159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93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</a:rPr>
              <a:t>Seaborn</a:t>
            </a:r>
            <a:r>
              <a:rPr lang="zh-CN" altLang="en-US" b="1" dirty="0">
                <a:solidFill>
                  <a:schemeClr val="tx1"/>
                </a:solidFill>
              </a:rPr>
              <a:t>绘制单变量图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Seaborn </a:t>
            </a:r>
            <a:r>
              <a:rPr lang="zh-CN" altLang="en-US" b="1" dirty="0">
                <a:solidFill>
                  <a:srgbClr val="FF0000"/>
                </a:solidFill>
              </a:rPr>
              <a:t>双变量数据可视化</a:t>
            </a:r>
          </a:p>
          <a:p>
            <a:r>
              <a:rPr lang="zh-CN" altLang="en-US" b="1" dirty="0"/>
              <a:t>多变量数据</a:t>
            </a:r>
          </a:p>
          <a:p>
            <a:r>
              <a:rPr lang="en" altLang="zh-CN" b="1" dirty="0"/>
              <a:t>Seaborn</a:t>
            </a:r>
            <a:r>
              <a:rPr lang="zh-CN" altLang="en-US" b="1" dirty="0"/>
              <a:t>主题和样式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001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seaborn</a:t>
            </a:r>
            <a:r>
              <a:rPr lang="zh-CN" altLang="en-US" dirty="0"/>
              <a:t>中，创建散点图的方法有很多 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7D898-82A8-7506-C5F8-C7946D31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70394"/>
            <a:ext cx="1093333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seaborn</a:t>
            </a:r>
            <a:r>
              <a:rPr lang="zh-CN" altLang="en-US" dirty="0"/>
              <a:t>中，创建散点图的方法有很多 </a:t>
            </a:r>
          </a:p>
          <a:p>
            <a:endParaRPr lang="zh-CN" alt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4AA163AB-F5C8-35DF-C8E6-6186F05FE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73" y="2277216"/>
            <a:ext cx="7556853" cy="4133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03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创建散点图可以使用</a:t>
            </a:r>
            <a:r>
              <a:rPr lang="en-US" altLang="zh-CN" dirty="0" err="1"/>
              <a:t>regplot</a:t>
            </a:r>
            <a:r>
              <a:rPr lang="zh-CN" altLang="en-US" dirty="0"/>
              <a:t>函数。</a:t>
            </a:r>
            <a:r>
              <a:rPr lang="en-US" altLang="zh-CN" dirty="0" err="1"/>
              <a:t>regplot</a:t>
            </a:r>
            <a:r>
              <a:rPr lang="zh-CN" altLang="en-US" dirty="0"/>
              <a:t>不仅可以绘制散点图，还会拟合回归线，把</a:t>
            </a:r>
            <a:r>
              <a:rPr lang="en-US" altLang="zh-CN" dirty="0" err="1"/>
              <a:t>fit_reg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，将只显示散点图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585F8-4906-6C32-D9A2-F57C3F7C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61654"/>
            <a:ext cx="10923809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3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创建散点图可以使用</a:t>
            </a:r>
            <a:r>
              <a:rPr lang="en-US" altLang="zh-CN" dirty="0" err="1"/>
              <a:t>regplot</a:t>
            </a:r>
            <a:r>
              <a:rPr lang="zh-CN" altLang="en-US" dirty="0"/>
              <a:t>函数。</a:t>
            </a:r>
            <a:r>
              <a:rPr lang="en-US" altLang="zh-CN" dirty="0" err="1"/>
              <a:t>regplot</a:t>
            </a:r>
            <a:r>
              <a:rPr lang="zh-CN" altLang="en-US" dirty="0"/>
              <a:t>不仅可以绘制散点图，还会拟合回归线，把</a:t>
            </a:r>
            <a:r>
              <a:rPr lang="en-US" altLang="zh-CN" dirty="0" err="1"/>
              <a:t>fit_reg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，将只显示散点图</a:t>
            </a:r>
          </a:p>
          <a:p>
            <a:endParaRPr lang="zh-CN" altLang="en-US" dirty="0"/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9F2D79DF-8E49-6D99-0257-6EE7E5AF3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77" y="2307546"/>
            <a:ext cx="7723645" cy="4216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898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lmplot</a:t>
            </a:r>
            <a:r>
              <a:rPr lang="zh-CN" altLang="en-US" dirty="0"/>
              <a:t>函数和</a:t>
            </a:r>
            <a:r>
              <a:rPr lang="en-US" altLang="zh-CN" dirty="0" err="1"/>
              <a:t>regplot</a:t>
            </a:r>
            <a:r>
              <a:rPr lang="zh-CN" altLang="en-US" dirty="0"/>
              <a:t>函数类似，也可以用于创建散点图。</a:t>
            </a:r>
          </a:p>
          <a:p>
            <a:r>
              <a:rPr lang="en-US" altLang="zh-CN" dirty="0" err="1"/>
              <a:t>lmplot</a:t>
            </a:r>
            <a:r>
              <a:rPr lang="zh-CN" altLang="en-US" dirty="0"/>
              <a:t>函数内部会调用</a:t>
            </a:r>
            <a:r>
              <a:rPr lang="en-US" altLang="zh-CN" dirty="0" err="1"/>
              <a:t>regplot</a:t>
            </a:r>
            <a:r>
              <a:rPr lang="zh-CN" altLang="en-US" dirty="0"/>
              <a:t>，两者的主要区别是</a:t>
            </a:r>
            <a:r>
              <a:rPr lang="en-US" altLang="zh-CN" dirty="0" err="1"/>
              <a:t>regplot</a:t>
            </a:r>
            <a:r>
              <a:rPr lang="zh-CN" altLang="en-US" dirty="0"/>
              <a:t>创建坐标轴，而</a:t>
            </a:r>
            <a:r>
              <a:rPr lang="en-US" altLang="zh-CN" dirty="0" err="1"/>
              <a:t>lmplot</a:t>
            </a:r>
            <a:r>
              <a:rPr lang="zh-CN" altLang="en-US" dirty="0"/>
              <a:t>创建图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sns.lmplot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660099"/>
                </a:solidFill>
                <a:effectLst/>
                <a:latin typeface="JetBrains Mono"/>
              </a:rPr>
              <a:t>x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altLang="zh-CN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altLang="zh-CN" sz="1800" dirty="0" err="1">
                <a:solidFill>
                  <a:srgbClr val="067D17"/>
                </a:solidFill>
                <a:effectLst/>
                <a:latin typeface="JetBrains Mono"/>
              </a:rPr>
              <a:t>total_bill'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 err="1">
                <a:solidFill>
                  <a:srgbClr val="660099"/>
                </a:solidFill>
                <a:effectLst/>
                <a:latin typeface="JetBrains Mono"/>
              </a:rPr>
              <a:t>y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altLang="zh-CN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altLang="zh-CN" sz="1800" dirty="0" err="1">
                <a:solidFill>
                  <a:srgbClr val="067D17"/>
                </a:solidFill>
                <a:effectLst/>
                <a:latin typeface="JetBrains Mono"/>
              </a:rPr>
              <a:t>tip'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 err="1">
                <a:solidFill>
                  <a:srgbClr val="660099"/>
                </a:solidFill>
                <a:effectLst/>
                <a:latin typeface="JetBrains Mono"/>
              </a:rPr>
              <a:t>data</a:t>
            </a:r>
            <a:r>
              <a:rPr lang="en-US" altLang="zh-CN" sz="1800" dirty="0">
                <a:solidFill>
                  <a:srgbClr val="660099"/>
                </a:solidFill>
                <a:effectLst/>
                <a:latin typeface="JetBrains Mono"/>
              </a:rPr>
              <a:t>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tips)</a:t>
            </a:r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E86950F0-FF43-E259-9EE3-734B40EFE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00" y="2743986"/>
            <a:ext cx="3855564" cy="3855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42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还可以使用</a:t>
            </a:r>
            <a:r>
              <a:rPr lang="en-US" altLang="zh-CN" dirty="0" err="1"/>
              <a:t>jointplot</a:t>
            </a:r>
            <a:r>
              <a:rPr lang="zh-CN" altLang="en-US" dirty="0"/>
              <a:t>在每个轴上创建包含单个变量的散点图。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40F91-CD13-BBB3-7E38-BE63ACF7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080693"/>
            <a:ext cx="1095238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还可以使用</a:t>
            </a:r>
            <a:r>
              <a:rPr lang="en-US" altLang="zh-CN" dirty="0" err="1"/>
              <a:t>jointplot</a:t>
            </a:r>
            <a:r>
              <a:rPr lang="zh-CN" altLang="en-US" dirty="0"/>
              <a:t>在每个轴上创建包含单个变量的散点图。</a:t>
            </a:r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A18D7F74-1819-886D-0B21-60C86E6EB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6" y="2165717"/>
            <a:ext cx="4093147" cy="4366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2305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8080" y="430808"/>
            <a:ext cx="6298881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seaborn</a:t>
            </a:r>
            <a:r>
              <a:rPr lang="zh-CN" altLang="en-US" dirty="0"/>
              <a:t>的可视化绘图方法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蜂巢图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" altLang="zh-CN" dirty="0"/>
              <a:t>Seaborn</a:t>
            </a:r>
            <a:r>
              <a:rPr lang="zh-CN" altLang="en-US" dirty="0"/>
              <a:t>的</a:t>
            </a:r>
            <a:r>
              <a:rPr lang="en" altLang="zh-CN" dirty="0" err="1"/>
              <a:t>jointplot</a:t>
            </a:r>
            <a:r>
              <a:rPr lang="zh-CN" altLang="en-US" dirty="0"/>
              <a:t>绘制蜂巢图，和使用</a:t>
            </a:r>
            <a:r>
              <a:rPr lang="en" altLang="zh-CN" dirty="0"/>
              <a:t>matplotlib</a:t>
            </a:r>
            <a:r>
              <a:rPr lang="zh-CN" altLang="en-US" dirty="0"/>
              <a:t>的</a:t>
            </a:r>
            <a:r>
              <a:rPr lang="en" altLang="zh-CN" dirty="0" err="1"/>
              <a:t>hexbin</a:t>
            </a:r>
            <a:r>
              <a:rPr lang="zh-CN" altLang="en-US" dirty="0"/>
              <a:t>函数进行绘制</a:t>
            </a:r>
            <a:endParaRPr lang="en-US" altLang="zh-CN" dirty="0"/>
          </a:p>
          <a:p>
            <a:r>
              <a:rPr lang="en-US" altLang="zh-CN" dirty="0"/>
              <a:t>joint = </a:t>
            </a:r>
            <a:r>
              <a:rPr lang="en-US" altLang="zh-CN" dirty="0" err="1"/>
              <a:t>sns.jointplot</a:t>
            </a:r>
            <a:r>
              <a:rPr lang="en-US" altLang="zh-CN" dirty="0"/>
              <a:t>(x='</a:t>
            </a:r>
            <a:r>
              <a:rPr lang="en-US" altLang="zh-CN" dirty="0" err="1"/>
              <a:t>total_bill',y</a:t>
            </a:r>
            <a:r>
              <a:rPr lang="en-US" altLang="zh-CN" dirty="0"/>
              <a:t>='</a:t>
            </a:r>
            <a:r>
              <a:rPr lang="en-US" altLang="zh-CN" dirty="0" err="1"/>
              <a:t>tip',data</a:t>
            </a:r>
            <a:r>
              <a:rPr lang="en-US" altLang="zh-CN" dirty="0"/>
              <a:t> = </a:t>
            </a:r>
            <a:r>
              <a:rPr lang="en-US" altLang="zh-CN" dirty="0" err="1"/>
              <a:t>tips,kind</a:t>
            </a:r>
            <a:r>
              <a:rPr lang="en-US" altLang="zh-CN" dirty="0"/>
              <a:t>='hex')</a:t>
            </a:r>
          </a:p>
          <a:p>
            <a:r>
              <a:rPr lang="en-US" altLang="zh-CN" dirty="0" err="1"/>
              <a:t>joint.set_axis_labels</a:t>
            </a:r>
            <a:r>
              <a:rPr lang="en-US" altLang="zh-CN" dirty="0"/>
              <a:t>(</a:t>
            </a:r>
            <a:r>
              <a:rPr lang="en-US" altLang="zh-CN" dirty="0" err="1"/>
              <a:t>xlabel</a:t>
            </a:r>
            <a:r>
              <a:rPr lang="en-US" altLang="zh-CN" dirty="0"/>
              <a:t> = 'Total Bill',</a:t>
            </a:r>
            <a:r>
              <a:rPr lang="en-US" altLang="zh-CN" dirty="0" err="1"/>
              <a:t>ylabel</a:t>
            </a:r>
            <a:r>
              <a:rPr lang="en-US" altLang="zh-CN" dirty="0"/>
              <a:t>='Tip')</a:t>
            </a:r>
          </a:p>
          <a:p>
            <a:r>
              <a:rPr lang="en-US" altLang="zh-CN" dirty="0" err="1"/>
              <a:t>joint.fig.suptitle</a:t>
            </a:r>
            <a:r>
              <a:rPr lang="en-US" altLang="zh-CN" dirty="0"/>
              <a:t>('</a:t>
            </a:r>
            <a:r>
              <a:rPr lang="en-US" altLang="zh-CN" dirty="0" err="1"/>
              <a:t>Hexbin</a:t>
            </a:r>
            <a:r>
              <a:rPr lang="en-US" altLang="zh-CN" dirty="0"/>
              <a:t> Joint Plot of Total Bill and Tip',</a:t>
            </a:r>
            <a:r>
              <a:rPr lang="en-US" altLang="zh-CN" dirty="0" err="1"/>
              <a:t>fontsize</a:t>
            </a:r>
            <a:r>
              <a:rPr lang="en-US" altLang="zh-CN" dirty="0"/>
              <a:t> = 10,y=1.03)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AE4D69-35C5-9779-F4D2-F07B53B2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92060"/>
            <a:ext cx="10923809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蜂巢图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" altLang="zh-CN" dirty="0"/>
              <a:t>Seaborn</a:t>
            </a:r>
            <a:r>
              <a:rPr lang="zh-CN" altLang="en-US" dirty="0"/>
              <a:t>的</a:t>
            </a:r>
            <a:r>
              <a:rPr lang="en" altLang="zh-CN" dirty="0" err="1"/>
              <a:t>jointplot</a:t>
            </a:r>
            <a:r>
              <a:rPr lang="zh-CN" altLang="en-US" dirty="0"/>
              <a:t>绘制蜂巢图，和使用</a:t>
            </a:r>
            <a:r>
              <a:rPr lang="en" altLang="zh-CN" dirty="0"/>
              <a:t>matplotlib</a:t>
            </a:r>
            <a:r>
              <a:rPr lang="zh-CN" altLang="en-US" dirty="0"/>
              <a:t>的</a:t>
            </a:r>
            <a:r>
              <a:rPr lang="en" altLang="zh-CN" dirty="0" err="1"/>
              <a:t>hexbin</a:t>
            </a:r>
            <a:r>
              <a:rPr lang="zh-CN" altLang="en-US" dirty="0"/>
              <a:t>函数进行绘制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70879591-9EA4-9674-FEC1-733758DBA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89" y="2211055"/>
            <a:ext cx="4038772" cy="43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80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3.3 2D</a:t>
            </a:r>
            <a:r>
              <a:rPr lang="zh-CN" altLang="en-US" dirty="0"/>
              <a:t>密度图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2D</a:t>
            </a:r>
            <a:r>
              <a:rPr lang="zh-CN" altLang="en-US" dirty="0"/>
              <a:t>核密度图和</a:t>
            </a:r>
            <a:r>
              <a:rPr lang="en-US" altLang="zh-CN" dirty="0" err="1"/>
              <a:t>kdeplot</a:t>
            </a:r>
            <a:r>
              <a:rPr lang="zh-CN" altLang="en-US" dirty="0"/>
              <a:t>类似，但</a:t>
            </a:r>
            <a:r>
              <a:rPr lang="en-US" altLang="zh-CN" dirty="0"/>
              <a:t>2D</a:t>
            </a:r>
            <a:r>
              <a:rPr lang="zh-CN" altLang="en-US" dirty="0"/>
              <a:t>核密度图课展示两个变量</a:t>
            </a:r>
            <a:endParaRPr lang="en-US" altLang="zh-CN" dirty="0"/>
          </a:p>
          <a:p>
            <a:r>
              <a:rPr lang="en" altLang="zh-CN" dirty="0" err="1"/>
              <a:t>kde,ax</a:t>
            </a:r>
            <a:r>
              <a:rPr lang="en" altLang="zh-CN" dirty="0"/>
              <a:t> = </a:t>
            </a:r>
            <a:r>
              <a:rPr lang="en" altLang="zh-CN" dirty="0" err="1"/>
              <a:t>plt.subplots</a:t>
            </a:r>
            <a:r>
              <a:rPr lang="en" altLang="zh-CN" dirty="0"/>
              <a:t>()</a:t>
            </a:r>
          </a:p>
          <a:p>
            <a:r>
              <a:rPr lang="en" altLang="zh-CN" dirty="0"/>
              <a:t>ax = </a:t>
            </a:r>
            <a:r>
              <a:rPr lang="en" altLang="zh-CN" dirty="0" err="1"/>
              <a:t>sns.kdeplot</a:t>
            </a:r>
            <a:r>
              <a:rPr lang="en" altLang="zh-CN" dirty="0"/>
              <a:t>(data=tips['</a:t>
            </a:r>
            <a:r>
              <a:rPr lang="en" altLang="zh-CN" dirty="0" err="1"/>
              <a:t>total_bill</a:t>
            </a:r>
            <a:r>
              <a:rPr lang="en" altLang="zh-CN" dirty="0"/>
              <a:t>'],data2=tips['tip'],shade=True) #</a:t>
            </a:r>
            <a:r>
              <a:rPr lang="zh-CN" altLang="en-US" dirty="0"/>
              <a:t>是否填充轮廓</a:t>
            </a:r>
          </a:p>
          <a:p>
            <a:r>
              <a:rPr lang="en" altLang="zh-CN" dirty="0" err="1"/>
              <a:t>ax.set_title</a:t>
            </a:r>
            <a:r>
              <a:rPr lang="en" altLang="zh-CN" dirty="0"/>
              <a:t>('Kernel Density Plot of Total Bill and Tip')</a:t>
            </a:r>
          </a:p>
          <a:p>
            <a:r>
              <a:rPr lang="en" altLang="zh-CN" dirty="0" err="1"/>
              <a:t>ax.set_xlabel</a:t>
            </a:r>
            <a:r>
              <a:rPr lang="en" altLang="zh-CN" dirty="0"/>
              <a:t>('Total Bill')</a:t>
            </a:r>
          </a:p>
          <a:p>
            <a:r>
              <a:rPr lang="en" altLang="zh-CN" dirty="0" err="1"/>
              <a:t>ax.set_ylabel</a:t>
            </a:r>
            <a:r>
              <a:rPr lang="en" altLang="zh-CN" dirty="0"/>
              <a:t>('Tip')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AA7FE6-5B53-6134-0CAE-E6564DE4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22192"/>
            <a:ext cx="10923809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3.3 2D</a:t>
            </a:r>
            <a:r>
              <a:rPr lang="zh-CN" altLang="en-US" dirty="0"/>
              <a:t>密度图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2D</a:t>
            </a:r>
            <a:r>
              <a:rPr lang="zh-CN" altLang="en-US" dirty="0"/>
              <a:t>核密度图和</a:t>
            </a:r>
            <a:r>
              <a:rPr lang="en-US" altLang="zh-CN" dirty="0" err="1"/>
              <a:t>kdeplot</a:t>
            </a:r>
            <a:r>
              <a:rPr lang="zh-CN" altLang="en-US" dirty="0"/>
              <a:t>类似，但</a:t>
            </a:r>
            <a:r>
              <a:rPr lang="en-US" altLang="zh-CN" dirty="0"/>
              <a:t>2D</a:t>
            </a:r>
            <a:r>
              <a:rPr lang="zh-CN" altLang="en-US" dirty="0"/>
              <a:t>核密度图课展示两个变量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D4875785-8AB8-E8F1-1757-D5A6307E5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35" y="2264415"/>
            <a:ext cx="7456125" cy="4070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5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3.3 2D</a:t>
            </a:r>
            <a:r>
              <a:rPr lang="zh-CN" altLang="en-US" dirty="0"/>
              <a:t>密度图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FA2FDF-2C3A-37CF-AFE6-FB6F8C83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524238"/>
            <a:ext cx="1095238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3.3 2D</a:t>
            </a:r>
            <a:r>
              <a:rPr lang="zh-CN" altLang="en-US" dirty="0"/>
              <a:t>密度图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4F5E88C-3C0C-72FE-6663-50BBF27DA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38" y="1808010"/>
            <a:ext cx="7610524" cy="4154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94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条形图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条形图也可以用于展现多个变量，</a:t>
            </a:r>
            <a:r>
              <a:rPr lang="en-US" altLang="zh-CN" dirty="0" err="1"/>
              <a:t>barplot</a:t>
            </a:r>
            <a:r>
              <a:rPr lang="zh-CN" altLang="en-US" dirty="0"/>
              <a:t>默认会计算平均值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678493-0543-1D1D-AF84-0CA22E0B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13736"/>
            <a:ext cx="10914286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4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条形图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条形图也可以用于展现多个变量，</a:t>
            </a:r>
            <a:r>
              <a:rPr lang="en-US" altLang="zh-CN" dirty="0" err="1"/>
              <a:t>barplot</a:t>
            </a:r>
            <a:r>
              <a:rPr lang="zh-CN" altLang="en-US" dirty="0"/>
              <a:t>默认会计算平均值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4C7858AE-0BC0-0AFE-2CB6-B5762824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08" y="2240419"/>
            <a:ext cx="7838583" cy="421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20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箱线图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箱线图用于显示多种统计信息：最小值，</a:t>
            </a:r>
            <a:r>
              <a:rPr lang="en-US" altLang="zh-CN" dirty="0"/>
              <a:t>1/4</a:t>
            </a:r>
            <a:r>
              <a:rPr lang="zh-CN" altLang="en-US" dirty="0"/>
              <a:t>分位，中位数，</a:t>
            </a:r>
            <a:r>
              <a:rPr lang="en-US" altLang="zh-CN" dirty="0"/>
              <a:t>3/4</a:t>
            </a:r>
            <a:r>
              <a:rPr lang="zh-CN" altLang="en-US" dirty="0"/>
              <a:t>分位，最大值，以及离群值（如果有）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B16908-D379-CA60-9A18-22CC31F42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60870"/>
            <a:ext cx="109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箱线图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箱线图用于显示多种统计信息：最小值，</a:t>
            </a:r>
            <a:r>
              <a:rPr lang="en-US" altLang="zh-CN" dirty="0"/>
              <a:t>1/4</a:t>
            </a:r>
            <a:r>
              <a:rPr lang="zh-CN" altLang="en-US" dirty="0"/>
              <a:t>分位，中位数，</a:t>
            </a:r>
            <a:r>
              <a:rPr lang="en-US" altLang="zh-CN" dirty="0"/>
              <a:t>3/4</a:t>
            </a:r>
            <a:r>
              <a:rPr lang="zh-CN" altLang="en-US" dirty="0"/>
              <a:t>分位，最大值，以及离群值（如果有）</a:t>
            </a:r>
            <a:endParaRPr lang="en-US" altLang="zh-CN" dirty="0"/>
          </a:p>
        </p:txBody>
      </p:sp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7D95CFCD-9339-51F4-5C12-550E84EE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79" y="2226262"/>
            <a:ext cx="7729386" cy="4219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0738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FF0000"/>
                </a:solidFill>
              </a:rPr>
              <a:t>Seaborn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Seaborn</a:t>
            </a:r>
            <a:r>
              <a:rPr lang="zh-CN" altLang="en-US" b="1" dirty="0"/>
              <a:t>绘制单变量图</a:t>
            </a:r>
          </a:p>
          <a:p>
            <a:r>
              <a:rPr lang="en-US" altLang="zh-CN" b="1" dirty="0"/>
              <a:t>Seaborn </a:t>
            </a:r>
            <a:r>
              <a:rPr lang="zh-CN" altLang="en-US" b="1" dirty="0"/>
              <a:t>双变量数据可视化</a:t>
            </a:r>
          </a:p>
          <a:p>
            <a:r>
              <a:rPr lang="zh-CN" altLang="en-US" b="1" dirty="0"/>
              <a:t>多变量数据</a:t>
            </a:r>
          </a:p>
          <a:p>
            <a:r>
              <a:rPr lang="en" altLang="zh-CN" b="1" dirty="0"/>
              <a:t>Seaborn</a:t>
            </a:r>
            <a:r>
              <a:rPr lang="zh-CN" altLang="en-US" b="1" dirty="0"/>
              <a:t>主题和样式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箱线图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关于箱线图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箱子的中间有一条线，代表了数据的中位数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箱子的上下底，分别是数据的上四分位数（</a:t>
            </a:r>
            <a:r>
              <a:rPr lang="en-US" altLang="zh-CN" dirty="0"/>
              <a:t>Q3</a:t>
            </a:r>
            <a:r>
              <a:rPr lang="zh-CN" altLang="en-US" dirty="0"/>
              <a:t>）和下四分位数（</a:t>
            </a:r>
            <a:r>
              <a:rPr lang="en-US" altLang="zh-CN" dirty="0"/>
              <a:t>Q1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箱体包含了</a:t>
            </a:r>
            <a:r>
              <a:rPr lang="en-US" altLang="zh-CN" dirty="0"/>
              <a:t>50%</a:t>
            </a:r>
            <a:r>
              <a:rPr lang="zh-CN" altLang="en-US" dirty="0"/>
              <a:t>的数据。因此，</a:t>
            </a:r>
            <a:r>
              <a:rPr lang="zh-CN" altLang="en-US" b="1" dirty="0"/>
              <a:t>箱子的高度在一定程度上反映了数据的波动程度</a:t>
            </a:r>
            <a:endParaRPr lang="zh-CN" alt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上下边缘则代表了该组数据的最大值和最小值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有时候箱子外部会有一些点，可以理解为数据中的“</a:t>
            </a:r>
            <a:r>
              <a:rPr lang="zh-CN" altLang="en-US" b="1" dirty="0"/>
              <a:t>异常值</a:t>
            </a:r>
            <a:r>
              <a:rPr lang="zh-CN" altLang="en-US" dirty="0"/>
              <a:t>”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E5B25-8EBF-6245-AC3A-C318DF9A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17" y="3479095"/>
            <a:ext cx="5658683" cy="33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小提琴图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箱线图是经典的可视化方法，但可能会掩盖数据的分布，小提琴图能显示与箱线图相同的值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小提琴图把</a:t>
            </a:r>
            <a:r>
              <a:rPr lang="en-US" altLang="zh-CN" dirty="0"/>
              <a:t>"</a:t>
            </a:r>
            <a:r>
              <a:rPr lang="zh-CN" altLang="en-US" dirty="0"/>
              <a:t>箱线</a:t>
            </a:r>
            <a:r>
              <a:rPr lang="en-US" altLang="zh-CN" dirty="0"/>
              <a:t>"</a:t>
            </a:r>
            <a:r>
              <a:rPr lang="zh-CN" altLang="en-US" dirty="0"/>
              <a:t>绘成核密度估计，有助于保留数据的更多可视化信息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5BB2C7-30F2-04F9-94A2-BFB28C73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623073"/>
            <a:ext cx="10914286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3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小提琴图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箱线图是经典的可视化方法，但可能会掩盖数据的分布，小提琴图能显示与箱线图相同的值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小提琴图把</a:t>
            </a:r>
            <a:r>
              <a:rPr lang="en-US" altLang="zh-CN" dirty="0"/>
              <a:t>"</a:t>
            </a:r>
            <a:r>
              <a:rPr lang="zh-CN" altLang="en-US" dirty="0"/>
              <a:t>箱线</a:t>
            </a:r>
            <a:r>
              <a:rPr lang="en-US" altLang="zh-CN" dirty="0"/>
              <a:t>"</a:t>
            </a:r>
            <a:r>
              <a:rPr lang="zh-CN" altLang="en-US" dirty="0"/>
              <a:t>绘成核密度估计，有助于保留数据的更多可视化信息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666593D0-99B3-633F-9692-51D5DB16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08" y="2588905"/>
            <a:ext cx="7139183" cy="3897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85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成对关系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当大部分数据是数值时，可以使用</a:t>
            </a:r>
            <a:r>
              <a:rPr lang="en-US" altLang="zh-CN" dirty="0" err="1"/>
              <a:t>pairplot</a:t>
            </a:r>
            <a:r>
              <a:rPr lang="zh-CN" altLang="en-US" dirty="0"/>
              <a:t>函数把所有成对关系绘制出来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 err="1"/>
              <a:t>pairplot</a:t>
            </a:r>
            <a:r>
              <a:rPr lang="zh-CN" altLang="en-US" dirty="0"/>
              <a:t>函数会为单变量绘制直方图，双变量绘制散点图</a:t>
            </a:r>
          </a:p>
          <a:p>
            <a:r>
              <a:rPr lang="en" altLang="zh-CN" dirty="0"/>
              <a:t>sns.pairplot(tips)</a:t>
            </a:r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4FBC478B-8BB6-CD9E-1BEE-BB3BE308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3" y="2197231"/>
            <a:ext cx="4245990" cy="4245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369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成对关系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" altLang="zh-CN" dirty="0"/>
              <a:t>pairplot</a:t>
            </a:r>
            <a:r>
              <a:rPr lang="zh-CN" altLang="en-US" dirty="0"/>
              <a:t>的缺点是存在冗余信息，图的上半部分和下半部分相同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可以使用</a:t>
            </a:r>
            <a:r>
              <a:rPr lang="en" altLang="zh-CN" dirty="0" err="1"/>
              <a:t>pairgrid</a:t>
            </a:r>
            <a:r>
              <a:rPr lang="zh-CN" altLang="en-US" dirty="0"/>
              <a:t>手动指定图的上半部分和下半部分</a:t>
            </a:r>
          </a:p>
          <a:p>
            <a:r>
              <a:rPr lang="en-US" altLang="zh-CN" dirty="0" err="1"/>
              <a:t>pair_grid</a:t>
            </a:r>
            <a:r>
              <a:rPr lang="en-US" altLang="zh-CN" dirty="0"/>
              <a:t> = </a:t>
            </a:r>
            <a:r>
              <a:rPr lang="en-US" altLang="zh-CN" dirty="0" err="1"/>
              <a:t>sns.PairGrid</a:t>
            </a:r>
            <a:r>
              <a:rPr lang="en-US" altLang="zh-CN" dirty="0"/>
              <a:t>(tips)</a:t>
            </a:r>
          </a:p>
          <a:p>
            <a:r>
              <a:rPr lang="en-US" altLang="zh-CN" dirty="0" err="1"/>
              <a:t>pair_grid.map_upper</a:t>
            </a:r>
            <a:r>
              <a:rPr lang="en-US" altLang="zh-CN" dirty="0"/>
              <a:t>(</a:t>
            </a:r>
            <a:r>
              <a:rPr lang="en-US" altLang="zh-CN" dirty="0" err="1"/>
              <a:t>sns.regplot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pair_grid.map_lower</a:t>
            </a:r>
            <a:r>
              <a:rPr lang="en-US" altLang="zh-CN" dirty="0"/>
              <a:t>(</a:t>
            </a:r>
            <a:r>
              <a:rPr lang="en-US" altLang="zh-CN" dirty="0" err="1"/>
              <a:t>sns.kdeplot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pair_grid.map_diag</a:t>
            </a:r>
            <a:r>
              <a:rPr lang="en-US" altLang="zh-CN" dirty="0"/>
              <a:t>(</a:t>
            </a:r>
            <a:r>
              <a:rPr lang="en-US" altLang="zh-CN" dirty="0" err="1"/>
              <a:t>sns.histplot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D8DECD1F-C366-C4DF-9F62-CCF48D2B9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29" y="2169749"/>
            <a:ext cx="4190848" cy="4283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492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</a:rPr>
              <a:t>Seaborn</a:t>
            </a:r>
            <a:r>
              <a:rPr lang="zh-CN" altLang="en-US" b="1" dirty="0">
                <a:solidFill>
                  <a:schemeClr val="tx1"/>
                </a:solidFill>
              </a:rPr>
              <a:t>绘制单变量图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Seaborn </a:t>
            </a:r>
            <a:r>
              <a:rPr lang="zh-CN" altLang="en-US" b="1" dirty="0">
                <a:solidFill>
                  <a:schemeClr val="tx1"/>
                </a:solidFill>
              </a:rPr>
              <a:t>双变量数据可视化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多变量数据</a:t>
            </a:r>
          </a:p>
          <a:p>
            <a:r>
              <a:rPr lang="en" altLang="zh-CN" b="1" dirty="0"/>
              <a:t>Seaborn</a:t>
            </a:r>
            <a:r>
              <a:rPr lang="zh-CN" altLang="en-US" b="1" dirty="0"/>
              <a:t>主题和样式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13598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绘制多变量数据没有标准的套路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如果想在图中包含更多信息，可以使用颜色、大小和形状来区分它们</a:t>
            </a:r>
          </a:p>
        </p:txBody>
      </p:sp>
    </p:spTree>
    <p:extLst>
      <p:ext uri="{BB962C8B-B14F-4D97-AF65-F5344CB8AC3E}">
        <p14:creationId xmlns:p14="http://schemas.microsoft.com/office/powerpoint/2010/main" val="403400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通过颜色区分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 err="1"/>
              <a:t>violinplot</a:t>
            </a:r>
            <a:r>
              <a:rPr lang="zh-CN" altLang="en-US" dirty="0"/>
              <a:t>函数时，可以通过</a:t>
            </a:r>
            <a:r>
              <a:rPr lang="en-US" altLang="zh-CN" dirty="0"/>
              <a:t>hue</a:t>
            </a:r>
            <a:r>
              <a:rPr lang="zh-CN" altLang="en-US" dirty="0"/>
              <a:t>参数按性别（</a:t>
            </a:r>
            <a:r>
              <a:rPr lang="en-US" altLang="zh-CN" dirty="0"/>
              <a:t>sex</a:t>
            </a:r>
            <a:r>
              <a:rPr lang="zh-CN" altLang="en-US" dirty="0"/>
              <a:t>）给图着色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可以为“小提琴”的左右两半着不同颜色，用于区分性别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63463A-082B-170C-902C-4B8E9D22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99265"/>
            <a:ext cx="10914286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8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通过颜色区分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 err="1"/>
              <a:t>violinplot</a:t>
            </a:r>
            <a:r>
              <a:rPr lang="zh-CN" altLang="en-US" dirty="0"/>
              <a:t>函数时，可以通过</a:t>
            </a:r>
            <a:r>
              <a:rPr lang="en-US" altLang="zh-CN" dirty="0"/>
              <a:t>hue</a:t>
            </a:r>
            <a:r>
              <a:rPr lang="zh-CN" altLang="en-US" dirty="0"/>
              <a:t>参数按性别（</a:t>
            </a:r>
            <a:r>
              <a:rPr lang="en-US" altLang="zh-CN" dirty="0"/>
              <a:t>sex</a:t>
            </a:r>
            <a:r>
              <a:rPr lang="zh-CN" altLang="en-US" dirty="0"/>
              <a:t>）给图着色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可以为“小提琴”的左右两半着不同颜色，用于区分性别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351270F-BB37-24CA-CD0F-1FF18478B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44" y="2578802"/>
            <a:ext cx="7052912" cy="3850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40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通过颜色区分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其它绘图函数中也存在</a:t>
            </a:r>
            <a:r>
              <a:rPr lang="en-US" altLang="zh-CN" dirty="0"/>
              <a:t>hue</a:t>
            </a:r>
            <a:r>
              <a:rPr lang="zh-CN" altLang="en-US" dirty="0"/>
              <a:t>参数</a:t>
            </a:r>
          </a:p>
          <a:p>
            <a:r>
              <a:rPr lang="en" altLang="zh-CN" dirty="0"/>
              <a:t>scatter = </a:t>
            </a:r>
            <a:r>
              <a:rPr lang="en" altLang="zh-CN" dirty="0" err="1"/>
              <a:t>sns.lmplot</a:t>
            </a:r>
            <a:r>
              <a:rPr lang="en" altLang="zh-CN" dirty="0"/>
              <a:t>(x='</a:t>
            </a:r>
            <a:r>
              <a:rPr lang="en" altLang="zh-CN" dirty="0" err="1"/>
              <a:t>total_bill',y</a:t>
            </a:r>
            <a:r>
              <a:rPr lang="en" altLang="zh-CN" dirty="0"/>
              <a:t>='</a:t>
            </a:r>
            <a:r>
              <a:rPr lang="en" altLang="zh-CN" dirty="0" err="1"/>
              <a:t>tip',data</a:t>
            </a:r>
            <a:r>
              <a:rPr lang="en" altLang="zh-CN" dirty="0"/>
              <a:t> = </a:t>
            </a:r>
            <a:r>
              <a:rPr lang="en" altLang="zh-CN" dirty="0" err="1"/>
              <a:t>tips,hue</a:t>
            </a:r>
            <a:r>
              <a:rPr lang="en" altLang="zh-CN" dirty="0"/>
              <a:t>='sex',</a:t>
            </a:r>
            <a:r>
              <a:rPr lang="en" altLang="zh-CN" dirty="0" err="1"/>
              <a:t>fit_reg</a:t>
            </a:r>
            <a:r>
              <a:rPr lang="en" altLang="zh-CN" dirty="0"/>
              <a:t> = False)</a:t>
            </a:r>
            <a:br>
              <a:rPr lang="en" altLang="zh-CN" dirty="0"/>
            </a:br>
            <a:endParaRPr lang="en" altLang="zh-CN" dirty="0"/>
          </a:p>
          <a:p>
            <a:endParaRPr lang="zh-CN" altLang="en-US" dirty="0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8FC8F529-1A86-6B3D-6AB5-D33FC38EF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25" y="2692145"/>
            <a:ext cx="4922510" cy="4165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24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1.1 </a:t>
            </a:r>
            <a:r>
              <a:rPr lang="zh-CN" altLang="en-US" b="1" dirty="0"/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en" altLang="zh-CN" dirty="0"/>
              <a:t>Seaborn</a:t>
            </a:r>
            <a:r>
              <a:rPr lang="zh-CN" altLang="en-US" dirty="0"/>
              <a:t>是基于</a:t>
            </a:r>
            <a:r>
              <a:rPr lang="en" altLang="zh-CN" dirty="0"/>
              <a:t>matplotlib</a:t>
            </a:r>
            <a:r>
              <a:rPr lang="zh-CN" altLang="en-US" dirty="0"/>
              <a:t>的图形可视化</a:t>
            </a:r>
            <a:r>
              <a:rPr lang="en" altLang="zh-CN" dirty="0"/>
              <a:t>python</a:t>
            </a:r>
            <a:r>
              <a:rPr lang="zh-CN" altLang="en-US" dirty="0"/>
              <a:t>包。它提供了一种高度交互式界面，便于用户能够做出各种有吸引力的统计图表。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dirty="0"/>
              <a:t>Seaborn</a:t>
            </a:r>
            <a:r>
              <a:rPr lang="zh-CN" altLang="en-US" dirty="0"/>
              <a:t>是在</a:t>
            </a:r>
            <a:r>
              <a:rPr lang="en" altLang="zh-CN" dirty="0"/>
              <a:t>matplotlib</a:t>
            </a:r>
            <a:r>
              <a:rPr lang="zh-CN" altLang="en-US" dirty="0"/>
              <a:t>的基础上进行了更高级的</a:t>
            </a:r>
            <a:r>
              <a:rPr lang="en" altLang="zh-CN" dirty="0"/>
              <a:t>API</a:t>
            </a:r>
            <a:r>
              <a:rPr lang="zh-CN" altLang="en-US" dirty="0"/>
              <a:t>封装，从而使得作图更加容易，在大多数情况下使用</a:t>
            </a:r>
            <a:r>
              <a:rPr lang="en" altLang="zh-CN" dirty="0"/>
              <a:t>seaborn</a:t>
            </a:r>
            <a:r>
              <a:rPr lang="zh-CN" altLang="en-US" dirty="0"/>
              <a:t>能做出很具有吸引力的图，而使用</a:t>
            </a:r>
            <a:r>
              <a:rPr lang="en" altLang="zh-CN" dirty="0"/>
              <a:t>matplotlib</a:t>
            </a:r>
            <a:r>
              <a:rPr lang="zh-CN" altLang="en-US" dirty="0"/>
              <a:t>就能制作具有更多特色的图。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dirty="0"/>
              <a:t>Seaborn</a:t>
            </a:r>
            <a:r>
              <a:rPr lang="zh-CN" altLang="en-US" dirty="0"/>
              <a:t>和</a:t>
            </a:r>
            <a:r>
              <a:rPr lang="en" altLang="zh-CN" dirty="0"/>
              <a:t>Pandas</a:t>
            </a:r>
            <a:r>
              <a:rPr lang="zh-CN" altLang="en-US" dirty="0"/>
              <a:t>的</a:t>
            </a:r>
            <a:r>
              <a:rPr lang="en" altLang="zh-CN" dirty="0"/>
              <a:t>API</a:t>
            </a:r>
            <a:r>
              <a:rPr lang="zh-CN" altLang="en-US" dirty="0"/>
              <a:t>配合的很好，使用</a:t>
            </a:r>
            <a:r>
              <a:rPr lang="en" altLang="zh-CN" dirty="0"/>
              <a:t>DataFrame/Series</a:t>
            </a:r>
            <a:r>
              <a:rPr lang="zh-CN" altLang="en-US" dirty="0"/>
              <a:t>的数据就可以绘图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dirty="0">
                <a:hlinkClick r:id="rId2"/>
              </a:rPr>
              <a:t>https://seaborn.pydata.org/#</a:t>
            </a:r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46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通过颜色区分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通过向</a:t>
            </a:r>
            <a:r>
              <a:rPr lang="en-US" altLang="zh-CN" dirty="0"/>
              <a:t>hue</a:t>
            </a:r>
            <a:r>
              <a:rPr lang="zh-CN" altLang="en-US" dirty="0"/>
              <a:t>参数传入一个类别变量，可以让</a:t>
            </a:r>
            <a:r>
              <a:rPr lang="en-US" altLang="zh-CN" dirty="0" err="1"/>
              <a:t>pairplot</a:t>
            </a:r>
            <a:r>
              <a:rPr lang="zh-CN" altLang="en-US" dirty="0"/>
              <a:t>变得更有意义</a:t>
            </a:r>
            <a:endParaRPr lang="en-US" altLang="zh-CN" dirty="0"/>
          </a:p>
          <a:p>
            <a:r>
              <a:rPr lang="en" altLang="zh-CN" dirty="0"/>
              <a:t>sns.pairplot(tips,hue = 'sex')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C6A2B14B-4F19-D827-F759-70917F85A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49" y="2242552"/>
            <a:ext cx="4774902" cy="4217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821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通过大小和形状区分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可以通过点的大小表示更多信息，但通过大小区分应谨慎使用，当大小差别不大时很难区分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Seaborn</a:t>
            </a:r>
            <a:r>
              <a:rPr lang="zh-CN" altLang="en-US" dirty="0"/>
              <a:t>中的</a:t>
            </a:r>
            <a:r>
              <a:rPr lang="en-US" altLang="zh-CN" dirty="0" err="1"/>
              <a:t>lmplot</a:t>
            </a:r>
            <a:r>
              <a:rPr lang="zh-CN" altLang="en-US" dirty="0"/>
              <a:t>，可以通过</a:t>
            </a:r>
            <a:r>
              <a:rPr lang="en-US" altLang="zh-CN" dirty="0" err="1"/>
              <a:t>scatter_kws</a:t>
            </a:r>
            <a:r>
              <a:rPr lang="zh-CN" altLang="en-US" dirty="0"/>
              <a:t>参数来控制散点图点的大小</a:t>
            </a:r>
            <a:endParaRPr lang="en-US" altLang="zh-CN" dirty="0"/>
          </a:p>
          <a:p>
            <a:r>
              <a:rPr lang="en" altLang="zh-CN" dirty="0"/>
              <a:t>scatter = sns.lmplot(x='total_bill',y='tip',data = tips,fit_reg=False,hue='sex',markers=['o','x'])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8370223C-F991-B796-44E0-36076276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15" y="2976046"/>
            <a:ext cx="4451169" cy="3766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963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</a:rPr>
              <a:t>Seaborn</a:t>
            </a:r>
            <a:r>
              <a:rPr lang="zh-CN" altLang="en-US" b="1" dirty="0">
                <a:solidFill>
                  <a:schemeClr val="tx1"/>
                </a:solidFill>
              </a:rPr>
              <a:t>绘制单变量图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Seaborn </a:t>
            </a:r>
            <a:r>
              <a:rPr lang="zh-CN" altLang="en-US" b="1" dirty="0">
                <a:solidFill>
                  <a:schemeClr val="tx1"/>
                </a:solidFill>
              </a:rPr>
              <a:t>双变量数据可视化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多变量数据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Seaborn</a:t>
            </a:r>
            <a:r>
              <a:rPr lang="zh-CN" altLang="en-US" b="1" dirty="0">
                <a:solidFill>
                  <a:srgbClr val="FF0000"/>
                </a:solidFill>
              </a:rPr>
              <a:t>主题和样式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2767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上面的</a:t>
            </a:r>
            <a:r>
              <a:rPr lang="en" altLang="zh-CN" dirty="0"/>
              <a:t>Seaborn</a:t>
            </a:r>
            <a:r>
              <a:rPr lang="zh-CN" altLang="en-US" dirty="0"/>
              <a:t>图都采用了默认样式，可以使用</a:t>
            </a:r>
            <a:r>
              <a:rPr lang="en" altLang="zh-CN" dirty="0" err="1"/>
              <a:t>sns.set_style</a:t>
            </a:r>
            <a:r>
              <a:rPr lang="zh-CN" altLang="en-US" dirty="0"/>
              <a:t>函数更改样式。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该函数只要运行一次，后续绘图的样式都会发生变化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" altLang="zh-CN" dirty="0"/>
              <a:t>Seaborn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中样式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 err="1"/>
              <a:t>darkgrid</a:t>
            </a:r>
            <a:r>
              <a:rPr lang="en" altLang="zh-CN" b="0" dirty="0"/>
              <a:t> </a:t>
            </a:r>
            <a:r>
              <a:rPr lang="zh-CN" altLang="en-US" b="0" dirty="0"/>
              <a:t>黑色网格（默认）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 err="1"/>
              <a:t>whitegrid</a:t>
            </a:r>
            <a:r>
              <a:rPr lang="en" altLang="zh-CN" b="0" dirty="0"/>
              <a:t> </a:t>
            </a:r>
            <a:r>
              <a:rPr lang="zh-CN" altLang="en-US" b="0" dirty="0"/>
              <a:t>白色网格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/>
              <a:t>dark </a:t>
            </a:r>
            <a:r>
              <a:rPr lang="zh-CN" altLang="en-US" b="0" dirty="0"/>
              <a:t>黑色背景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/>
              <a:t>white </a:t>
            </a:r>
            <a:r>
              <a:rPr lang="zh-CN" altLang="en-US" b="0" dirty="0"/>
              <a:t>白色背景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/>
              <a:t>ticks </a:t>
            </a:r>
          </a:p>
          <a:p>
            <a:r>
              <a:rPr lang="en" altLang="zh-CN" dirty="0" err="1"/>
              <a:t>fig,ax</a:t>
            </a:r>
            <a:r>
              <a:rPr lang="en" altLang="zh-CN" dirty="0"/>
              <a:t> = </a:t>
            </a:r>
            <a:r>
              <a:rPr lang="en" altLang="zh-CN" dirty="0" err="1"/>
              <a:t>plt.subplots</a:t>
            </a:r>
            <a:r>
              <a:rPr lang="en" altLang="zh-CN" dirty="0"/>
              <a:t>()</a:t>
            </a:r>
          </a:p>
          <a:p>
            <a:r>
              <a:rPr lang="en" altLang="zh-CN" dirty="0"/>
              <a:t>ax = </a:t>
            </a:r>
            <a:r>
              <a:rPr lang="en" altLang="zh-CN" dirty="0" err="1"/>
              <a:t>sns.violinplot</a:t>
            </a:r>
            <a:r>
              <a:rPr lang="en" altLang="zh-CN" dirty="0"/>
              <a:t>(x='</a:t>
            </a:r>
            <a:r>
              <a:rPr lang="en" altLang="zh-CN" dirty="0" err="1"/>
              <a:t>time',y</a:t>
            </a:r>
            <a:r>
              <a:rPr lang="en" altLang="zh-CN" dirty="0"/>
              <a:t>='</a:t>
            </a:r>
            <a:r>
              <a:rPr lang="en" altLang="zh-CN" dirty="0" err="1"/>
              <a:t>total_bill',hue</a:t>
            </a:r>
            <a:r>
              <a:rPr lang="en" altLang="zh-CN" dirty="0"/>
              <a:t>='</a:t>
            </a:r>
            <a:r>
              <a:rPr lang="en" altLang="zh-CN" dirty="0" err="1"/>
              <a:t>sex',data</a:t>
            </a:r>
            <a:r>
              <a:rPr lang="en" altLang="zh-CN" dirty="0"/>
              <a:t> = </a:t>
            </a:r>
            <a:r>
              <a:rPr lang="en" altLang="zh-CN" dirty="0" err="1"/>
              <a:t>tips,split</a:t>
            </a:r>
            <a:r>
              <a:rPr lang="en" altLang="zh-CN" dirty="0"/>
              <a:t> = True)</a:t>
            </a:r>
            <a:endParaRPr lang="e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959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通过</a:t>
            </a:r>
            <a:r>
              <a:rPr lang="en" altLang="zh-CN" dirty="0" err="1"/>
              <a:t>set_style</a:t>
            </a:r>
            <a:r>
              <a:rPr lang="zh-CN" altLang="en-US" dirty="0"/>
              <a:t>设置样式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B8C7E7-358E-3656-92C4-876444E3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075534"/>
            <a:ext cx="10952381" cy="1066667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44531C4B-7F4E-CFC0-085C-D2700DEFF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0" y="3183648"/>
            <a:ext cx="4798979" cy="3674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9268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Seaborn</a:t>
            </a:r>
            <a:r>
              <a:rPr lang="zh-CN" altLang="en-US" dirty="0"/>
              <a:t>是对</a:t>
            </a:r>
            <a:r>
              <a:rPr lang="en" altLang="zh-CN" dirty="0"/>
              <a:t>Matplotlib</a:t>
            </a:r>
            <a:r>
              <a:rPr lang="zh-CN" altLang="en-US" dirty="0"/>
              <a:t>以及</a:t>
            </a:r>
            <a:r>
              <a:rPr lang="en" altLang="zh-CN" dirty="0"/>
              <a:t>Pandas</a:t>
            </a:r>
            <a:r>
              <a:rPr lang="zh-CN" altLang="en-US" dirty="0"/>
              <a:t>的封装，与</a:t>
            </a:r>
            <a:r>
              <a:rPr lang="en" altLang="zh-CN" dirty="0"/>
              <a:t>Series</a:t>
            </a:r>
            <a:r>
              <a:rPr lang="zh-CN" altLang="en" dirty="0"/>
              <a:t>，</a:t>
            </a:r>
            <a:r>
              <a:rPr lang="en" altLang="zh-CN" dirty="0"/>
              <a:t>DataFrame</a:t>
            </a:r>
            <a:r>
              <a:rPr lang="zh-CN" altLang="en-US" dirty="0"/>
              <a:t>的</a:t>
            </a:r>
            <a:r>
              <a:rPr lang="en" altLang="zh-CN" dirty="0"/>
              <a:t>API</a:t>
            </a:r>
            <a:r>
              <a:rPr lang="zh-CN" altLang="en-US" dirty="0"/>
              <a:t>配合很好</a:t>
            </a:r>
          </a:p>
          <a:p>
            <a:r>
              <a:rPr lang="en" altLang="zh-CN" dirty="0"/>
              <a:t>Seaborn</a:t>
            </a:r>
            <a:r>
              <a:rPr lang="zh-CN" altLang="en-US" dirty="0"/>
              <a:t>的</a:t>
            </a:r>
            <a:r>
              <a:rPr lang="en" altLang="zh-CN" dirty="0"/>
              <a:t>API</a:t>
            </a:r>
            <a:r>
              <a:rPr lang="zh-CN" altLang="en-US" dirty="0"/>
              <a:t>非常简单</a:t>
            </a:r>
          </a:p>
          <a:p>
            <a:r>
              <a:rPr lang="zh-CN" altLang="en-US" dirty="0"/>
              <a:t>推荐使用</a:t>
            </a:r>
            <a:r>
              <a:rPr lang="en" altLang="zh-CN" dirty="0"/>
              <a:t>Seaborn</a:t>
            </a:r>
            <a:r>
              <a:rPr lang="zh-CN" altLang="en-US" dirty="0"/>
              <a:t>或</a:t>
            </a:r>
            <a:r>
              <a:rPr lang="en" altLang="zh-CN" dirty="0"/>
              <a:t>Pandas</a:t>
            </a:r>
            <a:r>
              <a:rPr lang="zh-CN" altLang="en-US" dirty="0"/>
              <a:t>进行绘图，如果需要对图形控制比较精细，可以使用</a:t>
            </a:r>
            <a:r>
              <a:rPr lang="en" altLang="zh-CN" dirty="0"/>
              <a:t>Matplotlib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Seaborn</a:t>
            </a:r>
            <a:r>
              <a:rPr lang="zh-CN" altLang="en-US" b="1" dirty="0">
                <a:solidFill>
                  <a:srgbClr val="FF0000"/>
                </a:solidFill>
              </a:rPr>
              <a:t>绘制单变量图</a:t>
            </a:r>
          </a:p>
          <a:p>
            <a:r>
              <a:rPr lang="en-US" altLang="zh-CN" b="1" dirty="0"/>
              <a:t>Seaborn </a:t>
            </a:r>
            <a:r>
              <a:rPr lang="zh-CN" altLang="en-US" b="1" dirty="0"/>
              <a:t>双变量数据可视化</a:t>
            </a:r>
          </a:p>
          <a:p>
            <a:r>
              <a:rPr lang="zh-CN" altLang="en-US" b="1" dirty="0"/>
              <a:t>多变量数据</a:t>
            </a:r>
          </a:p>
          <a:p>
            <a:r>
              <a:rPr lang="en" altLang="zh-CN" b="1" dirty="0"/>
              <a:t>Seaborn</a:t>
            </a:r>
            <a:r>
              <a:rPr lang="zh-CN" altLang="en-US" b="1" dirty="0"/>
              <a:t>主题和样式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56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直方图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" altLang="zh-CN" dirty="0" err="1"/>
              <a:t>sns.distplot</a:t>
            </a:r>
            <a:r>
              <a:rPr lang="zh-CN" altLang="en-US" dirty="0"/>
              <a:t>创建直方图，如下所示：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seaborn as </a:t>
            </a:r>
            <a:r>
              <a:rPr lang="en-US" altLang="zh-CN" dirty="0" err="1"/>
              <a:t>sns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</a:t>
            </a:r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1BDEF1-08A5-B0EF-9FF1-0DF2B5EB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086637"/>
            <a:ext cx="10942857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直方图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" altLang="zh-CN" dirty="0" err="1"/>
              <a:t>sns.distplot</a:t>
            </a:r>
            <a:r>
              <a:rPr lang="zh-CN" altLang="en-US" dirty="0"/>
              <a:t>创建直方图，如下所示：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seaborn as </a:t>
            </a:r>
            <a:r>
              <a:rPr lang="en-US" altLang="zh-CN" dirty="0" err="1"/>
              <a:t>sns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</a:t>
            </a:r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</a:t>
            </a:r>
          </a:p>
        </p:txBody>
      </p:sp>
      <p:pic>
        <p:nvPicPr>
          <p:cNvPr id="14" name="图片 13" descr="图表, 折线图, 直方图&#10;&#10;描述已自动生成">
            <a:extLst>
              <a:ext uri="{FF2B5EF4-FFF2-40B4-BE49-F238E27FC236}">
                <a16:creationId xmlns:a16="http://schemas.microsoft.com/office/drawing/2014/main" id="{4796D6A2-75D9-19BC-E94A-872590A1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2148092"/>
            <a:ext cx="8006450" cy="43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34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密度图（核密度估计）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密度图是展示单变量分布的另一种方法，本质上是通过绘制每个数据点为中心的正态分布，然后消除重叠的图，使曲线下的面积为</a:t>
            </a:r>
            <a:r>
              <a:rPr lang="en-US" altLang="zh-CN" dirty="0"/>
              <a:t>1</a:t>
            </a:r>
            <a:r>
              <a:rPr lang="zh-CN" altLang="en-US" dirty="0"/>
              <a:t>来创建的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FCD099-B158-368C-3717-D163D1B0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92748"/>
            <a:ext cx="10933333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密度图（核密度估计）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690DB-09BB-4944-BDED-584505F8C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密度图是展示单变量分布的另一种方法，本质上是通过绘制每个数据点为中心的正态分布，然后消除重叠的图，使曲线下的面积为</a:t>
            </a:r>
            <a:r>
              <a:rPr lang="en-US" altLang="zh-CN" dirty="0"/>
              <a:t>1</a:t>
            </a:r>
            <a:r>
              <a:rPr lang="zh-CN" altLang="en-US" dirty="0"/>
              <a:t>来创建的</a:t>
            </a:r>
          </a:p>
          <a:p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C748A03-3561-B91F-0AD4-D0F63EAE6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41" y="2539572"/>
            <a:ext cx="7163917" cy="3870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181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1693</Words>
  <Application>Microsoft Office PowerPoint</Application>
  <PresentationFormat>宽屏</PresentationFormat>
  <Paragraphs>156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66" baseType="lpstr">
      <vt:lpstr>Alibaba PuHuiTi B</vt:lpstr>
      <vt:lpstr>Alibaba PuHuiTi R</vt:lpstr>
      <vt:lpstr>JetBrains Mono</vt:lpstr>
      <vt:lpstr>阿里巴巴普惠体</vt:lpstr>
      <vt:lpstr>阿里巴巴普惠体 B</vt:lpstr>
      <vt:lpstr>阿里巴巴普惠体 M</vt:lpstr>
      <vt:lpstr>阿里巴巴普惠体 R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1_正文设计方案</vt:lpstr>
      <vt:lpstr>5_结束页设计方案</vt:lpstr>
      <vt:lpstr>Seaborn 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Circle Full</cp:lastModifiedBy>
  <cp:revision>337</cp:revision>
  <dcterms:created xsi:type="dcterms:W3CDTF">2020-03-31T02:23:27Z</dcterms:created>
  <dcterms:modified xsi:type="dcterms:W3CDTF">2023-04-24T11:21:33Z</dcterms:modified>
</cp:coreProperties>
</file>