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9" r:id="rId4"/>
    <p:sldMasterId id="2147483672" r:id="rId5"/>
  </p:sldMasterIdLst>
  <p:notesMasterIdLst>
    <p:notesMasterId r:id="rId58"/>
  </p:notesMasterIdLst>
  <p:handoutMasterIdLst>
    <p:handoutMasterId r:id="rId59"/>
  </p:handoutMasterIdLst>
  <p:sldIdLst>
    <p:sldId id="462" r:id="rId6"/>
    <p:sldId id="464" r:id="rId7"/>
    <p:sldId id="463" r:id="rId8"/>
    <p:sldId id="465" r:id="rId9"/>
    <p:sldId id="471" r:id="rId10"/>
    <p:sldId id="472" r:id="rId11"/>
    <p:sldId id="473" r:id="rId12"/>
    <p:sldId id="474" r:id="rId13"/>
    <p:sldId id="481" r:id="rId14"/>
    <p:sldId id="482" r:id="rId15"/>
    <p:sldId id="470" r:id="rId16"/>
    <p:sldId id="484" r:id="rId17"/>
    <p:sldId id="485" r:id="rId18"/>
    <p:sldId id="486" r:id="rId19"/>
    <p:sldId id="483" r:id="rId20"/>
    <p:sldId id="488" r:id="rId21"/>
    <p:sldId id="489" r:id="rId22"/>
    <p:sldId id="490" r:id="rId23"/>
    <p:sldId id="491" r:id="rId24"/>
    <p:sldId id="487" r:id="rId25"/>
    <p:sldId id="492" r:id="rId26"/>
    <p:sldId id="494" r:id="rId27"/>
    <p:sldId id="495" r:id="rId28"/>
    <p:sldId id="496" r:id="rId29"/>
    <p:sldId id="497" r:id="rId30"/>
    <p:sldId id="498" r:id="rId31"/>
    <p:sldId id="500" r:id="rId32"/>
    <p:sldId id="503" r:id="rId33"/>
    <p:sldId id="505" r:id="rId34"/>
    <p:sldId id="506" r:id="rId35"/>
    <p:sldId id="526" r:id="rId36"/>
    <p:sldId id="508" r:id="rId37"/>
    <p:sldId id="509" r:id="rId38"/>
    <p:sldId id="510" r:id="rId39"/>
    <p:sldId id="511" r:id="rId40"/>
    <p:sldId id="512" r:id="rId41"/>
    <p:sldId id="513" r:id="rId42"/>
    <p:sldId id="514" r:id="rId43"/>
    <p:sldId id="515" r:id="rId44"/>
    <p:sldId id="493" r:id="rId45"/>
    <p:sldId id="516" r:id="rId46"/>
    <p:sldId id="518" r:id="rId47"/>
    <p:sldId id="519" r:id="rId48"/>
    <p:sldId id="520" r:id="rId49"/>
    <p:sldId id="521" r:id="rId50"/>
    <p:sldId id="522" r:id="rId51"/>
    <p:sldId id="523" r:id="rId52"/>
    <p:sldId id="524" r:id="rId53"/>
    <p:sldId id="517" r:id="rId54"/>
    <p:sldId id="525" r:id="rId55"/>
    <p:sldId id="451" r:id="rId56"/>
    <p:sldId id="26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6" autoAdjust="0"/>
    <p:restoredTop sz="95330" autoAdjust="0"/>
  </p:normalViewPr>
  <p:slideViewPr>
    <p:cSldViewPr snapToGrid="0">
      <p:cViewPr varScale="1">
        <p:scale>
          <a:sx n="81" d="100"/>
          <a:sy n="81" d="100"/>
        </p:scale>
        <p:origin x="413" y="34"/>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2023/4/22</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74495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87017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865330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13447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71217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步骤</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67999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515026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互动</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63606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拓展</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128231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charset="-122"/>
                <a:ea typeface="阿里巴巴普惠体" panose="00020600040101010101" charset="-122"/>
                <a:cs typeface="阿里巴巴普惠体" panose="00020600040101010101"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58230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18414576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rPr>
              <a:t>总结</a:t>
            </a:r>
            <a:endParaRPr lang="zh-TW" altLang="zh-CN"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charset="-122"/>
                  <a:ea typeface="阿里巴巴普惠体" panose="00020600040101010101" charset="-122"/>
                  <a:cs typeface="阿里巴巴普惠体" panose="00020600040101010101"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623475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rPr>
              <a:t>总结</a:t>
            </a:r>
            <a:endParaRPr lang="zh-TW" altLang="zh-CN"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charset="-122"/>
                <a:ea typeface="阿里巴巴普惠体" panose="00020600040101010101" charset="-122"/>
                <a:cs typeface="阿里巴巴普惠体" panose="00020600040101010101" charset="-122"/>
              </a:rPr>
              <a:t>思路</a:t>
            </a:r>
            <a:endParaRPr lang="en-US" altLang="zh-CN" sz="3600" dirty="0">
              <a:latin typeface="阿里巴巴普惠体" panose="00020600040101010101" charset="-122"/>
              <a:ea typeface="阿里巴巴普惠体" panose="00020600040101010101" charset="-122"/>
              <a:cs typeface="阿里巴巴普惠体" panose="00020600040101010101"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105274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charset="-122"/>
                <a:ea typeface="阿里巴巴普惠体" panose="00020600040101010101" charset="-122"/>
                <a:cs typeface="阿里巴巴普惠体" panose="00020600040101010101" charset="-122"/>
              </a:rPr>
              <a:t>今日</a:t>
            </a:r>
            <a:endParaRPr lang="en-US" altLang="zh-CN" sz="3600" dirty="0">
              <a:latin typeface="阿里巴巴普惠体" panose="00020600040101010101" charset="-122"/>
              <a:ea typeface="阿里巴巴普惠体" panose="00020600040101010101" charset="-122"/>
              <a:cs typeface="阿里巴巴普惠体" panose="00020600040101010101" charset="-122"/>
            </a:endParaRPr>
          </a:p>
          <a:p>
            <a:pPr algn="ctr"/>
            <a:r>
              <a:rPr lang="zh-CN" altLang="en-US" sz="3600" dirty="0">
                <a:latin typeface="阿里巴巴普惠体" panose="00020600040101010101" charset="-122"/>
                <a:ea typeface="阿里巴巴普惠体" panose="00020600040101010101" charset="-122"/>
                <a:cs typeface="阿里巴巴普惠体" panose="00020600040101010101"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981345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2023/4/22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65308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27913955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3681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16355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lnSpc>
                <a:spcPct val="150000"/>
              </a:lnSpc>
              <a:buFont typeface="Wingdings" panose="05000000000000000000" pitchFamily="2" charset="2"/>
              <a:buChar char="l"/>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99273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96951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3501927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image" Target="../media/image4.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 id="2147483728" r:id="rId2"/>
    <p:sldLayoutId id="2147483729" r:id="rId3"/>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0" name="矩形 9"/>
          <p:cNvSpPr/>
          <p:nvPr userDrawn="1"/>
        </p:nvSpPr>
        <p:spPr>
          <a:xfrm>
            <a:off x="4504267" y="260138"/>
            <a:ext cx="7687727" cy="414020"/>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charset="-122"/>
              </a:rPr>
              <a:t>多一句没有，少一句不行，用最短时间，教会更实用的技术！</a:t>
            </a:r>
          </a:p>
        </p:txBody>
      </p:sp>
      <p:sp>
        <p:nvSpPr>
          <p:cNvPr id="15" name="矩形 14"/>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userDrawn="1"/>
        </p:nvSpPr>
        <p:spPr>
          <a:xfrm>
            <a:off x="94982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矩形 14"/>
          <p:cNvSpPr/>
          <p:nvPr userDrawn="1"/>
        </p:nvSpPr>
        <p:spPr bwMode="auto">
          <a:xfrm>
            <a:off x="9697720" y="6582410"/>
            <a:ext cx="2494280" cy="307975"/>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5" name="矩形 24"/>
          <p:cNvSpPr/>
          <p:nvPr userDrawn="1"/>
        </p:nvSpPr>
        <p:spPr>
          <a:xfrm>
            <a:off x="9755505" y="6555105"/>
            <a:ext cx="2436495" cy="337185"/>
          </a:xfrm>
          <a:prstGeom prst="rect">
            <a:avLst/>
          </a:prstGeom>
        </p:spPr>
        <p:txBody>
          <a:bodyPr wrap="square">
            <a:spAutoFit/>
          </a:bodyPr>
          <a:lstStyle/>
          <a:p>
            <a:r>
              <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charset="-122"/>
              </a:rPr>
              <a:t>高级数字化人才培训专家</a:t>
            </a:r>
          </a:p>
        </p:txBody>
      </p:sp>
    </p:spTree>
    <p:extLst>
      <p:ext uri="{BB962C8B-B14F-4D97-AF65-F5344CB8AC3E}">
        <p14:creationId xmlns:p14="http://schemas.microsoft.com/office/powerpoint/2010/main" val="153712104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30" r:id="rId19"/>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4.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4.xml"/><Relationship Id="rId1" Type="http://schemas.openxmlformats.org/officeDocument/2006/relationships/themeOverride" Target="../theme/themeOverride1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4.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4.xml"/><Relationship Id="rId1" Type="http://schemas.openxmlformats.org/officeDocument/2006/relationships/themeOverride" Target="../theme/themeOverride2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4.xml"/><Relationship Id="rId1" Type="http://schemas.openxmlformats.org/officeDocument/2006/relationships/themeOverride" Target="../theme/themeOverride2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4.xml"/><Relationship Id="rId1" Type="http://schemas.openxmlformats.org/officeDocument/2006/relationships/themeOverride" Target="../theme/themeOverride2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4.xml"/><Relationship Id="rId1" Type="http://schemas.openxmlformats.org/officeDocument/2006/relationships/themeOverride" Target="../theme/themeOverr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4.xml"/><Relationship Id="rId1" Type="http://schemas.openxmlformats.org/officeDocument/2006/relationships/themeOverride" Target="../theme/themeOverride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4.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4.xml"/><Relationship Id="rId1" Type="http://schemas.openxmlformats.org/officeDocument/2006/relationships/themeOverride" Target="../theme/themeOverride28.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4.xml"/><Relationship Id="rId1" Type="http://schemas.openxmlformats.org/officeDocument/2006/relationships/themeOverride" Target="../theme/themeOverride29.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4.xml"/><Relationship Id="rId1" Type="http://schemas.openxmlformats.org/officeDocument/2006/relationships/themeOverride" Target="../theme/themeOverride3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4.xml"/><Relationship Id="rId1" Type="http://schemas.openxmlformats.org/officeDocument/2006/relationships/themeOverride" Target="../theme/themeOverride3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4.xml"/><Relationship Id="rId1" Type="http://schemas.openxmlformats.org/officeDocument/2006/relationships/themeOverride" Target="../theme/themeOverr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4.xml"/><Relationship Id="rId1" Type="http://schemas.openxmlformats.org/officeDocument/2006/relationships/themeOverride" Target="../theme/themeOverride34.xml"/><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lang="en-US" altLang="zh-CN" b="1" dirty="0"/>
              <a:t>RFM</a:t>
            </a:r>
            <a:r>
              <a:rPr lang="zh-CN" altLang="en-US" b="1" dirty="0"/>
              <a:t>会员价值度模型案例</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1.3 RFM</a:t>
            </a:r>
            <a:r>
              <a:rPr lang="zh-CN" altLang="en-US" dirty="0"/>
              <a:t>划分案例思路说明</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在得到不同会员的</a:t>
            </a:r>
            <a:r>
              <a:rPr lang="en-US" altLang="zh-CN" dirty="0"/>
              <a:t>RFM</a:t>
            </a:r>
            <a:r>
              <a:rPr lang="zh-CN" altLang="en-US" dirty="0"/>
              <a:t>之后，根据步骤⑤产生的两种结果有两种应用思路</a:t>
            </a:r>
            <a:endParaRPr lang="en-US" altLang="zh-CN" dirty="0"/>
          </a:p>
          <a:p>
            <a:pPr marL="285750" indent="-285750">
              <a:buFont typeface="Wingdings" pitchFamily="2" charset="2"/>
              <a:buChar char="Ø"/>
            </a:pPr>
            <a:r>
              <a:rPr lang="zh-CN" altLang="en-US" dirty="0"/>
              <a:t>思路</a:t>
            </a:r>
            <a:r>
              <a:rPr lang="en-US" altLang="zh-CN" dirty="0"/>
              <a:t>2</a:t>
            </a:r>
            <a:r>
              <a:rPr lang="zh-CN" altLang="en-US" dirty="0"/>
              <a:t>：基于</a:t>
            </a:r>
            <a:r>
              <a:rPr lang="en-US" altLang="zh-CN" dirty="0"/>
              <a:t>RFM</a:t>
            </a:r>
            <a:r>
              <a:rPr lang="zh-CN" altLang="en-US" dirty="0"/>
              <a:t>的汇总得分评估所有会员的价值度价值，并可以做价值度排名。同时，该得分还可以作为输入维度与其他维度一起作为其他数据分析和挖掘模型的输入变量，为分析建模提供基础。</a:t>
            </a:r>
          </a:p>
          <a:p>
            <a:endParaRPr lang="zh-CN" altLang="en-US" dirty="0"/>
          </a:p>
        </p:txBody>
      </p:sp>
    </p:spTree>
    <p:extLst>
      <p:ext uri="{BB962C8B-B14F-4D97-AF65-F5344CB8AC3E}">
        <p14:creationId xmlns:p14="http://schemas.microsoft.com/office/powerpoint/2010/main" val="207250408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会员价值度模型介绍</a:t>
            </a:r>
          </a:p>
          <a:p>
            <a:r>
              <a:rPr lang="zh-CN" altLang="en-US" dirty="0">
                <a:solidFill>
                  <a:srgbClr val="FF0000"/>
                </a:solidFill>
              </a:rPr>
              <a:t>案例背景</a:t>
            </a:r>
          </a:p>
          <a:p>
            <a:r>
              <a:rPr lang="zh-CN" altLang="en-US" dirty="0"/>
              <a:t>案例数据</a:t>
            </a:r>
            <a:endParaRPr lang="en-US" altLang="zh-CN" dirty="0"/>
          </a:p>
          <a:p>
            <a:r>
              <a:rPr lang="zh-CN" altLang="en-US" dirty="0"/>
              <a:t>实现代码</a:t>
            </a:r>
          </a:p>
          <a:p>
            <a:r>
              <a:rPr lang="zh-CN" altLang="en-US" dirty="0"/>
              <a:t>案例结论</a:t>
            </a:r>
          </a:p>
          <a:p>
            <a:r>
              <a:rPr lang="zh-CN" altLang="en-US" dirty="0"/>
              <a:t>案例注意点</a:t>
            </a:r>
          </a:p>
        </p:txBody>
      </p:sp>
    </p:spTree>
    <p:extLst>
      <p:ext uri="{BB962C8B-B14F-4D97-AF65-F5344CB8AC3E}">
        <p14:creationId xmlns:p14="http://schemas.microsoft.com/office/powerpoint/2010/main" val="371852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2.1</a:t>
            </a:r>
            <a:r>
              <a:rPr lang="zh-CN" altLang="en-US" dirty="0"/>
              <a:t> 背景介绍</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用户价值细分是了解用户价值度的重要途径，针对交易数据分析的常用模型是</a:t>
            </a:r>
            <a:r>
              <a:rPr lang="en-US" altLang="zh-CN" dirty="0"/>
              <a:t>RFM</a:t>
            </a:r>
            <a:r>
              <a:rPr lang="zh-CN" altLang="en-US" dirty="0"/>
              <a:t>模型</a:t>
            </a:r>
          </a:p>
          <a:p>
            <a:pPr marL="285750" indent="-285750">
              <a:buFont typeface="Wingdings" panose="05000000000000000000" pitchFamily="2" charset="2"/>
              <a:buChar char="l"/>
            </a:pPr>
            <a:r>
              <a:rPr lang="zh-CN" altLang="en-US" dirty="0"/>
              <a:t>业务对</a:t>
            </a:r>
            <a:r>
              <a:rPr lang="en-US" altLang="zh-CN" dirty="0"/>
              <a:t>RFM</a:t>
            </a:r>
            <a:r>
              <a:rPr lang="zh-CN" altLang="en-US" dirty="0"/>
              <a:t>的结果要求</a:t>
            </a:r>
          </a:p>
          <a:p>
            <a:pPr marL="285750" indent="-285750">
              <a:buFont typeface="Wingdings" pitchFamily="2" charset="2"/>
              <a:buChar char="Ø"/>
            </a:pPr>
            <a:r>
              <a:rPr lang="zh-CN" altLang="en-US" b="0" dirty="0"/>
              <a:t>对用户做分组</a:t>
            </a:r>
          </a:p>
          <a:p>
            <a:pPr marL="285750" indent="-285750">
              <a:buFont typeface="Wingdings" pitchFamily="2" charset="2"/>
              <a:buChar char="Ø"/>
            </a:pPr>
            <a:r>
              <a:rPr lang="zh-CN" altLang="en-US" b="0" dirty="0"/>
              <a:t>将每个组的用户特征概括和总结出来，便于后续精细化运营不同的客户群体，且根据不同群体做定制化或差异性的营销和关怀</a:t>
            </a:r>
          </a:p>
          <a:p>
            <a:pPr marL="285750" indent="-285750">
              <a:buFont typeface="Wingdings" panose="05000000000000000000" pitchFamily="2" charset="2"/>
              <a:buChar char="l"/>
            </a:pPr>
            <a:r>
              <a:rPr lang="zh-CN" altLang="en-US" dirty="0"/>
              <a:t>规划目标将</a:t>
            </a:r>
            <a:r>
              <a:rPr lang="en-US" altLang="zh-CN" dirty="0"/>
              <a:t>RFM</a:t>
            </a:r>
            <a:r>
              <a:rPr lang="zh-CN" altLang="en-US" dirty="0"/>
              <a:t>的</a:t>
            </a:r>
            <a:r>
              <a:rPr lang="en-US" altLang="zh-CN" dirty="0"/>
              <a:t>3</a:t>
            </a:r>
            <a:r>
              <a:rPr lang="zh-CN" altLang="en-US" dirty="0"/>
              <a:t>个维度分别做</a:t>
            </a:r>
            <a:r>
              <a:rPr lang="en-US" altLang="zh-CN" dirty="0"/>
              <a:t>3</a:t>
            </a:r>
            <a:r>
              <a:rPr lang="zh-CN" altLang="en-US" dirty="0"/>
              <a:t>个区间的离散化</a:t>
            </a:r>
          </a:p>
          <a:p>
            <a:pPr marL="285750" indent="-285750">
              <a:buFont typeface="Wingdings" pitchFamily="2" charset="2"/>
              <a:buChar char="Ø"/>
            </a:pPr>
            <a:r>
              <a:rPr lang="zh-CN" altLang="en-US" b="0" dirty="0"/>
              <a:t>用户群体最大有</a:t>
            </a:r>
            <a:r>
              <a:rPr lang="en-US" altLang="zh-CN" b="0" dirty="0"/>
              <a:t>3×3×3=27</a:t>
            </a:r>
            <a:r>
              <a:rPr lang="zh-CN" altLang="en-US" b="0" dirty="0"/>
              <a:t>个</a:t>
            </a:r>
          </a:p>
          <a:p>
            <a:pPr marL="285750" indent="-285750">
              <a:buFont typeface="Wingdings" pitchFamily="2" charset="2"/>
              <a:buChar char="Ø"/>
            </a:pPr>
            <a:r>
              <a:rPr lang="zh-CN" altLang="en-US" b="0" dirty="0"/>
              <a:t>划分区间过多则不利于用户群体的拆分</a:t>
            </a:r>
          </a:p>
          <a:p>
            <a:pPr marL="285750" indent="-285750">
              <a:buFont typeface="Wingdings" pitchFamily="2" charset="2"/>
              <a:buChar char="Ø"/>
            </a:pPr>
            <a:r>
              <a:rPr lang="zh-CN" altLang="en-US" b="0" dirty="0"/>
              <a:t>区间过少则可能导致每个特征上的用户区分不显著</a:t>
            </a:r>
          </a:p>
          <a:p>
            <a:endParaRPr lang="zh-CN" altLang="en-US" dirty="0"/>
          </a:p>
        </p:txBody>
      </p:sp>
    </p:spTree>
    <p:extLst>
      <p:ext uri="{BB962C8B-B14F-4D97-AF65-F5344CB8AC3E}">
        <p14:creationId xmlns:p14="http://schemas.microsoft.com/office/powerpoint/2010/main" val="61113991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2.1</a:t>
            </a:r>
            <a:r>
              <a:rPr lang="zh-CN" altLang="en-US" dirty="0"/>
              <a:t> 背景介绍</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交付结果</a:t>
            </a:r>
          </a:p>
          <a:p>
            <a:pPr marL="285750" indent="-285750">
              <a:buFont typeface="Wingdings" pitchFamily="2" charset="2"/>
              <a:buChar char="Ø"/>
            </a:pPr>
            <a:r>
              <a:rPr lang="zh-CN" altLang="en-US" b="0" dirty="0"/>
              <a:t>给业务部门做运营的分析结果要导出为</a:t>
            </a:r>
            <a:r>
              <a:rPr lang="en-US" altLang="zh-CN" b="0" dirty="0"/>
              <a:t>Excel</a:t>
            </a:r>
            <a:r>
              <a:rPr lang="zh-CN" altLang="en-US" b="0" dirty="0"/>
              <a:t>文件，用于做后续分析和二次加工使用</a:t>
            </a:r>
          </a:p>
          <a:p>
            <a:pPr marL="285750" indent="-285750">
              <a:buFont typeface="Wingdings" pitchFamily="2" charset="2"/>
              <a:buChar char="Ø"/>
            </a:pPr>
            <a:r>
              <a:rPr lang="en-US" altLang="zh-CN" b="0" dirty="0"/>
              <a:t>RFM</a:t>
            </a:r>
            <a:r>
              <a:rPr lang="zh-CN" altLang="en-US" b="0" dirty="0"/>
              <a:t>的结果还会供其他模型的建模使用，</a:t>
            </a:r>
            <a:r>
              <a:rPr lang="en-US" altLang="zh-CN" b="0" dirty="0"/>
              <a:t>RFM</a:t>
            </a:r>
            <a:r>
              <a:rPr lang="zh-CN" altLang="en-US" b="0" dirty="0"/>
              <a:t>本身的结果可以作为新的局部性特征，因此数据的输出需要有本地文件和写数据库两种方式</a:t>
            </a:r>
          </a:p>
          <a:p>
            <a:pPr marL="285750" indent="-285750">
              <a:buFont typeface="Wingdings" panose="05000000000000000000" pitchFamily="2" charset="2"/>
              <a:buChar char="l"/>
            </a:pPr>
            <a:r>
              <a:rPr lang="zh-CN" altLang="en-US" dirty="0"/>
              <a:t>数据说明</a:t>
            </a:r>
          </a:p>
          <a:p>
            <a:pPr marL="285750" indent="-285750">
              <a:buFont typeface="Wingdings" pitchFamily="2" charset="2"/>
              <a:buChar char="Ø"/>
            </a:pPr>
            <a:r>
              <a:rPr lang="zh-CN" altLang="en-US" b="0" dirty="0"/>
              <a:t>选择</a:t>
            </a:r>
            <a:r>
              <a:rPr lang="en-US" altLang="zh-CN" b="0" dirty="0"/>
              <a:t>4</a:t>
            </a:r>
            <a:r>
              <a:rPr lang="zh-CN" altLang="en-US" b="0" dirty="0"/>
              <a:t>年订单数据，从不同的年份对比不同时间下各个分组的绝对值变化情况，方便了解会员的波动</a:t>
            </a:r>
          </a:p>
          <a:p>
            <a:pPr marL="285750" indent="-285750">
              <a:buFont typeface="Wingdings" pitchFamily="2" charset="2"/>
              <a:buChar char="Ø"/>
            </a:pPr>
            <a:r>
              <a:rPr lang="zh-CN" altLang="en-US" b="0" dirty="0"/>
              <a:t>案例的输入源数据</a:t>
            </a:r>
            <a:r>
              <a:rPr lang="en-US" altLang="zh-CN" b="0" dirty="0" err="1"/>
              <a:t>sales.xlsx</a:t>
            </a:r>
            <a:endParaRPr lang="en-US" altLang="zh-CN" b="0" dirty="0"/>
          </a:p>
          <a:p>
            <a:pPr marL="285750" indent="-285750">
              <a:buFont typeface="Wingdings" pitchFamily="2" charset="2"/>
              <a:buChar char="Ø"/>
            </a:pPr>
            <a:r>
              <a:rPr lang="zh-CN" altLang="en-US" b="0" dirty="0"/>
              <a:t>程序输出</a:t>
            </a:r>
            <a:r>
              <a:rPr lang="en-US" altLang="zh-CN" b="0" dirty="0"/>
              <a:t>RFM</a:t>
            </a:r>
            <a:r>
              <a:rPr lang="zh-CN" altLang="en-US" b="0" dirty="0"/>
              <a:t>得分数据写入本地文件</a:t>
            </a:r>
            <a:r>
              <a:rPr lang="en-US" altLang="zh-CN" b="0" dirty="0" err="1"/>
              <a:t>sales_rfm_score.xlsx</a:t>
            </a:r>
            <a:r>
              <a:rPr lang="zh-CN" altLang="en-US" b="0" dirty="0"/>
              <a:t>和</a:t>
            </a:r>
            <a:r>
              <a:rPr lang="en-US" altLang="zh-CN" b="0" dirty="0"/>
              <a:t>MySQL</a:t>
            </a:r>
            <a:r>
              <a:rPr lang="zh-CN" altLang="en-US" b="0" dirty="0"/>
              <a:t>数据库</a:t>
            </a:r>
            <a:r>
              <a:rPr lang="en-US" altLang="zh-CN" b="0" dirty="0" err="1"/>
              <a:t>sales_rfm_score</a:t>
            </a:r>
            <a:r>
              <a:rPr lang="zh-CN" altLang="en-US" b="0" dirty="0"/>
              <a:t>表中</a:t>
            </a:r>
          </a:p>
          <a:p>
            <a:endParaRPr lang="zh-CN" altLang="en-US" dirty="0"/>
          </a:p>
        </p:txBody>
      </p:sp>
    </p:spTree>
    <p:extLst>
      <p:ext uri="{BB962C8B-B14F-4D97-AF65-F5344CB8AC3E}">
        <p14:creationId xmlns:p14="http://schemas.microsoft.com/office/powerpoint/2010/main" val="43301581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2.2</a:t>
            </a:r>
            <a:r>
              <a:rPr lang="zh-CN" altLang="en-US" dirty="0"/>
              <a:t> 用到的技术点</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通过</a:t>
            </a:r>
            <a:r>
              <a:rPr lang="en-US" altLang="zh-CN" dirty="0"/>
              <a:t>Python</a:t>
            </a:r>
            <a:r>
              <a:rPr lang="zh-CN" altLang="en-US" dirty="0"/>
              <a:t>代码手动实现</a:t>
            </a:r>
            <a:r>
              <a:rPr lang="en-US" altLang="zh-CN" dirty="0"/>
              <a:t>RFM</a:t>
            </a:r>
            <a:r>
              <a:rPr lang="zh-CN" altLang="en-US" dirty="0"/>
              <a:t>模型，主要用到的库包括</a:t>
            </a:r>
          </a:p>
          <a:p>
            <a:pPr marL="285750" indent="-285750">
              <a:buFont typeface="Wingdings" pitchFamily="2" charset="2"/>
              <a:buChar char="Ø"/>
            </a:pPr>
            <a:r>
              <a:rPr lang="en-US" altLang="zh-CN" b="0"/>
              <a:t>Pandas Numpy</a:t>
            </a:r>
            <a:endParaRPr lang="en-US" altLang="zh-CN" b="0" dirty="0"/>
          </a:p>
          <a:p>
            <a:pPr marL="285750" indent="-285750">
              <a:buFont typeface="Wingdings" pitchFamily="2" charset="2"/>
              <a:buChar char="Ø"/>
            </a:pPr>
            <a:r>
              <a:rPr lang="zh-CN" altLang="en-US" b="0" dirty="0"/>
              <a:t>在结果展示时使用了</a:t>
            </a:r>
            <a:r>
              <a:rPr lang="en-US" altLang="zh-CN" b="0" dirty="0" err="1"/>
              <a:t>pyecharts</a:t>
            </a:r>
            <a:r>
              <a:rPr lang="zh-CN" altLang="en-US" b="0" dirty="0"/>
              <a:t>的</a:t>
            </a:r>
            <a:r>
              <a:rPr lang="en-US" altLang="zh-CN" b="0" dirty="0"/>
              <a:t>3D</a:t>
            </a:r>
            <a:r>
              <a:rPr lang="zh-CN" altLang="en-US" b="0" dirty="0"/>
              <a:t>柱形图</a:t>
            </a:r>
          </a:p>
          <a:p>
            <a:endParaRPr lang="zh-CN" altLang="en-US" dirty="0"/>
          </a:p>
        </p:txBody>
      </p:sp>
    </p:spTree>
    <p:extLst>
      <p:ext uri="{BB962C8B-B14F-4D97-AF65-F5344CB8AC3E}">
        <p14:creationId xmlns:p14="http://schemas.microsoft.com/office/powerpoint/2010/main" val="406723729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会员价值度模型介绍</a:t>
            </a:r>
          </a:p>
          <a:p>
            <a:r>
              <a:rPr lang="zh-CN" altLang="en-US" dirty="0"/>
              <a:t>案例背景</a:t>
            </a:r>
          </a:p>
          <a:p>
            <a:r>
              <a:rPr lang="zh-CN" altLang="en-US" dirty="0">
                <a:solidFill>
                  <a:srgbClr val="FF0000"/>
                </a:solidFill>
              </a:rPr>
              <a:t>案例数据</a:t>
            </a:r>
            <a:endParaRPr lang="en-US" altLang="zh-CN" dirty="0">
              <a:solidFill>
                <a:srgbClr val="FF0000"/>
              </a:solidFill>
            </a:endParaRPr>
          </a:p>
          <a:p>
            <a:r>
              <a:rPr lang="zh-CN" altLang="en-US" dirty="0"/>
              <a:t>实现代码</a:t>
            </a:r>
          </a:p>
          <a:p>
            <a:r>
              <a:rPr lang="zh-CN" altLang="en-US" dirty="0"/>
              <a:t>案例结论</a:t>
            </a:r>
          </a:p>
          <a:p>
            <a:r>
              <a:rPr lang="zh-CN" altLang="en-US" dirty="0"/>
              <a:t>案例注意点</a:t>
            </a:r>
          </a:p>
        </p:txBody>
      </p:sp>
    </p:spTree>
    <p:extLst>
      <p:ext uri="{BB962C8B-B14F-4D97-AF65-F5344CB8AC3E}">
        <p14:creationId xmlns:p14="http://schemas.microsoft.com/office/powerpoint/2010/main" val="186723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3.1</a:t>
            </a:r>
            <a:r>
              <a:rPr lang="zh-CN" altLang="en-US" dirty="0"/>
              <a:t> 数据介绍</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案例数据是某企业从</a:t>
            </a:r>
            <a:r>
              <a:rPr lang="en-US" altLang="zh-CN" dirty="0"/>
              <a:t>2015</a:t>
            </a:r>
            <a:r>
              <a:rPr lang="zh-CN" altLang="en-US" dirty="0"/>
              <a:t>年到</a:t>
            </a:r>
            <a:r>
              <a:rPr lang="en-US" altLang="zh-CN" dirty="0"/>
              <a:t>2018</a:t>
            </a:r>
            <a:r>
              <a:rPr lang="zh-CN" altLang="en-US" dirty="0"/>
              <a:t>年共</a:t>
            </a:r>
            <a:r>
              <a:rPr lang="en-US" altLang="zh-CN" dirty="0"/>
              <a:t>4</a:t>
            </a:r>
            <a:r>
              <a:rPr lang="zh-CN" altLang="en-US" dirty="0"/>
              <a:t>年的用户订单抽样数据，数据来源于销售系统</a:t>
            </a:r>
          </a:p>
          <a:p>
            <a:pPr marL="285750" indent="-285750">
              <a:buFont typeface="Wingdings" pitchFamily="2" charset="2"/>
              <a:buChar char="u"/>
            </a:pPr>
            <a:r>
              <a:rPr lang="zh-CN" altLang="en-US" dirty="0"/>
              <a:t>数据在</a:t>
            </a:r>
            <a:r>
              <a:rPr lang="en-US" altLang="zh-CN" dirty="0"/>
              <a:t>Excel</a:t>
            </a:r>
            <a:r>
              <a:rPr lang="zh-CN" altLang="en-US" dirty="0"/>
              <a:t>中包含</a:t>
            </a:r>
            <a:r>
              <a:rPr lang="en-US" altLang="zh-CN" dirty="0"/>
              <a:t>5</a:t>
            </a:r>
            <a:r>
              <a:rPr lang="zh-CN" altLang="en-US" dirty="0"/>
              <a:t>个</a:t>
            </a:r>
            <a:r>
              <a:rPr lang="en-US" altLang="zh-CN" dirty="0"/>
              <a:t>sheet</a:t>
            </a:r>
            <a:r>
              <a:rPr lang="zh-CN" altLang="en-US" dirty="0"/>
              <a:t>，前</a:t>
            </a:r>
            <a:r>
              <a:rPr lang="en-US" altLang="zh-CN" dirty="0"/>
              <a:t>4</a:t>
            </a:r>
            <a:r>
              <a:rPr lang="zh-CN" altLang="en-US" dirty="0"/>
              <a:t>个</a:t>
            </a:r>
            <a:r>
              <a:rPr lang="en-US" altLang="zh-CN" dirty="0"/>
              <a:t>sheet</a:t>
            </a:r>
            <a:r>
              <a:rPr lang="zh-CN" altLang="en-US" dirty="0"/>
              <a:t>以年份为单位存储为单个</a:t>
            </a:r>
            <a:r>
              <a:rPr lang="en-US" altLang="zh-CN" dirty="0"/>
              <a:t>sheet</a:t>
            </a:r>
            <a:r>
              <a:rPr lang="zh-CN" altLang="en-US" dirty="0"/>
              <a:t>中，最后一张会员等级表为用户的等级表</a:t>
            </a:r>
          </a:p>
        </p:txBody>
      </p:sp>
    </p:spTree>
    <p:extLst>
      <p:ext uri="{BB962C8B-B14F-4D97-AF65-F5344CB8AC3E}">
        <p14:creationId xmlns:p14="http://schemas.microsoft.com/office/powerpoint/2010/main" val="23578721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3.1</a:t>
            </a:r>
            <a:r>
              <a:rPr lang="zh-CN" altLang="en-US" dirty="0"/>
              <a:t> 数据介绍</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前</a:t>
            </a:r>
            <a:r>
              <a:rPr lang="en-US" altLang="zh-CN" dirty="0"/>
              <a:t>4</a:t>
            </a:r>
            <a:r>
              <a:rPr lang="zh-CN" altLang="en-US" dirty="0"/>
              <a:t>张表的数据概要如下</a:t>
            </a:r>
          </a:p>
        </p:txBody>
      </p:sp>
      <p:pic>
        <p:nvPicPr>
          <p:cNvPr id="2" name="图片 1">
            <a:extLst>
              <a:ext uri="{FF2B5EF4-FFF2-40B4-BE49-F238E27FC236}">
                <a16:creationId xmlns:a16="http://schemas.microsoft.com/office/drawing/2014/main" id="{8EEEB7DE-5EBA-8442-88D3-B003349F63FA}"/>
              </a:ext>
            </a:extLst>
          </p:cNvPr>
          <p:cNvPicPr>
            <a:picLocks noChangeAspect="1"/>
          </p:cNvPicPr>
          <p:nvPr/>
        </p:nvPicPr>
        <p:blipFill>
          <a:blip r:embed="rId3"/>
          <a:stretch>
            <a:fillRect/>
          </a:stretch>
        </p:blipFill>
        <p:spPr>
          <a:xfrm>
            <a:off x="1112520" y="2179400"/>
            <a:ext cx="5232400" cy="3022600"/>
          </a:xfrm>
          <a:prstGeom prst="rect">
            <a:avLst/>
          </a:prstGeom>
        </p:spPr>
      </p:pic>
    </p:spTree>
    <p:extLst>
      <p:ext uri="{BB962C8B-B14F-4D97-AF65-F5344CB8AC3E}">
        <p14:creationId xmlns:p14="http://schemas.microsoft.com/office/powerpoint/2010/main" val="27928297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3.1</a:t>
            </a:r>
            <a:r>
              <a:rPr lang="zh-CN" altLang="en-US" dirty="0"/>
              <a:t> 数据介绍</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具体数据特征如下：</a:t>
            </a:r>
          </a:p>
          <a:p>
            <a:pPr marL="285750" indent="-285750">
              <a:buFont typeface="Wingdings" pitchFamily="2" charset="2"/>
              <a:buChar char="Ø"/>
            </a:pPr>
            <a:r>
              <a:rPr lang="zh-CN" altLang="en-US" b="0" dirty="0"/>
              <a:t>会员</a:t>
            </a:r>
            <a:r>
              <a:rPr lang="en-US" altLang="zh-CN" b="0" dirty="0"/>
              <a:t>ID</a:t>
            </a:r>
            <a:r>
              <a:rPr lang="zh-CN" altLang="en-US" b="0" dirty="0"/>
              <a:t>：每个会员的</a:t>
            </a:r>
            <a:r>
              <a:rPr lang="en-US" altLang="zh-CN" b="0" dirty="0"/>
              <a:t>ID</a:t>
            </a:r>
            <a:r>
              <a:rPr lang="zh-CN" altLang="en-US" b="0" dirty="0"/>
              <a:t>唯一，整型</a:t>
            </a:r>
          </a:p>
          <a:p>
            <a:pPr marL="285750" indent="-285750">
              <a:buFont typeface="Wingdings" pitchFamily="2" charset="2"/>
              <a:buChar char="Ø"/>
            </a:pPr>
            <a:r>
              <a:rPr lang="zh-CN" altLang="en-US" b="0" dirty="0"/>
              <a:t>提交日期：订单日提交日期</a:t>
            </a:r>
          </a:p>
          <a:p>
            <a:pPr marL="285750" indent="-285750">
              <a:buFont typeface="Wingdings" pitchFamily="2" charset="2"/>
              <a:buChar char="Ø"/>
            </a:pPr>
            <a:r>
              <a:rPr lang="zh-CN" altLang="en-US" b="0" dirty="0"/>
              <a:t>订单号：订单</a:t>
            </a:r>
            <a:r>
              <a:rPr lang="en-US" altLang="zh-CN" b="0" dirty="0"/>
              <a:t>ID</a:t>
            </a:r>
            <a:r>
              <a:rPr lang="zh-CN" altLang="en-US" b="0" dirty="0"/>
              <a:t>，每个订单的</a:t>
            </a:r>
            <a:r>
              <a:rPr lang="en-US" altLang="zh-CN" b="0" dirty="0"/>
              <a:t>ID</a:t>
            </a:r>
            <a:r>
              <a:rPr lang="zh-CN" altLang="en-US" b="0" dirty="0"/>
              <a:t>唯一，整型</a:t>
            </a:r>
          </a:p>
          <a:p>
            <a:pPr marL="285750" indent="-285750">
              <a:buFont typeface="Wingdings" pitchFamily="2" charset="2"/>
              <a:buChar char="Ø"/>
            </a:pPr>
            <a:r>
              <a:rPr lang="zh-CN" altLang="en-US" b="0" dirty="0"/>
              <a:t>订单金额：订单金额，浮点型数据</a:t>
            </a:r>
          </a:p>
          <a:p>
            <a:pPr marL="285750" indent="-285750">
              <a:buFont typeface="Wingdings" pitchFamily="2" charset="2"/>
              <a:buChar char="u"/>
            </a:pPr>
            <a:endParaRPr lang="zh-CN" altLang="en-US" dirty="0"/>
          </a:p>
        </p:txBody>
      </p:sp>
    </p:spTree>
    <p:extLst>
      <p:ext uri="{BB962C8B-B14F-4D97-AF65-F5344CB8AC3E}">
        <p14:creationId xmlns:p14="http://schemas.microsoft.com/office/powerpoint/2010/main" val="315069986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3.1</a:t>
            </a:r>
            <a:r>
              <a:rPr lang="zh-CN" altLang="en-US" dirty="0"/>
              <a:t> 数据介绍</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会员登记表中是所有会员的会员</a:t>
            </a:r>
            <a:r>
              <a:rPr lang="en-US" altLang="zh-CN" dirty="0"/>
              <a:t>ID</a:t>
            </a:r>
            <a:r>
              <a:rPr lang="zh-CN" altLang="en-US" dirty="0"/>
              <a:t>对应会员等级的情况，包括以下两个字段</a:t>
            </a:r>
          </a:p>
          <a:p>
            <a:pPr marL="285750" indent="-285750">
              <a:buFont typeface="Wingdings" pitchFamily="2" charset="2"/>
              <a:buChar char="Ø"/>
            </a:pPr>
            <a:r>
              <a:rPr lang="zh-CN" altLang="en-US" b="0" dirty="0"/>
              <a:t>会员</a:t>
            </a:r>
            <a:r>
              <a:rPr lang="en-US" altLang="zh-CN" b="0" dirty="0"/>
              <a:t>ID</a:t>
            </a:r>
            <a:r>
              <a:rPr lang="zh-CN" altLang="en-US" b="0" dirty="0"/>
              <a:t>：该</a:t>
            </a:r>
            <a:r>
              <a:rPr lang="en-US" altLang="zh-CN" b="0" dirty="0"/>
              <a:t>ID</a:t>
            </a:r>
            <a:r>
              <a:rPr lang="zh-CN" altLang="en-US" b="0" dirty="0"/>
              <a:t>可与前面的订单表中的会员</a:t>
            </a:r>
            <a:r>
              <a:rPr lang="en-US" altLang="zh-CN" b="0" dirty="0"/>
              <a:t>ID</a:t>
            </a:r>
            <a:r>
              <a:rPr lang="zh-CN" altLang="en-US" b="0" dirty="0"/>
              <a:t>关联</a:t>
            </a:r>
          </a:p>
          <a:p>
            <a:pPr marL="285750" indent="-285750">
              <a:buFont typeface="Wingdings" pitchFamily="2" charset="2"/>
              <a:buChar char="Ø"/>
            </a:pPr>
            <a:r>
              <a:rPr lang="zh-CN" altLang="en-US" b="0" dirty="0"/>
              <a:t>会员等级：会员等级以数字区分，数字越大，级别越高</a:t>
            </a:r>
          </a:p>
          <a:p>
            <a:endParaRPr lang="zh-CN" altLang="en-US" dirty="0"/>
          </a:p>
        </p:txBody>
      </p:sp>
    </p:spTree>
    <p:extLst>
      <p:ext uri="{BB962C8B-B14F-4D97-AF65-F5344CB8AC3E}">
        <p14:creationId xmlns:p14="http://schemas.microsoft.com/office/powerpoint/2010/main" val="8398557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lang="zh-CN" altLang="en-US" dirty="0"/>
              <a:t>知道</a:t>
            </a:r>
            <a:r>
              <a:rPr lang="en" altLang="zh-CN" dirty="0"/>
              <a:t>RFM</a:t>
            </a:r>
            <a:r>
              <a:rPr lang="zh-CN" altLang="en-US" dirty="0"/>
              <a:t>模型的概念和使用方法</a:t>
            </a:r>
          </a:p>
          <a:p>
            <a:r>
              <a:rPr lang="zh-CN" altLang="en-US" dirty="0"/>
              <a:t>掌握如何使用</a:t>
            </a:r>
            <a:r>
              <a:rPr lang="en" altLang="zh-CN" dirty="0"/>
              <a:t>Python</a:t>
            </a:r>
            <a:r>
              <a:rPr lang="zh-CN" altLang="en-US" dirty="0"/>
              <a:t>进行</a:t>
            </a:r>
            <a:r>
              <a:rPr lang="en" altLang="zh-CN" dirty="0"/>
              <a:t>RFM</a:t>
            </a:r>
            <a:r>
              <a:rPr lang="zh-CN" altLang="en-US" dirty="0"/>
              <a:t>分群</a:t>
            </a:r>
          </a:p>
          <a:p>
            <a:r>
              <a:rPr lang="zh-CN" altLang="en-US" dirty="0"/>
              <a:t>知道如何使用</a:t>
            </a:r>
            <a:r>
              <a:rPr lang="en" altLang="zh-CN" dirty="0" err="1"/>
              <a:t>Pyecharts</a:t>
            </a:r>
            <a:r>
              <a:rPr lang="zh-CN" altLang="en-US" dirty="0"/>
              <a:t>绘制</a:t>
            </a:r>
            <a:r>
              <a:rPr lang="en-US" altLang="zh-CN" dirty="0"/>
              <a:t>3</a:t>
            </a:r>
            <a:r>
              <a:rPr lang="en" altLang="zh-CN" dirty="0"/>
              <a:t>D</a:t>
            </a:r>
            <a:r>
              <a:rPr lang="zh-CN" altLang="en-US" dirty="0"/>
              <a:t>图形</a:t>
            </a:r>
          </a:p>
        </p:txBody>
      </p:sp>
    </p:spTree>
    <p:extLst>
      <p:ext uri="{BB962C8B-B14F-4D97-AF65-F5344CB8AC3E}">
        <p14:creationId xmlns:p14="http://schemas.microsoft.com/office/powerpoint/2010/main" val="219620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会员价值度模型介绍</a:t>
            </a:r>
          </a:p>
          <a:p>
            <a:r>
              <a:rPr lang="zh-CN" altLang="en-US" dirty="0"/>
              <a:t>案例背景</a:t>
            </a:r>
          </a:p>
          <a:p>
            <a:r>
              <a:rPr lang="zh-CN" altLang="en-US" dirty="0"/>
              <a:t>案例数据</a:t>
            </a:r>
            <a:endParaRPr lang="en-US" altLang="zh-CN" dirty="0"/>
          </a:p>
          <a:p>
            <a:r>
              <a:rPr lang="zh-CN" altLang="en-US" dirty="0">
                <a:solidFill>
                  <a:srgbClr val="FF0000"/>
                </a:solidFill>
              </a:rPr>
              <a:t>实现代码</a:t>
            </a:r>
          </a:p>
          <a:p>
            <a:r>
              <a:rPr lang="zh-CN" altLang="en-US" dirty="0"/>
              <a:t>案例结论</a:t>
            </a:r>
          </a:p>
          <a:p>
            <a:r>
              <a:rPr lang="zh-CN" altLang="en-US" dirty="0"/>
              <a:t>案例注意点</a:t>
            </a:r>
          </a:p>
        </p:txBody>
      </p:sp>
    </p:spTree>
    <p:extLst>
      <p:ext uri="{BB962C8B-B14F-4D97-AF65-F5344CB8AC3E}">
        <p14:creationId xmlns:p14="http://schemas.microsoft.com/office/powerpoint/2010/main" val="7670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4.1</a:t>
            </a:r>
            <a:r>
              <a:rPr lang="zh-CN" altLang="en-US" dirty="0"/>
              <a:t> 模块介绍</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用到了</a:t>
            </a:r>
            <a:r>
              <a:rPr lang="en-US" altLang="zh-CN" dirty="0"/>
              <a:t>6</a:t>
            </a:r>
            <a:r>
              <a:rPr lang="zh-CN" altLang="en-US" dirty="0"/>
              <a:t>个库：</a:t>
            </a:r>
            <a:r>
              <a:rPr lang="en-US" altLang="zh-CN" dirty="0"/>
              <a:t>time</a:t>
            </a:r>
            <a:r>
              <a:rPr lang="zh-CN" altLang="en-US" dirty="0"/>
              <a:t>、</a:t>
            </a:r>
            <a:r>
              <a:rPr lang="en-US" altLang="zh-CN" dirty="0" err="1"/>
              <a:t>numpy</a:t>
            </a:r>
            <a:r>
              <a:rPr lang="zh-CN" altLang="en-US" dirty="0"/>
              <a:t>、</a:t>
            </a:r>
            <a:r>
              <a:rPr lang="en-US" altLang="zh-CN" dirty="0"/>
              <a:t>pandas</a:t>
            </a:r>
            <a:r>
              <a:rPr lang="zh-CN" altLang="en-US" dirty="0"/>
              <a:t>、</a:t>
            </a:r>
            <a:r>
              <a:rPr lang="en-US" altLang="zh-CN" dirty="0" err="1"/>
              <a:t>pymysql</a:t>
            </a:r>
            <a:r>
              <a:rPr lang="zh-CN" altLang="en-US" dirty="0"/>
              <a:t>、</a:t>
            </a:r>
            <a:r>
              <a:rPr lang="en-US" altLang="zh-CN" dirty="0" err="1"/>
              <a:t>sklearn</a:t>
            </a:r>
            <a:r>
              <a:rPr lang="zh-CN" altLang="en-US" dirty="0"/>
              <a:t>和</a:t>
            </a:r>
            <a:r>
              <a:rPr lang="en-US" altLang="zh-CN" dirty="0" err="1"/>
              <a:t>pyecharts</a:t>
            </a:r>
            <a:r>
              <a:rPr lang="zh-CN" altLang="en-US" dirty="0"/>
              <a:t>。</a:t>
            </a:r>
          </a:p>
          <a:p>
            <a:pPr marL="285750" indent="-285750">
              <a:buFont typeface="Wingdings" pitchFamily="2" charset="2"/>
              <a:buChar char="Ø"/>
            </a:pPr>
            <a:r>
              <a:rPr lang="en-US" altLang="zh-CN" b="0" dirty="0"/>
              <a:t>time</a:t>
            </a:r>
            <a:r>
              <a:rPr lang="zh-CN" altLang="en-US" b="0" dirty="0"/>
              <a:t>：用来记录插入数据库时的当前日期</a:t>
            </a:r>
          </a:p>
          <a:p>
            <a:pPr marL="285750" indent="-285750">
              <a:buFont typeface="Wingdings" pitchFamily="2" charset="2"/>
              <a:buChar char="Ø"/>
            </a:pPr>
            <a:r>
              <a:rPr lang="en-US" altLang="zh-CN" b="0" dirty="0" err="1"/>
              <a:t>numpy</a:t>
            </a:r>
            <a:r>
              <a:rPr lang="zh-CN" altLang="en-US" b="0" dirty="0"/>
              <a:t>：用来做基本数据处理等</a:t>
            </a:r>
          </a:p>
          <a:p>
            <a:pPr marL="285750" indent="-285750">
              <a:buFont typeface="Wingdings" pitchFamily="2" charset="2"/>
              <a:buChar char="Ø"/>
            </a:pPr>
            <a:r>
              <a:rPr lang="en-US" altLang="zh-CN" b="0" dirty="0"/>
              <a:t>pandas</a:t>
            </a:r>
            <a:r>
              <a:rPr lang="zh-CN" altLang="en-US" b="0" dirty="0"/>
              <a:t>：有关日期转换、数据格式化处理、主要</a:t>
            </a:r>
            <a:r>
              <a:rPr lang="en-US" altLang="zh-CN" b="0" dirty="0"/>
              <a:t>RFM</a:t>
            </a:r>
            <a:r>
              <a:rPr lang="zh-CN" altLang="en-US" b="0" dirty="0"/>
              <a:t>计算过程等</a:t>
            </a:r>
          </a:p>
          <a:p>
            <a:pPr marL="285750" indent="-285750">
              <a:buFont typeface="Wingdings" pitchFamily="2" charset="2"/>
              <a:buChar char="Ø"/>
            </a:pPr>
            <a:r>
              <a:rPr lang="en-US" altLang="zh-CN" b="0" dirty="0" err="1"/>
              <a:t>pymysql</a:t>
            </a:r>
            <a:r>
              <a:rPr lang="zh-CN" altLang="en-US" b="0" dirty="0"/>
              <a:t>：数据库连接工具，读写</a:t>
            </a:r>
            <a:r>
              <a:rPr lang="en-US" altLang="zh-CN" b="0" dirty="0"/>
              <a:t>MySQL</a:t>
            </a:r>
            <a:r>
              <a:rPr lang="zh-CN" altLang="en-US" b="0" dirty="0"/>
              <a:t>数据库。</a:t>
            </a:r>
          </a:p>
          <a:p>
            <a:pPr marL="285750" indent="-285750">
              <a:buFont typeface="Wingdings" pitchFamily="2" charset="2"/>
              <a:buChar char="Ø"/>
            </a:pPr>
            <a:r>
              <a:rPr lang="en-US" altLang="zh-CN" b="0" dirty="0" err="1"/>
              <a:t>sklearn</a:t>
            </a:r>
            <a:r>
              <a:rPr lang="zh-CN" altLang="en-US" b="0" dirty="0"/>
              <a:t>：使用其中的随机森林库</a:t>
            </a:r>
          </a:p>
          <a:p>
            <a:pPr marL="285750" indent="-285750">
              <a:buFont typeface="Wingdings" pitchFamily="2" charset="2"/>
              <a:buChar char="Ø"/>
            </a:pPr>
            <a:r>
              <a:rPr lang="en-US" altLang="zh-CN" b="0" dirty="0" err="1"/>
              <a:t>pyecharts</a:t>
            </a:r>
            <a:r>
              <a:rPr lang="zh-CN" altLang="en-US" b="0" dirty="0"/>
              <a:t>：展示</a:t>
            </a:r>
            <a:r>
              <a:rPr lang="en-US" altLang="zh-CN" b="0" dirty="0"/>
              <a:t>3D</a:t>
            </a:r>
            <a:r>
              <a:rPr lang="zh-CN" altLang="en-US" b="0" dirty="0"/>
              <a:t>柱形图</a:t>
            </a:r>
          </a:p>
          <a:p>
            <a:endParaRPr lang="zh-CN" altLang="en-US" dirty="0"/>
          </a:p>
        </p:txBody>
      </p:sp>
    </p:spTree>
    <p:extLst>
      <p:ext uri="{BB962C8B-B14F-4D97-AF65-F5344CB8AC3E}">
        <p14:creationId xmlns:p14="http://schemas.microsoft.com/office/powerpoint/2010/main" val="13231389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4.2</a:t>
            </a:r>
            <a:r>
              <a:rPr lang="zh-CN" altLang="en-US" dirty="0"/>
              <a:t> 具体代码</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导入模块</a:t>
            </a:r>
            <a:endParaRPr lang="en-US" altLang="zh-CN" dirty="0"/>
          </a:p>
          <a:p>
            <a:r>
              <a:rPr lang="en" altLang="zh-CN" dirty="0"/>
              <a:t>import time  # </a:t>
            </a:r>
            <a:r>
              <a:rPr lang="zh-CN" altLang="en-US" dirty="0"/>
              <a:t>时间库</a:t>
            </a:r>
          </a:p>
          <a:p>
            <a:r>
              <a:rPr lang="en" altLang="zh-CN" dirty="0"/>
              <a:t>import </a:t>
            </a:r>
            <a:r>
              <a:rPr lang="en" altLang="zh-CN" dirty="0" err="1"/>
              <a:t>numpy</a:t>
            </a:r>
            <a:r>
              <a:rPr lang="en" altLang="zh-CN" dirty="0"/>
              <a:t> as np  # </a:t>
            </a:r>
            <a:r>
              <a:rPr lang="en" altLang="zh-CN" dirty="0" err="1"/>
              <a:t>numpy</a:t>
            </a:r>
            <a:r>
              <a:rPr lang="zh-CN" altLang="en-US" dirty="0"/>
              <a:t>库</a:t>
            </a:r>
          </a:p>
          <a:p>
            <a:r>
              <a:rPr lang="en" altLang="zh-CN" dirty="0"/>
              <a:t>import pandas as </a:t>
            </a:r>
            <a:r>
              <a:rPr lang="en" altLang="zh-CN" dirty="0" err="1"/>
              <a:t>pd</a:t>
            </a:r>
            <a:r>
              <a:rPr lang="en" altLang="zh-CN" dirty="0"/>
              <a:t>  # pandas</a:t>
            </a:r>
            <a:r>
              <a:rPr lang="zh-CN" altLang="en-US" dirty="0"/>
              <a:t>库</a:t>
            </a:r>
          </a:p>
          <a:p>
            <a:r>
              <a:rPr lang="en" altLang="zh-CN" dirty="0"/>
              <a:t>import </a:t>
            </a:r>
            <a:r>
              <a:rPr lang="en" altLang="zh-CN" dirty="0" err="1"/>
              <a:t>pymysql</a:t>
            </a:r>
            <a:r>
              <a:rPr lang="en" altLang="zh-CN" dirty="0"/>
              <a:t>  # </a:t>
            </a:r>
            <a:r>
              <a:rPr lang="en" altLang="zh-CN" dirty="0" err="1"/>
              <a:t>mysql</a:t>
            </a:r>
            <a:r>
              <a:rPr lang="zh-CN" altLang="en-US" dirty="0"/>
              <a:t>连接库</a:t>
            </a:r>
          </a:p>
          <a:p>
            <a:r>
              <a:rPr lang="en" altLang="zh-CN" dirty="0"/>
              <a:t>from </a:t>
            </a:r>
            <a:r>
              <a:rPr lang="en" altLang="zh-CN" dirty="0" err="1"/>
              <a:t>pyecharts.charts</a:t>
            </a:r>
            <a:r>
              <a:rPr lang="en" altLang="zh-CN" dirty="0"/>
              <a:t> import Bar3D # 3D</a:t>
            </a:r>
            <a:r>
              <a:rPr lang="zh-CN" altLang="en-US" dirty="0"/>
              <a:t>柱形图</a:t>
            </a:r>
          </a:p>
          <a:p>
            <a:endParaRPr lang="zh-CN" altLang="en-US" dirty="0"/>
          </a:p>
        </p:txBody>
      </p:sp>
      <p:pic>
        <p:nvPicPr>
          <p:cNvPr id="10" name="图片 9">
            <a:extLst>
              <a:ext uri="{FF2B5EF4-FFF2-40B4-BE49-F238E27FC236}">
                <a16:creationId xmlns:a16="http://schemas.microsoft.com/office/drawing/2014/main" id="{F5A393B8-02C6-10A6-9A9F-E6A0411CC211}"/>
              </a:ext>
            </a:extLst>
          </p:cNvPr>
          <p:cNvPicPr>
            <a:picLocks noChangeAspect="1"/>
          </p:cNvPicPr>
          <p:nvPr/>
        </p:nvPicPr>
        <p:blipFill>
          <a:blip r:embed="rId3"/>
          <a:stretch>
            <a:fillRect/>
          </a:stretch>
        </p:blipFill>
        <p:spPr>
          <a:xfrm>
            <a:off x="710880" y="2140755"/>
            <a:ext cx="9238095" cy="2142857"/>
          </a:xfrm>
          <a:prstGeom prst="rect">
            <a:avLst/>
          </a:prstGeom>
        </p:spPr>
      </p:pic>
    </p:spTree>
    <p:extLst>
      <p:ext uri="{BB962C8B-B14F-4D97-AF65-F5344CB8AC3E}">
        <p14:creationId xmlns:p14="http://schemas.microsoft.com/office/powerpoint/2010/main" val="65580105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4.2</a:t>
            </a:r>
            <a:r>
              <a:rPr lang="zh-CN" altLang="en-US" dirty="0"/>
              <a:t> 具体代码</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读取数据</a:t>
            </a:r>
            <a:endParaRPr lang="en-US" altLang="zh-CN" dirty="0"/>
          </a:p>
          <a:p>
            <a:r>
              <a:rPr lang="en" altLang="zh-CN" dirty="0" err="1"/>
              <a:t>sheet_names</a:t>
            </a:r>
            <a:r>
              <a:rPr lang="en" altLang="zh-CN" dirty="0"/>
              <a:t> = ['2015','2016','2017','2018','</a:t>
            </a:r>
            <a:r>
              <a:rPr lang="zh-CN" altLang="en-US" dirty="0"/>
              <a:t>会员等级</a:t>
            </a:r>
            <a:r>
              <a:rPr lang="en-US" altLang="zh-CN" dirty="0"/>
              <a:t>']</a:t>
            </a:r>
          </a:p>
          <a:p>
            <a:r>
              <a:rPr lang="en" altLang="zh-CN" dirty="0" err="1"/>
              <a:t>sheet_datas</a:t>
            </a:r>
            <a:r>
              <a:rPr lang="en" altLang="zh-CN" dirty="0"/>
              <a:t> = [</a:t>
            </a:r>
            <a:r>
              <a:rPr lang="en" altLang="zh-CN" dirty="0" err="1"/>
              <a:t>pd.read_excel</a:t>
            </a:r>
            <a:r>
              <a:rPr lang="en" altLang="zh-CN" dirty="0"/>
              <a:t>('data/sales.</a:t>
            </a:r>
            <a:r>
              <a:rPr lang="en" altLang="zh-CN" dirty="0" err="1"/>
              <a:t>xlsx</a:t>
            </a:r>
            <a:r>
              <a:rPr lang="en" altLang="zh-CN" dirty="0"/>
              <a:t>',</a:t>
            </a:r>
            <a:r>
              <a:rPr lang="en" altLang="zh-CN" dirty="0" err="1"/>
              <a:t>sheet_name</a:t>
            </a:r>
            <a:r>
              <a:rPr lang="en" altLang="zh-CN" dirty="0"/>
              <a:t>=</a:t>
            </a:r>
            <a:r>
              <a:rPr lang="en" altLang="zh-CN" dirty="0" err="1"/>
              <a:t>i</a:t>
            </a:r>
            <a:r>
              <a:rPr lang="en" altLang="zh-CN" dirty="0"/>
              <a:t>) for </a:t>
            </a:r>
            <a:r>
              <a:rPr lang="en" altLang="zh-CN" dirty="0" err="1"/>
              <a:t>i</a:t>
            </a:r>
            <a:r>
              <a:rPr lang="en" altLang="zh-CN" dirty="0"/>
              <a:t> in </a:t>
            </a:r>
            <a:r>
              <a:rPr lang="en" altLang="zh-CN" dirty="0" err="1"/>
              <a:t>sheet_names</a:t>
            </a:r>
            <a:r>
              <a:rPr lang="en" altLang="zh-CN" dirty="0"/>
              <a:t>]</a:t>
            </a:r>
          </a:p>
        </p:txBody>
      </p:sp>
      <p:pic>
        <p:nvPicPr>
          <p:cNvPr id="8" name="图片 7">
            <a:extLst>
              <a:ext uri="{FF2B5EF4-FFF2-40B4-BE49-F238E27FC236}">
                <a16:creationId xmlns:a16="http://schemas.microsoft.com/office/drawing/2014/main" id="{9E7EEB45-FD66-E361-E904-E403E34BEB89}"/>
              </a:ext>
            </a:extLst>
          </p:cNvPr>
          <p:cNvPicPr>
            <a:picLocks noChangeAspect="1"/>
          </p:cNvPicPr>
          <p:nvPr/>
        </p:nvPicPr>
        <p:blipFill>
          <a:blip r:embed="rId3"/>
          <a:stretch>
            <a:fillRect/>
          </a:stretch>
        </p:blipFill>
        <p:spPr>
          <a:xfrm>
            <a:off x="710880" y="2204106"/>
            <a:ext cx="9000000" cy="809524"/>
          </a:xfrm>
          <a:prstGeom prst="rect">
            <a:avLst/>
          </a:prstGeom>
        </p:spPr>
      </p:pic>
    </p:spTree>
    <p:extLst>
      <p:ext uri="{BB962C8B-B14F-4D97-AF65-F5344CB8AC3E}">
        <p14:creationId xmlns:p14="http://schemas.microsoft.com/office/powerpoint/2010/main" val="104918431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4.2</a:t>
            </a:r>
            <a:r>
              <a:rPr lang="zh-CN" altLang="en-US" dirty="0"/>
              <a:t> 查看数据</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查看数据基本情况</a:t>
            </a:r>
            <a:endParaRPr lang="en-US" altLang="zh-CN" dirty="0"/>
          </a:p>
        </p:txBody>
      </p:sp>
      <p:pic>
        <p:nvPicPr>
          <p:cNvPr id="8" name="图片 7">
            <a:extLst>
              <a:ext uri="{FF2B5EF4-FFF2-40B4-BE49-F238E27FC236}">
                <a16:creationId xmlns:a16="http://schemas.microsoft.com/office/drawing/2014/main" id="{32C1C1EB-9EAC-EE5C-CF2D-4990BF5CC717}"/>
              </a:ext>
            </a:extLst>
          </p:cNvPr>
          <p:cNvPicPr>
            <a:picLocks noChangeAspect="1"/>
          </p:cNvPicPr>
          <p:nvPr/>
        </p:nvPicPr>
        <p:blipFill>
          <a:blip r:embed="rId3"/>
          <a:stretch>
            <a:fillRect/>
          </a:stretch>
        </p:blipFill>
        <p:spPr>
          <a:xfrm>
            <a:off x="710880" y="2198674"/>
            <a:ext cx="8990476" cy="1876190"/>
          </a:xfrm>
          <a:prstGeom prst="rect">
            <a:avLst/>
          </a:prstGeom>
        </p:spPr>
      </p:pic>
    </p:spTree>
    <p:extLst>
      <p:ext uri="{BB962C8B-B14F-4D97-AF65-F5344CB8AC3E}">
        <p14:creationId xmlns:p14="http://schemas.microsoft.com/office/powerpoint/2010/main" val="172141422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4.3</a:t>
            </a:r>
            <a:r>
              <a:rPr lang="zh-CN" altLang="en-US" dirty="0"/>
              <a:t> 结果说明</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每个</a:t>
            </a:r>
            <a:r>
              <a:rPr lang="en-US" altLang="zh-CN" dirty="0"/>
              <a:t>sheet</a:t>
            </a:r>
            <a:r>
              <a:rPr lang="zh-CN" altLang="en-US" dirty="0"/>
              <a:t>中的数据都能正常读取，无任何错误</a:t>
            </a:r>
          </a:p>
          <a:p>
            <a:pPr marL="285750" indent="-285750">
              <a:buFont typeface="Wingdings" panose="05000000000000000000" pitchFamily="2" charset="2"/>
              <a:buChar char="l"/>
            </a:pPr>
            <a:r>
              <a:rPr lang="zh-CN" altLang="en-US" dirty="0"/>
              <a:t>日期列（提交日期）已经被自动识别为日期格式，后期不必转换</a:t>
            </a:r>
          </a:p>
          <a:p>
            <a:pPr marL="285750" indent="-285750">
              <a:buFont typeface="Wingdings" panose="05000000000000000000" pitchFamily="2" charset="2"/>
              <a:buChar char="l"/>
            </a:pPr>
            <a:r>
              <a:rPr lang="zh-CN" altLang="en-US" dirty="0"/>
              <a:t>订单金额的分布是不均匀的，里面有明显的极大值</a:t>
            </a:r>
            <a:endParaRPr lang="en-US" altLang="zh-CN" dirty="0"/>
          </a:p>
          <a:p>
            <a:pPr marL="285750" indent="-285750">
              <a:buFont typeface="Wingdings" pitchFamily="2" charset="2"/>
              <a:buChar char="Ø"/>
            </a:pPr>
            <a:r>
              <a:rPr lang="zh-CN" altLang="en-US" dirty="0"/>
              <a:t>例如</a:t>
            </a:r>
            <a:r>
              <a:rPr lang="en-US" altLang="zh-CN" dirty="0"/>
              <a:t>2016</a:t>
            </a:r>
            <a:r>
              <a:rPr lang="zh-CN" altLang="en-US" dirty="0"/>
              <a:t>年的数据中，最大值为</a:t>
            </a:r>
            <a:r>
              <a:rPr lang="en-US" altLang="zh-CN" dirty="0"/>
              <a:t>174900</a:t>
            </a:r>
            <a:r>
              <a:rPr lang="zh-CN" altLang="en-US" dirty="0"/>
              <a:t>，最小值仅为</a:t>
            </a:r>
            <a:r>
              <a:rPr lang="en-US" altLang="zh-CN" dirty="0"/>
              <a:t>0.1</a:t>
            </a:r>
          </a:p>
          <a:p>
            <a:pPr marL="285750" indent="-285750">
              <a:buFont typeface="Wingdings" pitchFamily="2" charset="2"/>
              <a:buChar char="Ø"/>
            </a:pPr>
            <a:r>
              <a:rPr lang="zh-CN" altLang="en-US" dirty="0"/>
              <a:t>极大极小值相差过大，数据会受极值影响</a:t>
            </a:r>
            <a:endParaRPr lang="en-US" altLang="zh-CN" dirty="0"/>
          </a:p>
          <a:p>
            <a:pPr marL="285750" indent="-285750">
              <a:buFont typeface="Wingdings" panose="05000000000000000000" pitchFamily="2" charset="2"/>
              <a:buChar char="l"/>
            </a:pPr>
            <a:r>
              <a:rPr lang="zh-CN" altLang="en-US" dirty="0"/>
              <a:t>订单金额中的最小值包括</a:t>
            </a:r>
            <a:r>
              <a:rPr lang="en-US" altLang="zh-CN" dirty="0"/>
              <a:t>0</a:t>
            </a:r>
            <a:r>
              <a:rPr lang="zh-CN" altLang="en-US" dirty="0"/>
              <a:t>、</a:t>
            </a:r>
            <a:r>
              <a:rPr lang="en-US" altLang="zh-CN" dirty="0"/>
              <a:t>0.1</a:t>
            </a:r>
            <a:r>
              <a:rPr lang="zh-CN" altLang="en-US" dirty="0"/>
              <a:t>这样的金额，可能为非正常订单，与业务方沟通后确认</a:t>
            </a:r>
          </a:p>
          <a:p>
            <a:pPr marL="285750" indent="-285750">
              <a:buFont typeface="Wingdings" pitchFamily="2" charset="2"/>
              <a:buChar char="Ø"/>
            </a:pPr>
            <a:r>
              <a:rPr lang="zh-CN" altLang="en-US" b="0" dirty="0"/>
              <a:t>最大值的订单金额有效，通常是客户一次性购买多个大家电商品</a:t>
            </a:r>
          </a:p>
          <a:p>
            <a:pPr marL="285750" indent="-285750">
              <a:buFont typeface="Wingdings" pitchFamily="2" charset="2"/>
              <a:buChar char="Ø"/>
            </a:pPr>
            <a:r>
              <a:rPr lang="zh-CN" altLang="en-US" b="0" dirty="0"/>
              <a:t>而订单金额为</a:t>
            </a:r>
            <a:r>
              <a:rPr lang="en-US" altLang="zh-CN" b="0" dirty="0"/>
              <a:t>0.1</a:t>
            </a:r>
            <a:r>
              <a:rPr lang="zh-CN" altLang="en-US" b="0" dirty="0"/>
              <a:t>元这类使用优惠券支付的订单，没有实际意义</a:t>
            </a:r>
          </a:p>
          <a:p>
            <a:pPr marL="285750" indent="-285750">
              <a:buFont typeface="Wingdings" pitchFamily="2" charset="2"/>
              <a:buChar char="Ø"/>
            </a:pPr>
            <a:r>
              <a:rPr lang="zh-CN" altLang="en-US" b="0" dirty="0"/>
              <a:t>除此之外，所有低于</a:t>
            </a:r>
            <a:r>
              <a:rPr lang="en-US" altLang="zh-CN" b="0" dirty="0"/>
              <a:t>1</a:t>
            </a:r>
            <a:r>
              <a:rPr lang="zh-CN" altLang="en-US" b="0" dirty="0"/>
              <a:t>元的订单均有这个问题，因此需要在后续处理中去掉</a:t>
            </a:r>
            <a:endParaRPr lang="en-US" altLang="zh-CN" b="0" dirty="0"/>
          </a:p>
          <a:p>
            <a:pPr marL="285750" indent="-285750">
              <a:buFont typeface="Wingdings" panose="05000000000000000000" pitchFamily="2" charset="2"/>
              <a:buChar char="l"/>
            </a:pPr>
            <a:r>
              <a:rPr lang="zh-CN" altLang="en-US" b="0" dirty="0"/>
              <a:t>有的表中存在缺失值记录，但数量不多，选择丢弃或填充均可</a:t>
            </a:r>
          </a:p>
          <a:p>
            <a:endParaRPr lang="zh-CN" altLang="en-US" dirty="0"/>
          </a:p>
          <a:p>
            <a:endParaRPr lang="zh-CN" altLang="en-US" dirty="0"/>
          </a:p>
          <a:p>
            <a:pPr marL="285750" indent="-285750">
              <a:buFont typeface="Wingdings" pitchFamily="2" charset="2"/>
              <a:buChar char="u"/>
            </a:pPr>
            <a:endParaRPr lang="zh-CN" altLang="en-US" dirty="0"/>
          </a:p>
        </p:txBody>
      </p:sp>
    </p:spTree>
    <p:extLst>
      <p:ext uri="{BB962C8B-B14F-4D97-AF65-F5344CB8AC3E}">
        <p14:creationId xmlns:p14="http://schemas.microsoft.com/office/powerpoint/2010/main" val="424800439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4.4</a:t>
            </a:r>
            <a:r>
              <a:rPr lang="zh-CN" altLang="en-US" dirty="0"/>
              <a:t> 数据预处理</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 altLang="zh-CN" dirty="0"/>
              <a:t>for ind,each_data in enumerate(sheet_datas[:-1]):    </a:t>
            </a:r>
          </a:p>
          <a:p>
            <a:r>
              <a:rPr lang="en" altLang="zh-CN" dirty="0"/>
              <a:t>    </a:t>
            </a:r>
            <a:r>
              <a:rPr lang="en" altLang="zh-CN" dirty="0" err="1"/>
              <a:t>sheet_datas</a:t>
            </a:r>
            <a:r>
              <a:rPr lang="en" altLang="zh-CN" dirty="0"/>
              <a:t>[</a:t>
            </a:r>
            <a:r>
              <a:rPr lang="en" altLang="zh-CN" dirty="0" err="1"/>
              <a:t>ind</a:t>
            </a:r>
            <a:r>
              <a:rPr lang="en" altLang="zh-CN" dirty="0"/>
              <a:t>] = </a:t>
            </a:r>
            <a:r>
              <a:rPr lang="en" altLang="zh-CN" dirty="0" err="1"/>
              <a:t>each_data.dropna</a:t>
            </a:r>
            <a:r>
              <a:rPr lang="en" altLang="zh-CN" dirty="0"/>
              <a:t>()# </a:t>
            </a:r>
            <a:r>
              <a:rPr lang="zh-CN" altLang="en-US" dirty="0"/>
              <a:t>丢弃缺失值记录</a:t>
            </a:r>
          </a:p>
          <a:p>
            <a:r>
              <a:rPr lang="zh-CN" altLang="en-US" dirty="0"/>
              <a:t>    </a:t>
            </a:r>
            <a:r>
              <a:rPr lang="en" altLang="zh-CN" dirty="0" err="1"/>
              <a:t>sheet_datas</a:t>
            </a:r>
            <a:r>
              <a:rPr lang="en" altLang="zh-CN" dirty="0"/>
              <a:t>[</a:t>
            </a:r>
            <a:r>
              <a:rPr lang="en" altLang="zh-CN" dirty="0" err="1"/>
              <a:t>ind</a:t>
            </a:r>
            <a:r>
              <a:rPr lang="en" altLang="zh-CN" dirty="0"/>
              <a:t>] = </a:t>
            </a:r>
            <a:r>
              <a:rPr lang="en" altLang="zh-CN" dirty="0" err="1"/>
              <a:t>each_data</a:t>
            </a:r>
            <a:r>
              <a:rPr lang="en" altLang="zh-CN" dirty="0"/>
              <a:t>[</a:t>
            </a:r>
            <a:r>
              <a:rPr lang="en" altLang="zh-CN" dirty="0" err="1"/>
              <a:t>each_data</a:t>
            </a:r>
            <a:r>
              <a:rPr lang="en" altLang="zh-CN" dirty="0"/>
              <a:t>['</a:t>
            </a:r>
            <a:r>
              <a:rPr lang="zh-CN" altLang="en-US" dirty="0"/>
              <a:t>订单金额</a:t>
            </a:r>
            <a:r>
              <a:rPr lang="en-US" altLang="zh-CN" dirty="0"/>
              <a:t>'] &gt; 1]# </a:t>
            </a:r>
            <a:r>
              <a:rPr lang="zh-CN" altLang="en-US" dirty="0"/>
              <a:t>丢弃订单金额</a:t>
            </a:r>
            <a:r>
              <a:rPr lang="en-US" altLang="zh-CN" dirty="0"/>
              <a:t>&lt;=1</a:t>
            </a:r>
            <a:r>
              <a:rPr lang="zh-CN" altLang="en-US" dirty="0"/>
              <a:t>的记录</a:t>
            </a:r>
          </a:p>
          <a:p>
            <a:r>
              <a:rPr lang="zh-CN" altLang="en-US" dirty="0"/>
              <a:t>    </a:t>
            </a:r>
            <a:r>
              <a:rPr lang="en" altLang="zh-CN" dirty="0" err="1"/>
              <a:t>sheet_datas</a:t>
            </a:r>
            <a:r>
              <a:rPr lang="en" altLang="zh-CN" dirty="0"/>
              <a:t>[</a:t>
            </a:r>
            <a:r>
              <a:rPr lang="en" altLang="zh-CN" dirty="0" err="1"/>
              <a:t>ind</a:t>
            </a:r>
            <a:r>
              <a:rPr lang="en" altLang="zh-CN" dirty="0"/>
              <a:t>]['</a:t>
            </a:r>
            <a:r>
              <a:rPr lang="en" altLang="zh-CN" dirty="0" err="1"/>
              <a:t>max_year_date</a:t>
            </a:r>
            <a:r>
              <a:rPr lang="en" altLang="zh-CN" dirty="0"/>
              <a:t>'] = </a:t>
            </a:r>
            <a:r>
              <a:rPr lang="en" altLang="zh-CN" dirty="0" err="1"/>
              <a:t>each_data</a:t>
            </a:r>
            <a:r>
              <a:rPr lang="en" altLang="zh-CN" dirty="0"/>
              <a:t>['</a:t>
            </a:r>
            <a:r>
              <a:rPr lang="zh-CN" altLang="en-US" dirty="0"/>
              <a:t>提交日期</a:t>
            </a:r>
            <a:r>
              <a:rPr lang="en-US" altLang="zh-CN" dirty="0"/>
              <a:t>'].</a:t>
            </a:r>
            <a:r>
              <a:rPr lang="en" altLang="zh-CN" dirty="0"/>
              <a:t>max() # </a:t>
            </a:r>
            <a:r>
              <a:rPr lang="zh-CN" altLang="en-US" dirty="0"/>
              <a:t>增加一列最大日期值</a:t>
            </a:r>
            <a:endParaRPr lang="en-US" altLang="zh-CN" dirty="0"/>
          </a:p>
          <a:p>
            <a:pPr marL="285750" indent="-285750">
              <a:buFont typeface="Wingdings" pitchFamily="2" charset="2"/>
              <a:buChar char="Ø"/>
            </a:pPr>
            <a:r>
              <a:rPr lang="zh-CN" altLang="en-US" dirty="0"/>
              <a:t>通过</a:t>
            </a:r>
            <a:r>
              <a:rPr lang="en-US" altLang="zh-CN" dirty="0"/>
              <a:t>for</a:t>
            </a:r>
            <a:r>
              <a:rPr lang="zh-CN" altLang="en-US" dirty="0"/>
              <a:t>循环配合</a:t>
            </a:r>
            <a:r>
              <a:rPr lang="en-US" altLang="zh-CN" dirty="0"/>
              <a:t>enumerate</a:t>
            </a:r>
            <a:r>
              <a:rPr lang="zh-CN" altLang="en-US" dirty="0"/>
              <a:t>方法，获得每个可迭代元素的索引和具体值</a:t>
            </a:r>
          </a:p>
          <a:p>
            <a:pPr marL="285750" indent="-285750">
              <a:buFont typeface="Wingdings" pitchFamily="2" charset="2"/>
              <a:buChar char="Ø"/>
            </a:pPr>
            <a:r>
              <a:rPr lang="zh-CN" altLang="en-US" dirty="0"/>
              <a:t>处理缺失值和异常值只针对订单数据，因此</a:t>
            </a:r>
            <a:r>
              <a:rPr lang="en-US" altLang="zh-CN" dirty="0" err="1"/>
              <a:t>sheet_datas</a:t>
            </a:r>
            <a:r>
              <a:rPr lang="zh-CN" altLang="en-US" dirty="0"/>
              <a:t>通过索引实现不包含最后一个对象（即会员等级表）</a:t>
            </a:r>
          </a:p>
          <a:p>
            <a:pPr marL="285750" indent="-285750">
              <a:buFont typeface="Wingdings" pitchFamily="2" charset="2"/>
              <a:buChar char="Ø"/>
            </a:pPr>
            <a:r>
              <a:rPr lang="zh-CN" altLang="en-US" dirty="0"/>
              <a:t>直接将</a:t>
            </a:r>
            <a:r>
              <a:rPr lang="en-US" altLang="zh-CN" dirty="0" err="1"/>
              <a:t>each_data</a:t>
            </a:r>
            <a:r>
              <a:rPr lang="zh-CN" altLang="en-US" dirty="0"/>
              <a:t>使用</a:t>
            </a:r>
            <a:r>
              <a:rPr lang="en-US" altLang="zh-CN" dirty="0" err="1"/>
              <a:t>dropna</a:t>
            </a:r>
            <a:r>
              <a:rPr lang="zh-CN" altLang="en-US" dirty="0"/>
              <a:t>丢弃缺失值后的</a:t>
            </a:r>
            <a:r>
              <a:rPr lang="en-US" altLang="zh-CN" dirty="0" err="1"/>
              <a:t>dataframe</a:t>
            </a:r>
            <a:r>
              <a:rPr lang="zh-CN" altLang="en-US" dirty="0"/>
              <a:t>代原来</a:t>
            </a:r>
            <a:r>
              <a:rPr lang="en-US" altLang="zh-CN" dirty="0" err="1"/>
              <a:t>sheet_datas</a:t>
            </a:r>
            <a:r>
              <a:rPr lang="zh-CN" altLang="en-US" dirty="0"/>
              <a:t>中的</a:t>
            </a:r>
            <a:r>
              <a:rPr lang="en-US" altLang="zh-CN" dirty="0" err="1"/>
              <a:t>dataframe</a:t>
            </a:r>
            <a:endParaRPr lang="en-US" altLang="zh-CN" dirty="0"/>
          </a:p>
          <a:p>
            <a:pPr marL="285750" indent="-285750">
              <a:buFont typeface="Wingdings" pitchFamily="2" charset="2"/>
              <a:buChar char="Ø"/>
            </a:pPr>
            <a:r>
              <a:rPr lang="zh-CN" altLang="en-US" dirty="0"/>
              <a:t>使用</a:t>
            </a:r>
            <a:r>
              <a:rPr lang="en-US" altLang="zh-CN" dirty="0" err="1"/>
              <a:t>each_data</a:t>
            </a:r>
            <a:r>
              <a:rPr lang="en-US" altLang="zh-CN" dirty="0"/>
              <a:t>[</a:t>
            </a:r>
            <a:r>
              <a:rPr lang="en-US" altLang="zh-CN" dirty="0" err="1"/>
              <a:t>each_data</a:t>
            </a:r>
            <a:r>
              <a:rPr lang="en-US" altLang="zh-CN" dirty="0"/>
              <a:t>['</a:t>
            </a:r>
            <a:r>
              <a:rPr lang="zh-CN" altLang="en-US" dirty="0"/>
              <a:t>订单金额</a:t>
            </a:r>
            <a:r>
              <a:rPr lang="en-US" altLang="zh-CN" dirty="0"/>
              <a:t>']&gt;1]</a:t>
            </a:r>
            <a:r>
              <a:rPr lang="zh-CN" altLang="en-US" dirty="0"/>
              <a:t>来过滤出包含订单金额</a:t>
            </a:r>
            <a:r>
              <a:rPr lang="en-US" altLang="zh-CN" dirty="0"/>
              <a:t>&gt;1</a:t>
            </a:r>
            <a:r>
              <a:rPr lang="zh-CN" altLang="en-US" dirty="0"/>
              <a:t>的记录数，然后替换原来</a:t>
            </a:r>
            <a:r>
              <a:rPr lang="en-US" altLang="zh-CN" dirty="0" err="1"/>
              <a:t>sheet_datas</a:t>
            </a:r>
            <a:r>
              <a:rPr lang="zh-CN" altLang="en-US" dirty="0"/>
              <a:t>中的</a:t>
            </a:r>
            <a:r>
              <a:rPr lang="en-US" altLang="zh-CN" dirty="0" err="1"/>
              <a:t>dataframe</a:t>
            </a:r>
            <a:endParaRPr lang="en-US" altLang="zh-CN" dirty="0"/>
          </a:p>
          <a:p>
            <a:pPr marL="285750" indent="-285750">
              <a:buFont typeface="Wingdings" pitchFamily="2" charset="2"/>
              <a:buChar char="Ø"/>
            </a:pPr>
            <a:r>
              <a:rPr lang="zh-CN" altLang="en-US" dirty="0"/>
              <a:t>最后一行代码的目的是在每个年份的数据中新增一列</a:t>
            </a:r>
            <a:r>
              <a:rPr lang="en-US" altLang="zh-CN" dirty="0" err="1"/>
              <a:t>max_year_date</a:t>
            </a:r>
            <a:r>
              <a:rPr lang="zh-CN" altLang="en-US" dirty="0"/>
              <a:t>，通过</a:t>
            </a:r>
            <a:r>
              <a:rPr lang="en-US" altLang="zh-CN" dirty="0" err="1"/>
              <a:t>each_data</a:t>
            </a:r>
            <a:r>
              <a:rPr lang="en-US" altLang="zh-CN" dirty="0"/>
              <a:t>['</a:t>
            </a:r>
            <a:r>
              <a:rPr lang="zh-CN" altLang="en-US" dirty="0"/>
              <a:t>提交日期</a:t>
            </a:r>
            <a:r>
              <a:rPr lang="en-US" altLang="zh-CN" dirty="0"/>
              <a:t>'].max()</a:t>
            </a:r>
            <a:r>
              <a:rPr lang="zh-CN" altLang="en-US" dirty="0"/>
              <a:t>获取一年中日期的最大值，这样方便后续针对每年的数据分别做</a:t>
            </a:r>
            <a:r>
              <a:rPr lang="en-US" altLang="zh-CN" dirty="0"/>
              <a:t>RFM</a:t>
            </a:r>
            <a:r>
              <a:rPr lang="zh-CN" altLang="en-US" dirty="0"/>
              <a:t>计算，而不是针对</a:t>
            </a:r>
            <a:r>
              <a:rPr lang="en-US" altLang="zh-CN" dirty="0"/>
              <a:t>4</a:t>
            </a:r>
            <a:r>
              <a:rPr lang="zh-CN" altLang="en-US" dirty="0"/>
              <a:t>年的数据统一做</a:t>
            </a:r>
            <a:r>
              <a:rPr lang="en-US" altLang="zh-CN" dirty="0"/>
              <a:t>RFM</a:t>
            </a:r>
            <a:r>
              <a:rPr lang="zh-CN" altLang="en-US" dirty="0"/>
              <a:t>计算。</a:t>
            </a:r>
          </a:p>
          <a:p>
            <a:endParaRPr lang="en-US" altLang="zh-CN" dirty="0"/>
          </a:p>
          <a:p>
            <a:endParaRPr lang="zh-CN" altLang="en-US" dirty="0"/>
          </a:p>
        </p:txBody>
      </p:sp>
      <p:pic>
        <p:nvPicPr>
          <p:cNvPr id="8" name="图片 7">
            <a:extLst>
              <a:ext uri="{FF2B5EF4-FFF2-40B4-BE49-F238E27FC236}">
                <a16:creationId xmlns:a16="http://schemas.microsoft.com/office/drawing/2014/main" id="{2646070C-246F-6D0D-D729-FAD7450D209C}"/>
              </a:ext>
            </a:extLst>
          </p:cNvPr>
          <p:cNvPicPr>
            <a:picLocks noChangeAspect="1"/>
          </p:cNvPicPr>
          <p:nvPr/>
        </p:nvPicPr>
        <p:blipFill>
          <a:blip r:embed="rId3"/>
          <a:stretch>
            <a:fillRect/>
          </a:stretch>
        </p:blipFill>
        <p:spPr>
          <a:xfrm>
            <a:off x="710880" y="1674854"/>
            <a:ext cx="8971428" cy="1609524"/>
          </a:xfrm>
          <a:prstGeom prst="rect">
            <a:avLst/>
          </a:prstGeom>
        </p:spPr>
      </p:pic>
    </p:spTree>
    <p:extLst>
      <p:ext uri="{BB962C8B-B14F-4D97-AF65-F5344CB8AC3E}">
        <p14:creationId xmlns:p14="http://schemas.microsoft.com/office/powerpoint/2010/main" val="411398784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4.5</a:t>
            </a:r>
            <a:r>
              <a:rPr lang="zh-CN" altLang="en-US" dirty="0"/>
              <a:t> 汇总所有数据</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 altLang="zh-CN" dirty="0" err="1"/>
              <a:t>data_merge</a:t>
            </a:r>
            <a:r>
              <a:rPr lang="en" altLang="zh-CN" dirty="0"/>
              <a:t> = </a:t>
            </a:r>
            <a:r>
              <a:rPr lang="en" altLang="zh-CN" dirty="0" err="1"/>
              <a:t>pd.concat</a:t>
            </a:r>
            <a:r>
              <a:rPr lang="en" altLang="zh-CN" dirty="0"/>
              <a:t>(</a:t>
            </a:r>
            <a:r>
              <a:rPr lang="en" altLang="zh-CN" dirty="0" err="1"/>
              <a:t>sheet_datas</a:t>
            </a:r>
            <a:r>
              <a:rPr lang="en" altLang="zh-CN" dirty="0"/>
              <a:t>[:-1],axis=0)</a:t>
            </a:r>
          </a:p>
          <a:p>
            <a:r>
              <a:rPr lang="en" altLang="zh-CN" dirty="0"/>
              <a:t># </a:t>
            </a:r>
            <a:r>
              <a:rPr lang="zh-CN" altLang="en-US" dirty="0"/>
              <a:t>获取各自年份数据</a:t>
            </a:r>
          </a:p>
          <a:p>
            <a:r>
              <a:rPr lang="en" altLang="zh-CN" dirty="0" err="1"/>
              <a:t>data_merge</a:t>
            </a:r>
            <a:r>
              <a:rPr lang="en" altLang="zh-CN" dirty="0"/>
              <a:t>['year'] = </a:t>
            </a:r>
            <a:r>
              <a:rPr lang="en" altLang="zh-CN" dirty="0" err="1"/>
              <a:t>data_merge</a:t>
            </a:r>
            <a:r>
              <a:rPr lang="en" altLang="zh-CN" dirty="0"/>
              <a:t>['</a:t>
            </a:r>
            <a:r>
              <a:rPr lang="zh-CN" altLang="en-US" dirty="0"/>
              <a:t>提交日期</a:t>
            </a:r>
            <a:r>
              <a:rPr lang="en-US" altLang="zh-CN" dirty="0"/>
              <a:t>'].</a:t>
            </a:r>
            <a:r>
              <a:rPr lang="en" altLang="zh-CN" dirty="0" err="1"/>
              <a:t>dt.year</a:t>
            </a:r>
            <a:endParaRPr lang="en" altLang="zh-CN" dirty="0"/>
          </a:p>
          <a:p>
            <a:r>
              <a:rPr lang="en" altLang="zh-CN" dirty="0"/>
              <a:t># </a:t>
            </a:r>
            <a:r>
              <a:rPr lang="zh-CN" altLang="en-US" dirty="0"/>
              <a:t>转换日期间隔为数字</a:t>
            </a:r>
            <a:endParaRPr lang="en-US" altLang="zh-CN" dirty="0"/>
          </a:p>
          <a:p>
            <a:r>
              <a:rPr lang="en" altLang="zh-CN" dirty="0" err="1"/>
              <a:t>data_merge</a:t>
            </a:r>
            <a:r>
              <a:rPr lang="en" altLang="zh-CN" dirty="0"/>
              <a:t>['</a:t>
            </a:r>
            <a:r>
              <a:rPr lang="en" altLang="zh-CN" dirty="0" err="1"/>
              <a:t>date_interval</a:t>
            </a:r>
            <a:r>
              <a:rPr lang="en" altLang="zh-CN" dirty="0"/>
              <a:t>'] = </a:t>
            </a:r>
            <a:r>
              <a:rPr lang="en" altLang="zh-CN" dirty="0" err="1"/>
              <a:t>data_merge</a:t>
            </a:r>
            <a:r>
              <a:rPr lang="en" altLang="zh-CN" dirty="0"/>
              <a:t>['</a:t>
            </a:r>
            <a:r>
              <a:rPr lang="en" altLang="zh-CN" dirty="0" err="1"/>
              <a:t>max_year_date</a:t>
            </a:r>
            <a:r>
              <a:rPr lang="en" altLang="zh-CN" dirty="0"/>
              <a:t>']-</a:t>
            </a:r>
            <a:r>
              <a:rPr lang="en" altLang="zh-CN" dirty="0" err="1"/>
              <a:t>data_merge</a:t>
            </a:r>
            <a:r>
              <a:rPr lang="en" altLang="zh-CN" dirty="0"/>
              <a:t>['</a:t>
            </a:r>
            <a:r>
              <a:rPr lang="zh-CN" altLang="en-US" dirty="0"/>
              <a:t>提交日期</a:t>
            </a:r>
            <a:r>
              <a:rPr lang="en-US" altLang="zh-CN" dirty="0"/>
              <a:t>’]</a:t>
            </a:r>
          </a:p>
          <a:p>
            <a:endParaRPr lang="en-US" altLang="zh-CN" dirty="0"/>
          </a:p>
          <a:p>
            <a:pPr marL="285750" indent="-285750">
              <a:buFont typeface="Wingdings" pitchFamily="2" charset="2"/>
              <a:buChar char="Ø"/>
            </a:pPr>
            <a:r>
              <a:rPr lang="zh-CN" altLang="en-US" dirty="0"/>
              <a:t>汇总所有数据</a:t>
            </a:r>
            <a:r>
              <a:rPr lang="en-US" altLang="zh-CN" dirty="0"/>
              <a:t>: </a:t>
            </a:r>
            <a:r>
              <a:rPr lang="zh-CN" altLang="en-US" dirty="0"/>
              <a:t>将</a:t>
            </a:r>
            <a:r>
              <a:rPr lang="en-US" altLang="zh-CN" dirty="0"/>
              <a:t>4</a:t>
            </a:r>
            <a:r>
              <a:rPr lang="zh-CN" altLang="en-US" dirty="0"/>
              <a:t>年的数据使用</a:t>
            </a:r>
            <a:r>
              <a:rPr lang="en-US" altLang="zh-CN" dirty="0" err="1"/>
              <a:t>pd.concat</a:t>
            </a:r>
            <a:r>
              <a:rPr lang="zh-CN" altLang="en-US" dirty="0"/>
              <a:t>方法合并为一个完整的</a:t>
            </a:r>
            <a:r>
              <a:rPr lang="en-US" altLang="zh-CN" dirty="0" err="1"/>
              <a:t>dataframe</a:t>
            </a:r>
            <a:r>
              <a:rPr lang="en-US" altLang="zh-CN" dirty="0"/>
              <a:t> </a:t>
            </a:r>
            <a:r>
              <a:rPr lang="en-US" altLang="zh-CN" dirty="0" err="1"/>
              <a:t>data_merge</a:t>
            </a:r>
            <a:r>
              <a:rPr lang="zh-CN" altLang="en-US" dirty="0"/>
              <a:t>，后续的所有计算都能基于同一个</a:t>
            </a:r>
            <a:r>
              <a:rPr lang="en-US" altLang="zh-CN" dirty="0" err="1"/>
              <a:t>dataframe</a:t>
            </a:r>
            <a:r>
              <a:rPr lang="zh-CN" altLang="en-US" dirty="0"/>
              <a:t>进行，而不用写循环代码段对每个年份的数据单独计算</a:t>
            </a:r>
          </a:p>
          <a:p>
            <a:pPr marL="285750" indent="-285750">
              <a:buFont typeface="Wingdings" pitchFamily="2" charset="2"/>
              <a:buChar char="Ø"/>
            </a:pPr>
            <a:r>
              <a:rPr lang="zh-CN" altLang="en-US" dirty="0"/>
              <a:t>获取各自年份数据</a:t>
            </a:r>
            <a:r>
              <a:rPr lang="en-US" altLang="zh-CN" dirty="0"/>
              <a:t>:</a:t>
            </a:r>
          </a:p>
          <a:p>
            <a:pPr marL="342900" indent="-342900">
              <a:buFont typeface="+mj-ea"/>
              <a:buAutoNum type="circleNumDbPlain"/>
            </a:pPr>
            <a:r>
              <a:rPr lang="zh-CN" altLang="en-US" b="0" dirty="0"/>
              <a:t>先计算各自年份的最大日期与每个行的日期的差，得到日期间隔</a:t>
            </a:r>
          </a:p>
          <a:p>
            <a:pPr marL="342900" indent="-342900">
              <a:buFont typeface="+mj-ea"/>
              <a:buAutoNum type="circleNumDbPlain"/>
            </a:pPr>
            <a:r>
              <a:rPr lang="zh-CN" altLang="en-US" b="0" dirty="0"/>
              <a:t>再增加一列新的字段，为每个记录行发生的年份，使用</a:t>
            </a:r>
            <a:r>
              <a:rPr lang="en-US" altLang="zh-CN" b="0" dirty="0" err="1"/>
              <a:t>data_merge</a:t>
            </a:r>
            <a:r>
              <a:rPr lang="en-US" altLang="zh-CN" b="0" dirty="0"/>
              <a:t>['</a:t>
            </a:r>
            <a:r>
              <a:rPr lang="zh-CN" altLang="en-US" b="0" dirty="0"/>
              <a:t>提交日期</a:t>
            </a:r>
            <a:r>
              <a:rPr lang="en-US" altLang="zh-CN" b="0" dirty="0"/>
              <a:t>'].</a:t>
            </a:r>
            <a:r>
              <a:rPr lang="en-US" altLang="zh-CN" b="0" dirty="0" err="1"/>
              <a:t>dt.year</a:t>
            </a:r>
            <a:r>
              <a:rPr lang="zh-CN" altLang="en-US" b="0" dirty="0"/>
              <a:t>实现</a:t>
            </a:r>
            <a:endParaRPr lang="zh-CN" altLang="en-US" dirty="0"/>
          </a:p>
          <a:p>
            <a:endParaRPr lang="zh-CN" altLang="en-US" dirty="0"/>
          </a:p>
        </p:txBody>
      </p:sp>
      <p:pic>
        <p:nvPicPr>
          <p:cNvPr id="8" name="图片 7">
            <a:extLst>
              <a:ext uri="{FF2B5EF4-FFF2-40B4-BE49-F238E27FC236}">
                <a16:creationId xmlns:a16="http://schemas.microsoft.com/office/drawing/2014/main" id="{5146A221-E554-D23C-1878-5921E141482E}"/>
              </a:ext>
            </a:extLst>
          </p:cNvPr>
          <p:cNvPicPr>
            <a:picLocks noChangeAspect="1"/>
          </p:cNvPicPr>
          <p:nvPr/>
        </p:nvPicPr>
        <p:blipFill>
          <a:blip r:embed="rId3"/>
          <a:stretch>
            <a:fillRect/>
          </a:stretch>
        </p:blipFill>
        <p:spPr>
          <a:xfrm>
            <a:off x="710880" y="1656000"/>
            <a:ext cx="8971428" cy="2438095"/>
          </a:xfrm>
          <a:prstGeom prst="rect">
            <a:avLst/>
          </a:prstGeom>
        </p:spPr>
      </p:pic>
    </p:spTree>
    <p:extLst>
      <p:ext uri="{BB962C8B-B14F-4D97-AF65-F5344CB8AC3E}">
        <p14:creationId xmlns:p14="http://schemas.microsoft.com/office/powerpoint/2010/main" val="236309194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4.6</a:t>
            </a:r>
            <a:r>
              <a:rPr lang="zh-CN" altLang="en-US" dirty="0"/>
              <a:t> 按会员</a:t>
            </a:r>
            <a:r>
              <a:rPr lang="en-US" altLang="zh-CN" dirty="0"/>
              <a:t>ID</a:t>
            </a:r>
            <a:r>
              <a:rPr lang="zh-CN" altLang="en-US" dirty="0"/>
              <a:t>做聚合</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 altLang="zh-CN" dirty="0" err="1"/>
              <a:t>rfm_gb</a:t>
            </a:r>
            <a:r>
              <a:rPr lang="en" altLang="zh-CN" dirty="0"/>
              <a:t> = </a:t>
            </a:r>
            <a:r>
              <a:rPr lang="en" altLang="zh-CN" dirty="0" err="1"/>
              <a:t>data_merge.groupby</a:t>
            </a:r>
            <a:r>
              <a:rPr lang="en" altLang="zh-CN" dirty="0"/>
              <a:t>(['year','</a:t>
            </a:r>
            <a:r>
              <a:rPr lang="zh-CN" altLang="en-US" dirty="0"/>
              <a:t>会员</a:t>
            </a:r>
            <a:r>
              <a:rPr lang="en" altLang="zh-CN" dirty="0"/>
              <a:t>ID'],</a:t>
            </a:r>
            <a:r>
              <a:rPr lang="en" altLang="zh-CN" dirty="0" err="1"/>
              <a:t>as_index</a:t>
            </a:r>
            <a:r>
              <a:rPr lang="en" altLang="zh-CN" dirty="0"/>
              <a:t>=False).</a:t>
            </a:r>
            <a:r>
              <a:rPr lang="en" altLang="zh-CN" dirty="0" err="1"/>
              <a:t>agg</a:t>
            </a:r>
            <a:r>
              <a:rPr lang="en" altLang="zh-CN" dirty="0"/>
              <a:t>(</a:t>
            </a:r>
          </a:p>
          <a:p>
            <a:r>
              <a:rPr lang="en" altLang="zh-CN" dirty="0"/>
              <a:t>    {'</a:t>
            </a:r>
            <a:r>
              <a:rPr lang="en" altLang="zh-CN" dirty="0" err="1"/>
              <a:t>date_interval</a:t>
            </a:r>
            <a:r>
              <a:rPr lang="en" altLang="zh-CN" dirty="0"/>
              <a:t>': 'min',  # </a:t>
            </a:r>
            <a:r>
              <a:rPr lang="zh-CN" altLang="en-US" dirty="0"/>
              <a:t>计算最近一次订单时间</a:t>
            </a:r>
          </a:p>
          <a:p>
            <a:r>
              <a:rPr lang="zh-CN" altLang="en-US" dirty="0"/>
              <a:t>     </a:t>
            </a:r>
            <a:r>
              <a:rPr lang="en-US" altLang="zh-CN" dirty="0"/>
              <a:t>'</a:t>
            </a:r>
            <a:r>
              <a:rPr lang="zh-CN" altLang="en-US" dirty="0"/>
              <a:t>提交日期</a:t>
            </a:r>
            <a:r>
              <a:rPr lang="en-US" altLang="zh-CN" dirty="0"/>
              <a:t>': '</a:t>
            </a:r>
            <a:r>
              <a:rPr lang="en" altLang="zh-CN" dirty="0"/>
              <a:t>count', # </a:t>
            </a:r>
            <a:r>
              <a:rPr lang="zh-CN" altLang="en-US" dirty="0"/>
              <a:t>计算订单频率</a:t>
            </a:r>
          </a:p>
          <a:p>
            <a:r>
              <a:rPr lang="zh-CN" altLang="en-US" dirty="0"/>
              <a:t>     </a:t>
            </a:r>
            <a:r>
              <a:rPr lang="en-US" altLang="zh-CN" dirty="0"/>
              <a:t>'</a:t>
            </a:r>
            <a:r>
              <a:rPr lang="zh-CN" altLang="en-US" dirty="0"/>
              <a:t>订单金额</a:t>
            </a:r>
            <a:r>
              <a:rPr lang="en-US" altLang="zh-CN" dirty="0"/>
              <a:t>': '</a:t>
            </a:r>
            <a:r>
              <a:rPr lang="en" altLang="zh-CN" dirty="0"/>
              <a:t>sum'})  # </a:t>
            </a:r>
            <a:r>
              <a:rPr lang="zh-CN" altLang="en-US" dirty="0"/>
              <a:t>计算订单总金额</a:t>
            </a:r>
          </a:p>
          <a:p>
            <a:r>
              <a:rPr lang="en-US" altLang="zh-CN" dirty="0"/>
              <a:t># </a:t>
            </a:r>
            <a:r>
              <a:rPr lang="zh-CN" altLang="en-US" dirty="0"/>
              <a:t>重命名列名</a:t>
            </a:r>
          </a:p>
          <a:p>
            <a:r>
              <a:rPr lang="en" altLang="zh-CN" dirty="0" err="1"/>
              <a:t>rfm_gb.columns</a:t>
            </a:r>
            <a:r>
              <a:rPr lang="en" altLang="zh-CN" dirty="0"/>
              <a:t> =  ['year','</a:t>
            </a:r>
            <a:r>
              <a:rPr lang="zh-CN" altLang="en-US" dirty="0"/>
              <a:t>会员</a:t>
            </a:r>
            <a:r>
              <a:rPr lang="en" altLang="zh-CN" dirty="0"/>
              <a:t>ID','r','f','m’]</a:t>
            </a:r>
          </a:p>
          <a:p>
            <a:endParaRPr lang="en" altLang="zh-CN" dirty="0"/>
          </a:p>
          <a:p>
            <a:pPr marL="285750" indent="-285750">
              <a:buFont typeface="Wingdings" pitchFamily="2" charset="2"/>
              <a:buChar char="Ø"/>
            </a:pPr>
            <a:r>
              <a:rPr lang="zh-CN" altLang="en-US" dirty="0"/>
              <a:t>上面代码框中的第一行代码，是基于年份和会员</a:t>
            </a:r>
            <a:r>
              <a:rPr lang="en-US" altLang="zh-CN" dirty="0"/>
              <a:t>ID</a:t>
            </a:r>
            <a:r>
              <a:rPr lang="zh-CN" altLang="en-US" dirty="0"/>
              <a:t>，分别做</a:t>
            </a:r>
            <a:r>
              <a:rPr lang="en-US" altLang="zh-CN" dirty="0"/>
              <a:t>RFM</a:t>
            </a:r>
            <a:r>
              <a:rPr lang="zh-CN" altLang="en-US" dirty="0"/>
              <a:t>原始值的聚合计算</a:t>
            </a:r>
          </a:p>
          <a:p>
            <a:pPr marL="285750" indent="-285750">
              <a:buFont typeface="Wingdings" pitchFamily="2" charset="2"/>
              <a:buChar char="Ø"/>
            </a:pPr>
            <a:r>
              <a:rPr lang="zh-CN" altLang="en-US" dirty="0"/>
              <a:t>这里使用</a:t>
            </a:r>
            <a:r>
              <a:rPr lang="en-US" altLang="zh-CN" dirty="0" err="1"/>
              <a:t>groupby</a:t>
            </a:r>
            <a:r>
              <a:rPr lang="zh-CN" altLang="en-US" dirty="0"/>
              <a:t>分组，以</a:t>
            </a:r>
            <a:r>
              <a:rPr lang="en-US" altLang="zh-CN" dirty="0"/>
              <a:t>year</a:t>
            </a:r>
            <a:r>
              <a:rPr lang="zh-CN" altLang="en-US" dirty="0"/>
              <a:t>和会员</a:t>
            </a:r>
            <a:r>
              <a:rPr lang="en-US" altLang="zh-CN" dirty="0"/>
              <a:t>ID</a:t>
            </a:r>
            <a:r>
              <a:rPr lang="zh-CN" altLang="en-US" dirty="0"/>
              <a:t>为联合主键，设置</a:t>
            </a:r>
            <a:r>
              <a:rPr lang="en-US" altLang="zh-CN" dirty="0" err="1"/>
              <a:t>as_index</a:t>
            </a:r>
            <a:r>
              <a:rPr lang="en-US" altLang="zh-CN" dirty="0"/>
              <a:t>=False</a:t>
            </a:r>
            <a:r>
              <a:rPr lang="zh-CN" altLang="en-US" dirty="0"/>
              <a:t>意味着</a:t>
            </a:r>
            <a:r>
              <a:rPr lang="en-US" altLang="zh-CN" dirty="0"/>
              <a:t>year</a:t>
            </a:r>
            <a:r>
              <a:rPr lang="zh-CN" altLang="en-US" dirty="0"/>
              <a:t>和会员</a:t>
            </a:r>
            <a:r>
              <a:rPr lang="en-US" altLang="zh-CN" dirty="0"/>
              <a:t>ID</a:t>
            </a:r>
            <a:r>
              <a:rPr lang="zh-CN" altLang="en-US" dirty="0"/>
              <a:t>不作为</a:t>
            </a:r>
            <a:r>
              <a:rPr lang="en-US" altLang="zh-CN" dirty="0"/>
              <a:t>index</a:t>
            </a:r>
            <a:r>
              <a:rPr lang="zh-CN" altLang="en-US" dirty="0"/>
              <a:t>列，而是普通的数据框结果列。后面的</a:t>
            </a:r>
            <a:r>
              <a:rPr lang="en-US" altLang="zh-CN" dirty="0" err="1"/>
              <a:t>agg</a:t>
            </a:r>
            <a:r>
              <a:rPr lang="zh-CN" altLang="en-US" dirty="0"/>
              <a:t>方法实际上是一个“批量”聚合功能的函数，它实现了对</a:t>
            </a:r>
            <a:r>
              <a:rPr lang="en-US" altLang="zh-CN" dirty="0" err="1"/>
              <a:t>date_interval</a:t>
            </a:r>
            <a:r>
              <a:rPr lang="zh-CN" altLang="en-US" dirty="0"/>
              <a:t>、提交日期、订单金额三列分别以</a:t>
            </a:r>
            <a:r>
              <a:rPr lang="en-US" altLang="zh-CN" dirty="0"/>
              <a:t>min</a:t>
            </a:r>
            <a:r>
              <a:rPr lang="zh-CN" altLang="en-US" dirty="0"/>
              <a:t>、</a:t>
            </a:r>
            <a:r>
              <a:rPr lang="en-US" altLang="zh-CN" dirty="0"/>
              <a:t>count</a:t>
            </a:r>
            <a:r>
              <a:rPr lang="zh-CN" altLang="en-US" dirty="0"/>
              <a:t>、</a:t>
            </a:r>
            <a:r>
              <a:rPr lang="en-US" altLang="zh-CN" dirty="0"/>
              <a:t>sum</a:t>
            </a:r>
            <a:r>
              <a:rPr lang="zh-CN" altLang="en-US" dirty="0"/>
              <a:t>做聚合计算的功能。否则，我们需要分别写</a:t>
            </a:r>
            <a:r>
              <a:rPr lang="en-US" altLang="zh-CN" dirty="0"/>
              <a:t>3</a:t>
            </a:r>
            <a:r>
              <a:rPr lang="zh-CN" altLang="en-US" dirty="0"/>
              <a:t>条</a:t>
            </a:r>
            <a:r>
              <a:rPr lang="en-US" altLang="zh-CN" dirty="0" err="1"/>
              <a:t>goupby</a:t>
            </a:r>
            <a:r>
              <a:rPr lang="zh-CN" altLang="en-US" dirty="0"/>
              <a:t>来实现</a:t>
            </a:r>
            <a:r>
              <a:rPr lang="en-US" altLang="zh-CN" dirty="0"/>
              <a:t>3</a:t>
            </a:r>
            <a:r>
              <a:rPr lang="zh-CN" altLang="en-US" dirty="0"/>
              <a:t>个聚合计算</a:t>
            </a:r>
          </a:p>
          <a:p>
            <a:endParaRPr lang="en" altLang="zh-CN" dirty="0"/>
          </a:p>
        </p:txBody>
      </p:sp>
      <p:pic>
        <p:nvPicPr>
          <p:cNvPr id="8" name="图片 7">
            <a:extLst>
              <a:ext uri="{FF2B5EF4-FFF2-40B4-BE49-F238E27FC236}">
                <a16:creationId xmlns:a16="http://schemas.microsoft.com/office/drawing/2014/main" id="{36823463-8739-07DF-F725-2C3FF678D79F}"/>
              </a:ext>
            </a:extLst>
          </p:cNvPr>
          <p:cNvPicPr>
            <a:picLocks noChangeAspect="1"/>
          </p:cNvPicPr>
          <p:nvPr/>
        </p:nvPicPr>
        <p:blipFill>
          <a:blip r:embed="rId3"/>
          <a:stretch>
            <a:fillRect/>
          </a:stretch>
        </p:blipFill>
        <p:spPr>
          <a:xfrm>
            <a:off x="710880" y="1656000"/>
            <a:ext cx="8980952" cy="2714286"/>
          </a:xfrm>
          <a:prstGeom prst="rect">
            <a:avLst/>
          </a:prstGeom>
        </p:spPr>
      </p:pic>
      <p:pic>
        <p:nvPicPr>
          <p:cNvPr id="10" name="图片 9">
            <a:extLst>
              <a:ext uri="{FF2B5EF4-FFF2-40B4-BE49-F238E27FC236}">
                <a16:creationId xmlns:a16="http://schemas.microsoft.com/office/drawing/2014/main" id="{ECC3DF26-810E-E44E-9EF3-359C6DE45140}"/>
              </a:ext>
            </a:extLst>
          </p:cNvPr>
          <p:cNvPicPr>
            <a:picLocks noChangeAspect="1"/>
          </p:cNvPicPr>
          <p:nvPr/>
        </p:nvPicPr>
        <p:blipFill>
          <a:blip r:embed="rId4"/>
          <a:stretch>
            <a:fillRect/>
          </a:stretch>
        </p:blipFill>
        <p:spPr>
          <a:xfrm>
            <a:off x="710880" y="3952030"/>
            <a:ext cx="8628571" cy="2676190"/>
          </a:xfrm>
          <a:prstGeom prst="rect">
            <a:avLst/>
          </a:prstGeom>
        </p:spPr>
      </p:pic>
    </p:spTree>
    <p:extLst>
      <p:ext uri="{BB962C8B-B14F-4D97-AF65-F5344CB8AC3E}">
        <p14:creationId xmlns:p14="http://schemas.microsoft.com/office/powerpoint/2010/main" val="1094836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4.7 </a:t>
            </a:r>
            <a:r>
              <a:rPr lang="zh-CN" altLang="en-US" dirty="0"/>
              <a:t>确定</a:t>
            </a:r>
            <a:r>
              <a:rPr lang="en-US" altLang="zh-CN" dirty="0"/>
              <a:t>RFM</a:t>
            </a:r>
            <a:r>
              <a:rPr lang="zh-CN" altLang="en-US" dirty="0"/>
              <a:t>划分区间</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在做</a:t>
            </a:r>
            <a:r>
              <a:rPr lang="en-US" altLang="zh-CN" dirty="0"/>
              <a:t>RFM</a:t>
            </a:r>
            <a:r>
              <a:rPr lang="zh-CN" altLang="en-US" dirty="0"/>
              <a:t>划分时，基本逻辑是分别对</a:t>
            </a:r>
            <a:r>
              <a:rPr lang="en-US" altLang="zh-CN" dirty="0"/>
              <a:t>R</a:t>
            </a:r>
            <a:r>
              <a:rPr lang="zh-CN" altLang="en-US" dirty="0"/>
              <a:t>、</a:t>
            </a:r>
            <a:r>
              <a:rPr lang="en-US" altLang="zh-CN" dirty="0"/>
              <a:t>F</a:t>
            </a:r>
            <a:r>
              <a:rPr lang="zh-CN" altLang="en-US" dirty="0"/>
              <a:t>、</a:t>
            </a:r>
            <a:r>
              <a:rPr lang="en-US" altLang="zh-CN" dirty="0"/>
              <a:t>M</a:t>
            </a:r>
            <a:r>
              <a:rPr lang="zh-CN" altLang="en-US" dirty="0"/>
              <a:t>做离散化操作，然后再计算</a:t>
            </a:r>
            <a:r>
              <a:rPr lang="en-US" altLang="zh-CN" dirty="0"/>
              <a:t>RFM</a:t>
            </a:r>
            <a:r>
              <a:rPr lang="zh-CN" altLang="en-US" dirty="0"/>
              <a:t>。而离散化本身有多种方法可选，由于我们要对数据做</a:t>
            </a:r>
            <a:r>
              <a:rPr lang="en-US" altLang="zh-CN" dirty="0"/>
              <a:t>RFM</a:t>
            </a:r>
            <a:r>
              <a:rPr lang="zh-CN" altLang="en-US" dirty="0"/>
              <a:t>离散化，因此需要先看下数据的基本分布状态</a:t>
            </a:r>
            <a:endParaRPr lang="en-US" altLang="zh-CN" dirty="0"/>
          </a:p>
          <a:p>
            <a:pPr marL="285750" indent="-285750">
              <a:buFont typeface="Wingdings" panose="05000000000000000000" pitchFamily="2" charset="2"/>
              <a:buChar char="l"/>
            </a:pPr>
            <a:r>
              <a:rPr lang="zh-CN" altLang="en-US" dirty="0"/>
              <a:t>查看数据分布</a:t>
            </a:r>
          </a:p>
          <a:p>
            <a:r>
              <a:rPr lang="en" altLang="zh-CN" dirty="0" err="1"/>
              <a:t>desc_pd</a:t>
            </a:r>
            <a:r>
              <a:rPr lang="en" altLang="zh-CN" dirty="0"/>
              <a:t> = </a:t>
            </a:r>
            <a:r>
              <a:rPr lang="en" altLang="zh-CN" dirty="0" err="1"/>
              <a:t>rfm_gb.iloc</a:t>
            </a:r>
            <a:r>
              <a:rPr lang="en" altLang="zh-CN" dirty="0"/>
              <a:t>[:,2:].describe().T</a:t>
            </a:r>
          </a:p>
          <a:p>
            <a:r>
              <a:rPr lang="en" altLang="zh-CN" dirty="0"/>
              <a:t>desc_pd</a:t>
            </a:r>
          </a:p>
          <a:p>
            <a:endParaRPr lang="en" altLang="zh-CN" dirty="0"/>
          </a:p>
          <a:p>
            <a:pPr marL="285750" indent="-285750">
              <a:buFont typeface="Wingdings" panose="05000000000000000000" pitchFamily="2" charset="2"/>
              <a:buChar char="l"/>
            </a:pPr>
            <a:r>
              <a:rPr lang="zh-CN" altLang="en-US" dirty="0"/>
              <a:t>定义区间边界</a:t>
            </a:r>
          </a:p>
          <a:p>
            <a:r>
              <a:rPr lang="en" altLang="zh-CN" dirty="0" err="1"/>
              <a:t>r_bins</a:t>
            </a:r>
            <a:r>
              <a:rPr lang="en" altLang="zh-CN" dirty="0"/>
              <a:t> = [-1,79,255,365] # </a:t>
            </a:r>
            <a:r>
              <a:rPr lang="zh-CN" altLang="en-US" dirty="0"/>
              <a:t>注意起始边界小于最小值</a:t>
            </a:r>
          </a:p>
          <a:p>
            <a:r>
              <a:rPr lang="en" altLang="zh-CN" dirty="0" err="1"/>
              <a:t>f_bins</a:t>
            </a:r>
            <a:r>
              <a:rPr lang="en" altLang="zh-CN" dirty="0"/>
              <a:t> = [0,2,5,130] </a:t>
            </a:r>
          </a:p>
          <a:p>
            <a:r>
              <a:rPr lang="en" altLang="zh-CN" dirty="0" err="1"/>
              <a:t>m_bins</a:t>
            </a:r>
            <a:r>
              <a:rPr lang="en" altLang="zh-CN" dirty="0"/>
              <a:t> = [0,69,1199,206252]</a:t>
            </a:r>
            <a:endParaRPr lang="zh-CN" altLang="en-US" dirty="0"/>
          </a:p>
        </p:txBody>
      </p:sp>
      <p:pic>
        <p:nvPicPr>
          <p:cNvPr id="8" name="图片 7">
            <a:extLst>
              <a:ext uri="{FF2B5EF4-FFF2-40B4-BE49-F238E27FC236}">
                <a16:creationId xmlns:a16="http://schemas.microsoft.com/office/drawing/2014/main" id="{8D1A6708-C4EA-02DB-9F6D-4773E17B3FAD}"/>
              </a:ext>
            </a:extLst>
          </p:cNvPr>
          <p:cNvPicPr>
            <a:picLocks noChangeAspect="1"/>
          </p:cNvPicPr>
          <p:nvPr/>
        </p:nvPicPr>
        <p:blipFill>
          <a:blip r:embed="rId3"/>
          <a:stretch>
            <a:fillRect/>
          </a:stretch>
        </p:blipFill>
        <p:spPr>
          <a:xfrm>
            <a:off x="782320" y="2900428"/>
            <a:ext cx="8971428" cy="1057143"/>
          </a:xfrm>
          <a:prstGeom prst="rect">
            <a:avLst/>
          </a:prstGeom>
        </p:spPr>
      </p:pic>
      <p:pic>
        <p:nvPicPr>
          <p:cNvPr id="10" name="图片 9">
            <a:extLst>
              <a:ext uri="{FF2B5EF4-FFF2-40B4-BE49-F238E27FC236}">
                <a16:creationId xmlns:a16="http://schemas.microsoft.com/office/drawing/2014/main" id="{548AF3F7-3489-2B5C-8568-C3AF9148893A}"/>
              </a:ext>
            </a:extLst>
          </p:cNvPr>
          <p:cNvPicPr>
            <a:picLocks noChangeAspect="1"/>
          </p:cNvPicPr>
          <p:nvPr/>
        </p:nvPicPr>
        <p:blipFill>
          <a:blip r:embed="rId4"/>
          <a:stretch>
            <a:fillRect/>
          </a:stretch>
        </p:blipFill>
        <p:spPr>
          <a:xfrm>
            <a:off x="782320" y="4584586"/>
            <a:ext cx="8971428" cy="1333333"/>
          </a:xfrm>
          <a:prstGeom prst="rect">
            <a:avLst/>
          </a:prstGeom>
        </p:spPr>
      </p:pic>
    </p:spTree>
    <p:extLst>
      <p:ext uri="{BB962C8B-B14F-4D97-AF65-F5344CB8AC3E}">
        <p14:creationId xmlns:p14="http://schemas.microsoft.com/office/powerpoint/2010/main" val="36232248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AD2B26"/>
                </a:solidFill>
              </a:rPr>
              <a:t>会员价值度模型介绍</a:t>
            </a:r>
          </a:p>
          <a:p>
            <a:r>
              <a:rPr lang="zh-CN" altLang="en-US" dirty="0"/>
              <a:t>案例背景</a:t>
            </a:r>
          </a:p>
          <a:p>
            <a:r>
              <a:rPr lang="zh-CN" altLang="en-US" dirty="0"/>
              <a:t>案例数据</a:t>
            </a:r>
            <a:endParaRPr lang="en-US" altLang="zh-CN" dirty="0"/>
          </a:p>
          <a:p>
            <a:r>
              <a:rPr lang="zh-CN" altLang="en-US" dirty="0"/>
              <a:t>实现代码</a:t>
            </a:r>
          </a:p>
          <a:p>
            <a:r>
              <a:rPr lang="zh-CN" altLang="en-US" dirty="0"/>
              <a:t>案例结论</a:t>
            </a:r>
          </a:p>
          <a:p>
            <a:r>
              <a:rPr lang="zh-CN" altLang="en-US" dirty="0"/>
              <a:t>案例注意点</a:t>
            </a:r>
          </a:p>
        </p:txBody>
      </p:sp>
    </p:spTree>
    <p:extLst>
      <p:ext uri="{BB962C8B-B14F-4D97-AF65-F5344CB8AC3E}">
        <p14:creationId xmlns:p14="http://schemas.microsoft.com/office/powerpoint/2010/main" val="371018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4.8</a:t>
            </a:r>
            <a:r>
              <a:rPr lang="zh-CN" altLang="en-US" dirty="0"/>
              <a:t> 区间分析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从数据分布看出</a:t>
            </a:r>
            <a:endParaRPr lang="en-US" altLang="zh-CN" dirty="0"/>
          </a:p>
          <a:p>
            <a:pPr marL="285750" indent="-285750">
              <a:buFont typeface="Wingdings" pitchFamily="2" charset="2"/>
              <a:buChar char="Ø"/>
            </a:pPr>
            <a:r>
              <a:rPr lang="zh-CN" altLang="en-US" dirty="0"/>
              <a:t>汇总后的数据总共有</a:t>
            </a:r>
            <a:r>
              <a:rPr lang="en-US" altLang="zh-CN" dirty="0"/>
              <a:t>14</a:t>
            </a:r>
            <a:r>
              <a:rPr lang="zh-CN" altLang="en-US" dirty="0"/>
              <a:t>万条</a:t>
            </a:r>
          </a:p>
          <a:p>
            <a:pPr marL="285750" indent="-285750">
              <a:buFont typeface="Wingdings" pitchFamily="2" charset="2"/>
              <a:buChar char="Ø"/>
            </a:pPr>
            <a:r>
              <a:rPr lang="en-US" altLang="zh-CN" dirty="0"/>
              <a:t>r</a:t>
            </a:r>
            <a:r>
              <a:rPr lang="zh-CN" altLang="en-US" dirty="0"/>
              <a:t>和</a:t>
            </a:r>
            <a:r>
              <a:rPr lang="en-US" altLang="zh-CN" dirty="0"/>
              <a:t>m</a:t>
            </a:r>
            <a:r>
              <a:rPr lang="zh-CN" altLang="en-US" dirty="0"/>
              <a:t>的数据分布相对较为离散，表现在</a:t>
            </a:r>
            <a:r>
              <a:rPr lang="en-US" altLang="zh-CN" dirty="0"/>
              <a:t>min</a:t>
            </a:r>
            <a:r>
              <a:rPr lang="zh-CN" altLang="en-US" dirty="0"/>
              <a:t>、</a:t>
            </a:r>
            <a:r>
              <a:rPr lang="en-US" altLang="zh-CN" dirty="0"/>
              <a:t>25%</a:t>
            </a:r>
            <a:r>
              <a:rPr lang="zh-CN" altLang="en-US" dirty="0"/>
              <a:t>、</a:t>
            </a:r>
            <a:r>
              <a:rPr lang="en-US" altLang="zh-CN" dirty="0"/>
              <a:t>50%</a:t>
            </a:r>
            <a:r>
              <a:rPr lang="zh-CN" altLang="en-US" dirty="0"/>
              <a:t>、</a:t>
            </a:r>
            <a:r>
              <a:rPr lang="en-US" altLang="zh-CN" dirty="0"/>
              <a:t>75%</a:t>
            </a:r>
            <a:r>
              <a:rPr lang="zh-CN" altLang="en-US" dirty="0"/>
              <a:t>和</a:t>
            </a:r>
            <a:r>
              <a:rPr lang="en-US" altLang="zh-CN" dirty="0"/>
              <a:t>max</a:t>
            </a:r>
            <a:r>
              <a:rPr lang="zh-CN" altLang="en-US" dirty="0"/>
              <a:t>的数据没有特别集中</a:t>
            </a:r>
          </a:p>
          <a:p>
            <a:pPr marL="285750" indent="-285750">
              <a:buFont typeface="Wingdings" pitchFamily="2" charset="2"/>
              <a:buChar char="Ø"/>
            </a:pPr>
            <a:r>
              <a:rPr lang="zh-CN" altLang="en-US" dirty="0"/>
              <a:t>而从</a:t>
            </a:r>
            <a:r>
              <a:rPr lang="en-US" altLang="zh-CN" dirty="0"/>
              <a:t>f</a:t>
            </a:r>
            <a:r>
              <a:rPr lang="zh-CN" altLang="en-US" dirty="0"/>
              <a:t>（购买频率）则可以看出，大部分用户的分布都趋近于</a:t>
            </a:r>
            <a:r>
              <a:rPr lang="en-US" altLang="zh-CN" dirty="0"/>
              <a:t>1</a:t>
            </a:r>
            <a:r>
              <a:rPr lang="zh-CN" altLang="en-US" dirty="0"/>
              <a:t>，表现是从</a:t>
            </a:r>
            <a:r>
              <a:rPr lang="en-US" altLang="zh-CN" dirty="0"/>
              <a:t>min</a:t>
            </a:r>
            <a:r>
              <a:rPr lang="zh-CN" altLang="en-US" dirty="0"/>
              <a:t>到</a:t>
            </a:r>
            <a:r>
              <a:rPr lang="en-US" altLang="zh-CN" dirty="0"/>
              <a:t>75%</a:t>
            </a:r>
            <a:r>
              <a:rPr lang="zh-CN" altLang="en-US" dirty="0"/>
              <a:t>的分段值都是</a:t>
            </a:r>
            <a:r>
              <a:rPr lang="en-US" altLang="zh-CN" dirty="0"/>
              <a:t>1</a:t>
            </a:r>
            <a:r>
              <a:rPr lang="zh-CN" altLang="en-US" dirty="0"/>
              <a:t>且</a:t>
            </a:r>
            <a:r>
              <a:rPr lang="en-US" altLang="zh-CN" dirty="0"/>
              <a:t>mean</a:t>
            </a:r>
            <a:r>
              <a:rPr lang="zh-CN" altLang="en-US" dirty="0"/>
              <a:t>（均值）才为</a:t>
            </a:r>
            <a:r>
              <a:rPr lang="en-US" altLang="zh-CN" dirty="0"/>
              <a:t>1.365</a:t>
            </a:r>
          </a:p>
          <a:p>
            <a:pPr marL="285750" indent="-285750">
              <a:buFont typeface="Wingdings" pitchFamily="2" charset="2"/>
              <a:buChar char="Ø"/>
            </a:pPr>
            <a:r>
              <a:rPr lang="zh-CN" altLang="en-US" dirty="0"/>
              <a:t>计划选择</a:t>
            </a:r>
            <a:r>
              <a:rPr lang="en-US" altLang="zh-CN" dirty="0"/>
              <a:t>25%</a:t>
            </a:r>
            <a:r>
              <a:rPr lang="zh-CN" altLang="en-US" dirty="0"/>
              <a:t>和</a:t>
            </a:r>
            <a:r>
              <a:rPr lang="en-US" altLang="zh-CN" dirty="0"/>
              <a:t>75%</a:t>
            </a:r>
            <a:r>
              <a:rPr lang="zh-CN" altLang="en-US" dirty="0"/>
              <a:t>作为区间划分的</a:t>
            </a:r>
            <a:r>
              <a:rPr lang="en-US" altLang="zh-CN" dirty="0"/>
              <a:t>2</a:t>
            </a:r>
            <a:r>
              <a:rPr lang="zh-CN" altLang="en-US" dirty="0"/>
              <a:t>个边界值</a:t>
            </a:r>
            <a:endParaRPr lang="en-US" altLang="zh-CN" dirty="0"/>
          </a:p>
          <a:p>
            <a:endParaRPr lang="zh-CN" altLang="en-US" dirty="0"/>
          </a:p>
          <a:p>
            <a:pPr marL="285750" indent="-285750">
              <a:buFont typeface="Wingdings" pitchFamily="2" charset="2"/>
              <a:buChar char="u"/>
            </a:pPr>
            <a:endParaRPr lang="zh-CN" altLang="en-US" dirty="0"/>
          </a:p>
        </p:txBody>
      </p:sp>
      <p:pic>
        <p:nvPicPr>
          <p:cNvPr id="8" name="图片 7">
            <a:extLst>
              <a:ext uri="{FF2B5EF4-FFF2-40B4-BE49-F238E27FC236}">
                <a16:creationId xmlns:a16="http://schemas.microsoft.com/office/drawing/2014/main" id="{324BC2AE-BE84-D2B2-E778-AABFD01DDBA8}"/>
              </a:ext>
            </a:extLst>
          </p:cNvPr>
          <p:cNvPicPr>
            <a:picLocks noChangeAspect="1"/>
          </p:cNvPicPr>
          <p:nvPr/>
        </p:nvPicPr>
        <p:blipFill>
          <a:blip r:embed="rId3"/>
          <a:stretch>
            <a:fillRect/>
          </a:stretch>
        </p:blipFill>
        <p:spPr>
          <a:xfrm>
            <a:off x="881308" y="4428355"/>
            <a:ext cx="8657143" cy="1828571"/>
          </a:xfrm>
          <a:prstGeom prst="rect">
            <a:avLst/>
          </a:prstGeom>
        </p:spPr>
      </p:pic>
    </p:spTree>
    <p:extLst>
      <p:ext uri="{BB962C8B-B14F-4D97-AF65-F5344CB8AC3E}">
        <p14:creationId xmlns:p14="http://schemas.microsoft.com/office/powerpoint/2010/main" val="257580204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4.7 </a:t>
            </a:r>
            <a:r>
              <a:rPr lang="zh-CN" altLang="en-US" dirty="0"/>
              <a:t>确定</a:t>
            </a:r>
            <a:r>
              <a:rPr lang="en-US" altLang="zh-CN" dirty="0"/>
              <a:t>RFM</a:t>
            </a:r>
            <a:r>
              <a:rPr lang="zh-CN" altLang="en-US" dirty="0"/>
              <a:t>划分区间</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定义区间边界</a:t>
            </a:r>
          </a:p>
          <a:p>
            <a:r>
              <a:rPr lang="en" altLang="zh-CN" dirty="0" err="1"/>
              <a:t>r_bins</a:t>
            </a:r>
            <a:r>
              <a:rPr lang="en" altLang="zh-CN" dirty="0"/>
              <a:t> = [-1,79,255,365] # </a:t>
            </a:r>
            <a:r>
              <a:rPr lang="zh-CN" altLang="en-US" dirty="0"/>
              <a:t>注意起始边界小于最小值</a:t>
            </a:r>
          </a:p>
          <a:p>
            <a:r>
              <a:rPr lang="en" altLang="zh-CN" dirty="0" err="1"/>
              <a:t>f_bins</a:t>
            </a:r>
            <a:r>
              <a:rPr lang="en" altLang="zh-CN" dirty="0"/>
              <a:t> = [0,2,5,130] </a:t>
            </a:r>
          </a:p>
          <a:p>
            <a:r>
              <a:rPr lang="en" altLang="zh-CN" dirty="0"/>
              <a:t>m_bins = [0,69,1199,206252]</a:t>
            </a:r>
          </a:p>
          <a:p>
            <a:pPr marL="285750" indent="-285750">
              <a:buFont typeface="Wingdings" panose="05000000000000000000" pitchFamily="2" charset="2"/>
              <a:buChar char="l"/>
            </a:pPr>
            <a:r>
              <a:rPr lang="en-US" altLang="zh-CN" dirty="0"/>
              <a:t>f</a:t>
            </a:r>
            <a:r>
              <a:rPr lang="zh-CN" altLang="en-US" dirty="0"/>
              <a:t>的分布情况说明</a:t>
            </a:r>
            <a:endParaRPr lang="en-US" altLang="zh-CN" dirty="0"/>
          </a:p>
          <a:p>
            <a:pPr marL="285750" indent="-285750">
              <a:buFont typeface="Wingdings" pitchFamily="2" charset="2"/>
              <a:buChar char="Ø"/>
            </a:pPr>
            <a:r>
              <a:rPr lang="en-US" altLang="zh-CN" dirty="0"/>
              <a:t>r</a:t>
            </a:r>
            <a:r>
              <a:rPr lang="zh-CN" altLang="en-US" dirty="0"/>
              <a:t>和</a:t>
            </a:r>
            <a:r>
              <a:rPr lang="en-US" altLang="zh-CN" dirty="0"/>
              <a:t>m</a:t>
            </a:r>
            <a:r>
              <a:rPr lang="zh-CN" altLang="en-US" dirty="0"/>
              <a:t>本身能较好地区分用户特征，而</a:t>
            </a:r>
            <a:r>
              <a:rPr lang="en-US" altLang="zh-CN" dirty="0"/>
              <a:t>f</a:t>
            </a:r>
            <a:r>
              <a:rPr lang="zh-CN" altLang="en-US" dirty="0"/>
              <a:t>则无法区分（大量的用户只有</a:t>
            </a:r>
            <a:r>
              <a:rPr lang="en-US" altLang="zh-CN" dirty="0"/>
              <a:t>1</a:t>
            </a:r>
            <a:r>
              <a:rPr lang="zh-CN" altLang="en-US" dirty="0"/>
              <a:t>个订单）</a:t>
            </a:r>
          </a:p>
          <a:p>
            <a:pPr marL="285750" indent="-285750">
              <a:buFont typeface="Wingdings" pitchFamily="2" charset="2"/>
              <a:buChar char="Ø"/>
            </a:pPr>
            <a:r>
              <a:rPr lang="zh-CN" altLang="en-US" dirty="0"/>
              <a:t>行业属性（家电）原因，</a:t>
            </a:r>
            <a:r>
              <a:rPr lang="en-US" altLang="zh-CN" dirty="0"/>
              <a:t>1</a:t>
            </a:r>
            <a:r>
              <a:rPr lang="zh-CN" altLang="en-US" dirty="0"/>
              <a:t>年购买</a:t>
            </a:r>
            <a:r>
              <a:rPr lang="en-US" altLang="zh-CN" dirty="0"/>
              <a:t>1</a:t>
            </a:r>
            <a:r>
              <a:rPr lang="zh-CN" altLang="en-US" dirty="0"/>
              <a:t>次比较普遍（其中包含新客户以及老客户在当年的第</a:t>
            </a:r>
            <a:r>
              <a:rPr lang="en-US" altLang="zh-CN" dirty="0"/>
              <a:t>1</a:t>
            </a:r>
            <a:r>
              <a:rPr lang="zh-CN" altLang="en-US" dirty="0"/>
              <a:t>次购买）</a:t>
            </a:r>
          </a:p>
          <a:p>
            <a:pPr marL="285750" indent="-285750">
              <a:buFont typeface="Wingdings" pitchFamily="2" charset="2"/>
              <a:buChar char="Ø"/>
            </a:pPr>
            <a:r>
              <a:rPr lang="zh-CN" altLang="en-US" dirty="0"/>
              <a:t>与业务部门沟通，划分时可以使用</a:t>
            </a:r>
            <a:r>
              <a:rPr lang="en-US" altLang="zh-CN" dirty="0"/>
              <a:t>2</a:t>
            </a:r>
            <a:r>
              <a:rPr lang="zh-CN" altLang="en-US" dirty="0"/>
              <a:t>和</a:t>
            </a:r>
            <a:r>
              <a:rPr lang="en-US" altLang="zh-CN" dirty="0"/>
              <a:t>5</a:t>
            </a:r>
            <a:r>
              <a:rPr lang="zh-CN" altLang="en-US" dirty="0"/>
              <a:t>来作为边界</a:t>
            </a:r>
          </a:p>
          <a:p>
            <a:pPr marL="342900" indent="-342900">
              <a:buFont typeface="+mj-ea"/>
              <a:buAutoNum type="circleNumDbPlain"/>
            </a:pPr>
            <a:r>
              <a:rPr lang="zh-CN" altLang="en-US" b="0" dirty="0"/>
              <a:t>业务部门认为当年购买</a:t>
            </a:r>
            <a:r>
              <a:rPr lang="en-US" altLang="zh-CN" b="0" dirty="0"/>
              <a:t>&gt;=2</a:t>
            </a:r>
            <a:r>
              <a:rPr lang="zh-CN" altLang="en-US" b="0" dirty="0"/>
              <a:t>次可被定义为复购用户（而非累计订单的数量计算复购用户）</a:t>
            </a:r>
          </a:p>
          <a:p>
            <a:pPr marL="342900" indent="-342900">
              <a:buFont typeface="+mj-ea"/>
              <a:buAutoNum type="circleNumDbPlain"/>
            </a:pPr>
            <a:r>
              <a:rPr lang="zh-CN" altLang="en-US" b="0" dirty="0"/>
              <a:t>业务部门认为普通用户购买</a:t>
            </a:r>
            <a:r>
              <a:rPr lang="en-US" altLang="zh-CN" b="0" dirty="0"/>
              <a:t>5</a:t>
            </a:r>
            <a:r>
              <a:rPr lang="zh-CN" altLang="en-US" b="0" dirty="0"/>
              <a:t>次已经是非常高的次数，超过该次数就属于非常高价值用户群体</a:t>
            </a:r>
          </a:p>
          <a:p>
            <a:pPr marL="342900" indent="-342900">
              <a:buFont typeface="+mj-ea"/>
              <a:buAutoNum type="circleNumDbPlain"/>
            </a:pPr>
            <a:r>
              <a:rPr lang="zh-CN" altLang="en-US" b="0" dirty="0"/>
              <a:t>该值是基于业务经验和日常数据报表获得的</a:t>
            </a:r>
          </a:p>
          <a:p>
            <a:endParaRPr lang="zh-CN" altLang="en-US" dirty="0"/>
          </a:p>
        </p:txBody>
      </p:sp>
      <p:pic>
        <p:nvPicPr>
          <p:cNvPr id="10" name="图片 9">
            <a:extLst>
              <a:ext uri="{FF2B5EF4-FFF2-40B4-BE49-F238E27FC236}">
                <a16:creationId xmlns:a16="http://schemas.microsoft.com/office/drawing/2014/main" id="{548AF3F7-3489-2B5C-8568-C3AF9148893A}"/>
              </a:ext>
            </a:extLst>
          </p:cNvPr>
          <p:cNvPicPr>
            <a:picLocks noChangeAspect="1"/>
          </p:cNvPicPr>
          <p:nvPr/>
        </p:nvPicPr>
        <p:blipFill>
          <a:blip r:embed="rId3"/>
          <a:stretch>
            <a:fillRect/>
          </a:stretch>
        </p:blipFill>
        <p:spPr>
          <a:xfrm>
            <a:off x="710880" y="2010826"/>
            <a:ext cx="8971428" cy="1333333"/>
          </a:xfrm>
          <a:prstGeom prst="rect">
            <a:avLst/>
          </a:prstGeom>
        </p:spPr>
      </p:pic>
    </p:spTree>
    <p:extLst>
      <p:ext uri="{BB962C8B-B14F-4D97-AF65-F5344CB8AC3E}">
        <p14:creationId xmlns:p14="http://schemas.microsoft.com/office/powerpoint/2010/main" val="267026629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4.8</a:t>
            </a:r>
            <a:r>
              <a:rPr lang="zh-CN" altLang="en-US" dirty="0"/>
              <a:t> 区间分析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区间边界的基本原则如下</a:t>
            </a:r>
            <a:endParaRPr lang="en-US" altLang="zh-CN" dirty="0"/>
          </a:p>
          <a:p>
            <a:pPr marL="285750" indent="-285750">
              <a:buFont typeface="Wingdings" panose="05000000000000000000" pitchFamily="2" charset="2"/>
              <a:buChar char="l"/>
            </a:pPr>
            <a:r>
              <a:rPr lang="zh-CN" altLang="en-US" dirty="0"/>
              <a:t>中间</a:t>
            </a:r>
            <a:r>
              <a:rPr lang="en-US" altLang="zh-CN" dirty="0"/>
              <a:t>2</a:t>
            </a:r>
            <a:r>
              <a:rPr lang="zh-CN" altLang="en-US" dirty="0"/>
              <a:t>个边界值：</a:t>
            </a:r>
            <a:r>
              <a:rPr lang="en-US" altLang="zh-CN" dirty="0"/>
              <a:t>r</a:t>
            </a:r>
            <a:r>
              <a:rPr lang="zh-CN" altLang="en-US" dirty="0"/>
              <a:t>和</a:t>
            </a:r>
            <a:r>
              <a:rPr lang="en-US" altLang="zh-CN" dirty="0"/>
              <a:t>m</a:t>
            </a:r>
            <a:r>
              <a:rPr lang="zh-CN" altLang="en-US" dirty="0"/>
              <a:t>是分别通过</a:t>
            </a:r>
            <a:r>
              <a:rPr lang="en-US" altLang="zh-CN" dirty="0"/>
              <a:t>25%</a:t>
            </a:r>
            <a:r>
              <a:rPr lang="zh-CN" altLang="en-US" dirty="0"/>
              <a:t>和</a:t>
            </a:r>
            <a:r>
              <a:rPr lang="en-US" altLang="zh-CN" dirty="0"/>
              <a:t>75%</a:t>
            </a:r>
            <a:r>
              <a:rPr lang="zh-CN" altLang="en-US" dirty="0"/>
              <a:t>的值获取的，</a:t>
            </a:r>
            <a:r>
              <a:rPr lang="en-US" altLang="zh-CN" dirty="0"/>
              <a:t>f</a:t>
            </a:r>
            <a:r>
              <a:rPr lang="zh-CN" altLang="en-US" dirty="0"/>
              <a:t>是业务与数据部门定义的。</a:t>
            </a:r>
          </a:p>
          <a:p>
            <a:pPr marL="285750" indent="-285750">
              <a:buFont typeface="Wingdings" panose="05000000000000000000" pitchFamily="2" charset="2"/>
              <a:buChar char="l"/>
            </a:pPr>
            <a:r>
              <a:rPr lang="zh-CN" altLang="en-US" dirty="0"/>
              <a:t>最小值边界：比各个维度的最小值小即可。</a:t>
            </a:r>
          </a:p>
          <a:p>
            <a:pPr marL="285750" indent="-285750">
              <a:buFont typeface="Wingdings" panose="05000000000000000000" pitchFamily="2" charset="2"/>
              <a:buChar char="l"/>
            </a:pPr>
            <a:r>
              <a:rPr lang="zh-CN" altLang="en-US" dirty="0"/>
              <a:t>最大值边界：大于等于各个维度的最大值即可</a:t>
            </a:r>
          </a:p>
          <a:p>
            <a:pPr marL="285750" indent="-285750">
              <a:buFont typeface="Wingdings" panose="05000000000000000000" pitchFamily="2" charset="2"/>
              <a:buChar char="l"/>
            </a:pPr>
            <a:r>
              <a:rPr lang="zh-CN" altLang="en-US" dirty="0"/>
              <a:t>最小值边界为什么要小于各个维度的最小值</a:t>
            </a:r>
            <a:r>
              <a:rPr lang="en-US" altLang="zh-CN" dirty="0"/>
              <a:t>: </a:t>
            </a:r>
          </a:p>
          <a:p>
            <a:pPr marL="285750" indent="-285750">
              <a:buFont typeface="Wingdings" pitchFamily="2" charset="2"/>
              <a:buChar char="Ø"/>
            </a:pPr>
            <a:r>
              <a:rPr lang="zh-CN" altLang="en-US" dirty="0"/>
              <a:t>这是由于在边界上的数据归属有一个基本准则，要么属于区间左侧，要么属于区间右侧。如，</a:t>
            </a:r>
            <a:r>
              <a:rPr lang="en-US" altLang="zh-CN" dirty="0" err="1"/>
              <a:t>f_bins</a:t>
            </a:r>
            <a:r>
              <a:rPr lang="zh-CN" altLang="en-US" dirty="0"/>
              <a:t>中的</a:t>
            </a:r>
            <a:r>
              <a:rPr lang="en-US" altLang="zh-CN" dirty="0"/>
              <a:t>2</a:t>
            </a:r>
            <a:r>
              <a:rPr lang="zh-CN" altLang="en-US" dirty="0"/>
              <a:t>处于边界上，要么属于左侧区间，要么属于右侧区间</a:t>
            </a:r>
          </a:p>
          <a:p>
            <a:pPr marL="285750" indent="-285750">
              <a:buFont typeface="Wingdings" pitchFamily="2" charset="2"/>
              <a:buChar char="Ø"/>
            </a:pPr>
            <a:r>
              <a:rPr lang="zh-CN" altLang="en-US" dirty="0"/>
              <a:t>在后续使用</a:t>
            </a:r>
            <a:r>
              <a:rPr lang="en-US" altLang="zh-CN" dirty="0" err="1"/>
              <a:t>pd.cut</a:t>
            </a:r>
            <a:r>
              <a:rPr lang="zh-CN" altLang="en-US" dirty="0"/>
              <a:t>方法中，对于自定义边界实行的是左开右闭的原则，即数据属于右侧区间，</a:t>
            </a:r>
            <a:r>
              <a:rPr lang="en-US" altLang="zh-CN" dirty="0" err="1"/>
              <a:t>f_bins</a:t>
            </a:r>
            <a:r>
              <a:rPr lang="zh-CN" altLang="en-US" dirty="0"/>
              <a:t>中的</a:t>
            </a:r>
            <a:r>
              <a:rPr lang="en-US" altLang="zh-CN" dirty="0"/>
              <a:t>2</a:t>
            </a:r>
            <a:r>
              <a:rPr lang="zh-CN" altLang="en-US" dirty="0"/>
              <a:t>就属于右侧区间。最左侧的值是无法划分为任何区间的，因此，在定义最小值时，一定要将最小值的边界值</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0531760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4.8</a:t>
            </a:r>
            <a:r>
              <a:rPr lang="zh-CN" altLang="en-US" dirty="0"/>
              <a:t> 区间分析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举例：</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，假如数据划分的区间边界是</a:t>
            </a:r>
            <a:r>
              <a:rPr lang="en-US" altLang="zh-CN" dirty="0"/>
              <a:t>[1</a:t>
            </a:r>
            <a:r>
              <a:rPr lang="zh-CN" altLang="en-US" dirty="0"/>
              <a:t>，</a:t>
            </a:r>
            <a:r>
              <a:rPr lang="en-US" altLang="zh-CN" dirty="0"/>
              <a:t>3</a:t>
            </a:r>
            <a:r>
              <a:rPr lang="zh-CN" altLang="en-US" dirty="0"/>
              <a:t>，</a:t>
            </a:r>
            <a:r>
              <a:rPr lang="en-US" altLang="zh-CN" dirty="0"/>
              <a:t>5]</a:t>
            </a:r>
            <a:r>
              <a:rPr lang="zh-CN" altLang="en-US" dirty="0"/>
              <a:t>，即划分为</a:t>
            </a:r>
            <a:r>
              <a:rPr lang="en-US" altLang="zh-CN" dirty="0"/>
              <a:t>2</a:t>
            </a:r>
            <a:r>
              <a:rPr lang="zh-CN" altLang="en-US" dirty="0"/>
              <a:t>份</a:t>
            </a:r>
          </a:p>
          <a:p>
            <a:pPr marL="285750" indent="-285750">
              <a:buFont typeface="Wingdings" pitchFamily="2" charset="2"/>
              <a:buChar char="Ø"/>
            </a:pPr>
            <a:r>
              <a:rPr lang="zh-CN" altLang="en-US" b="0" dirty="0"/>
              <a:t>其中的</a:t>
            </a:r>
            <a:r>
              <a:rPr lang="en-US" altLang="zh-CN" b="0" dirty="0"/>
              <a:t>2/3</a:t>
            </a:r>
            <a:r>
              <a:rPr lang="zh-CN" altLang="en-US" b="0" dirty="0"/>
              <a:t>被划分到</a:t>
            </a:r>
            <a:r>
              <a:rPr lang="en-US" altLang="zh-CN" b="0" dirty="0"/>
              <a:t>(1</a:t>
            </a:r>
            <a:r>
              <a:rPr lang="zh-CN" altLang="en-US" b="0" dirty="0"/>
              <a:t>，</a:t>
            </a:r>
            <a:r>
              <a:rPr lang="en-US" altLang="zh-CN" b="0" dirty="0"/>
              <a:t>3]</a:t>
            </a:r>
            <a:r>
              <a:rPr lang="zh-CN" altLang="en-US" b="0" dirty="0"/>
              <a:t>区间中</a:t>
            </a:r>
          </a:p>
          <a:p>
            <a:pPr marL="285750" indent="-285750">
              <a:buFont typeface="Wingdings" pitchFamily="2" charset="2"/>
              <a:buChar char="Ø"/>
            </a:pPr>
            <a:r>
              <a:rPr lang="en-US" altLang="zh-CN" b="0" dirty="0"/>
              <a:t>3/4/5</a:t>
            </a:r>
            <a:r>
              <a:rPr lang="zh-CN" altLang="en-US" b="0" dirty="0"/>
              <a:t>被划分到</a:t>
            </a:r>
            <a:r>
              <a:rPr lang="en-US" altLang="zh-CN" b="0" dirty="0"/>
              <a:t>(3</a:t>
            </a:r>
            <a:r>
              <a:rPr lang="zh-CN" altLang="en-US" b="0" dirty="0"/>
              <a:t>，</a:t>
            </a:r>
            <a:r>
              <a:rPr lang="en-US" altLang="zh-CN" b="0" dirty="0"/>
              <a:t>5]</a:t>
            </a:r>
            <a:r>
              <a:rPr lang="zh-CN" altLang="en-US" b="0" dirty="0"/>
              <a:t>区间中</a:t>
            </a:r>
          </a:p>
          <a:p>
            <a:pPr marL="285750" indent="-285750">
              <a:buFont typeface="Wingdings" pitchFamily="2" charset="2"/>
              <a:buChar char="Ø"/>
            </a:pPr>
            <a:r>
              <a:rPr lang="en-US" altLang="zh-CN" b="0" dirty="0"/>
              <a:t>1</a:t>
            </a:r>
            <a:r>
              <a:rPr lang="zh-CN" altLang="en-US" b="0" dirty="0"/>
              <a:t>无法划分到任何一个正常区间内</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8319214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4.9</a:t>
            </a:r>
            <a:r>
              <a:rPr lang="zh-CN" altLang="en-US" dirty="0"/>
              <a:t> </a:t>
            </a:r>
            <a:r>
              <a:rPr lang="en" altLang="zh-CN" dirty="0"/>
              <a:t>RFM</a:t>
            </a:r>
            <a:r>
              <a:rPr lang="zh-CN" altLang="en-US" dirty="0"/>
              <a:t>计算过程</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 altLang="zh-CN" dirty="0"/>
              <a:t>rfm_gb['r_score'] = pd.cut(rfm_gb['r'], r_bins, labels=[i for i in range(len(r_bins)-1,0,-1)])  # </a:t>
            </a:r>
            <a:r>
              <a:rPr lang="zh-CN" altLang="en-US" dirty="0"/>
              <a:t>计算</a:t>
            </a:r>
            <a:r>
              <a:rPr lang="en" altLang="zh-CN" dirty="0"/>
              <a:t>R</a:t>
            </a:r>
            <a:r>
              <a:rPr lang="zh-CN" altLang="en-US" dirty="0"/>
              <a:t>得分</a:t>
            </a:r>
          </a:p>
          <a:p>
            <a:r>
              <a:rPr lang="en" altLang="zh-CN" dirty="0" err="1"/>
              <a:t>rfm_gb</a:t>
            </a:r>
            <a:r>
              <a:rPr lang="en" altLang="zh-CN" dirty="0"/>
              <a:t>['</a:t>
            </a:r>
            <a:r>
              <a:rPr lang="en" altLang="zh-CN" dirty="0" err="1"/>
              <a:t>f_score</a:t>
            </a:r>
            <a:r>
              <a:rPr lang="en" altLang="zh-CN" dirty="0"/>
              <a:t>'] = </a:t>
            </a:r>
            <a:r>
              <a:rPr lang="en" altLang="zh-CN" dirty="0" err="1"/>
              <a:t>pd.cut</a:t>
            </a:r>
            <a:r>
              <a:rPr lang="en" altLang="zh-CN" dirty="0"/>
              <a:t>(</a:t>
            </a:r>
            <a:r>
              <a:rPr lang="en" altLang="zh-CN" dirty="0" err="1"/>
              <a:t>rfm_gb</a:t>
            </a:r>
            <a:r>
              <a:rPr lang="en" altLang="zh-CN" dirty="0"/>
              <a:t>['f'], </a:t>
            </a:r>
            <a:r>
              <a:rPr lang="en" altLang="zh-CN" dirty="0" err="1"/>
              <a:t>f_bins</a:t>
            </a:r>
            <a:r>
              <a:rPr lang="en" altLang="zh-CN" dirty="0"/>
              <a:t>, labels=[i+1 for </a:t>
            </a:r>
            <a:r>
              <a:rPr lang="en" altLang="zh-CN" dirty="0" err="1"/>
              <a:t>i</a:t>
            </a:r>
            <a:r>
              <a:rPr lang="en" altLang="zh-CN" dirty="0"/>
              <a:t> in range(</a:t>
            </a:r>
            <a:r>
              <a:rPr lang="en" altLang="zh-CN" dirty="0" err="1"/>
              <a:t>len</a:t>
            </a:r>
            <a:r>
              <a:rPr lang="en" altLang="zh-CN" dirty="0"/>
              <a:t>(</a:t>
            </a:r>
            <a:r>
              <a:rPr lang="en" altLang="zh-CN" dirty="0" err="1"/>
              <a:t>f_bins</a:t>
            </a:r>
            <a:r>
              <a:rPr lang="en" altLang="zh-CN" dirty="0"/>
              <a:t>)-1)])  # </a:t>
            </a:r>
            <a:r>
              <a:rPr lang="zh-CN" altLang="en-US" dirty="0"/>
              <a:t>计算</a:t>
            </a:r>
            <a:r>
              <a:rPr lang="en" altLang="zh-CN" dirty="0"/>
              <a:t>F</a:t>
            </a:r>
            <a:r>
              <a:rPr lang="zh-CN" altLang="en-US" dirty="0"/>
              <a:t>得分</a:t>
            </a:r>
          </a:p>
          <a:p>
            <a:r>
              <a:rPr lang="en" altLang="zh-CN" dirty="0" err="1"/>
              <a:t>rfm_gb</a:t>
            </a:r>
            <a:r>
              <a:rPr lang="en" altLang="zh-CN" dirty="0"/>
              <a:t>['</a:t>
            </a:r>
            <a:r>
              <a:rPr lang="en" altLang="zh-CN" dirty="0" err="1"/>
              <a:t>m_score</a:t>
            </a:r>
            <a:r>
              <a:rPr lang="en" altLang="zh-CN" dirty="0"/>
              <a:t>'] = </a:t>
            </a:r>
            <a:r>
              <a:rPr lang="en" altLang="zh-CN" dirty="0" err="1"/>
              <a:t>pd.cut</a:t>
            </a:r>
            <a:r>
              <a:rPr lang="en" altLang="zh-CN" dirty="0"/>
              <a:t>(</a:t>
            </a:r>
            <a:r>
              <a:rPr lang="en" altLang="zh-CN" dirty="0" err="1"/>
              <a:t>rfm_gb</a:t>
            </a:r>
            <a:r>
              <a:rPr lang="en" altLang="zh-CN" dirty="0"/>
              <a:t>['m'], </a:t>
            </a:r>
            <a:r>
              <a:rPr lang="en" altLang="zh-CN" dirty="0" err="1"/>
              <a:t>m_bins</a:t>
            </a:r>
            <a:r>
              <a:rPr lang="en" altLang="zh-CN" dirty="0"/>
              <a:t>, labels=[i+1 for </a:t>
            </a:r>
            <a:r>
              <a:rPr lang="en" altLang="zh-CN" dirty="0" err="1"/>
              <a:t>i</a:t>
            </a:r>
            <a:r>
              <a:rPr lang="en" altLang="zh-CN" dirty="0"/>
              <a:t> in range(</a:t>
            </a:r>
            <a:r>
              <a:rPr lang="en" altLang="zh-CN" dirty="0" err="1"/>
              <a:t>len</a:t>
            </a:r>
            <a:r>
              <a:rPr lang="en" altLang="zh-CN" dirty="0"/>
              <a:t>(</a:t>
            </a:r>
            <a:r>
              <a:rPr lang="en" altLang="zh-CN" dirty="0" err="1"/>
              <a:t>m_bins</a:t>
            </a:r>
            <a:r>
              <a:rPr lang="en" altLang="zh-CN" dirty="0"/>
              <a:t>)-1)])  # </a:t>
            </a:r>
            <a:r>
              <a:rPr lang="zh-CN" altLang="en-US" dirty="0"/>
              <a:t>计算</a:t>
            </a:r>
            <a:r>
              <a:rPr lang="en" altLang="zh-CN" dirty="0"/>
              <a:t>M</a:t>
            </a:r>
            <a:r>
              <a:rPr lang="zh-CN" altLang="en-US" dirty="0"/>
              <a:t>得分</a:t>
            </a:r>
            <a:endParaRPr lang="en-US" altLang="zh-CN" dirty="0"/>
          </a:p>
          <a:p>
            <a:endParaRPr lang="en-US" altLang="zh-CN" dirty="0"/>
          </a:p>
          <a:p>
            <a:pPr marL="285750" indent="-285750">
              <a:buFont typeface="Wingdings" pitchFamily="2" charset="2"/>
              <a:buChar char="Ø"/>
            </a:pPr>
            <a:r>
              <a:rPr lang="zh-CN" altLang="en-US" dirty="0"/>
              <a:t>每个</a:t>
            </a:r>
            <a:r>
              <a:rPr lang="en-US" altLang="zh-CN" dirty="0" err="1"/>
              <a:t>rfm</a:t>
            </a:r>
            <a:r>
              <a:rPr lang="zh-CN" altLang="en-US" dirty="0"/>
              <a:t>的过程使用了</a:t>
            </a:r>
            <a:r>
              <a:rPr lang="en-US" altLang="zh-CN" dirty="0" err="1"/>
              <a:t>pd.cut</a:t>
            </a:r>
            <a:r>
              <a:rPr lang="zh-CN" altLang="en-US" dirty="0"/>
              <a:t>方法，基于自定义的边界区间做划分</a:t>
            </a:r>
          </a:p>
          <a:p>
            <a:pPr marL="285750" indent="-285750">
              <a:buFont typeface="Wingdings" pitchFamily="2" charset="2"/>
              <a:buChar char="Ø"/>
            </a:pPr>
            <a:r>
              <a:rPr lang="en-US" altLang="zh-CN" dirty="0"/>
              <a:t>labels</a:t>
            </a:r>
            <a:r>
              <a:rPr lang="zh-CN" altLang="en-US" dirty="0"/>
              <a:t>用来显示每个离散化后的具体值。</a:t>
            </a:r>
            <a:r>
              <a:rPr lang="en-US" altLang="zh-CN" dirty="0"/>
              <a:t>F</a:t>
            </a:r>
            <a:r>
              <a:rPr lang="zh-CN" altLang="en-US" dirty="0"/>
              <a:t>和</a:t>
            </a:r>
            <a:r>
              <a:rPr lang="en-US" altLang="zh-CN" dirty="0"/>
              <a:t>M</a:t>
            </a:r>
            <a:r>
              <a:rPr lang="zh-CN" altLang="en-US" dirty="0"/>
              <a:t>的规则是值越大，等级越高</a:t>
            </a:r>
          </a:p>
          <a:p>
            <a:pPr marL="285750" indent="-285750">
              <a:buFont typeface="Wingdings" pitchFamily="2" charset="2"/>
              <a:buChar char="Ø"/>
            </a:pPr>
            <a:r>
              <a:rPr lang="zh-CN" altLang="en-US" dirty="0"/>
              <a:t>而</a:t>
            </a:r>
            <a:r>
              <a:rPr lang="en-US" altLang="zh-CN" dirty="0"/>
              <a:t>R</a:t>
            </a:r>
            <a:r>
              <a:rPr lang="zh-CN" altLang="en-US" dirty="0"/>
              <a:t>的规则是值越小，等级越高，因此</a:t>
            </a:r>
            <a:r>
              <a:rPr lang="en-US" altLang="zh-CN" dirty="0"/>
              <a:t>labels</a:t>
            </a:r>
            <a:r>
              <a:rPr lang="zh-CN" altLang="en-US" dirty="0"/>
              <a:t>的规则与</a:t>
            </a:r>
            <a:r>
              <a:rPr lang="en-US" altLang="zh-CN" dirty="0"/>
              <a:t>F</a:t>
            </a:r>
            <a:r>
              <a:rPr lang="zh-CN" altLang="en-US" dirty="0"/>
              <a:t>和</a:t>
            </a:r>
            <a:r>
              <a:rPr lang="en-US" altLang="zh-CN" dirty="0"/>
              <a:t>M</a:t>
            </a:r>
            <a:r>
              <a:rPr lang="zh-CN" altLang="en-US" dirty="0"/>
              <a:t>相反</a:t>
            </a:r>
          </a:p>
          <a:p>
            <a:pPr marL="285750" indent="-285750">
              <a:buFont typeface="Wingdings" pitchFamily="2" charset="2"/>
              <a:buChar char="Ø"/>
            </a:pPr>
            <a:r>
              <a:rPr lang="zh-CN" altLang="en-US" dirty="0"/>
              <a:t>在</a:t>
            </a:r>
            <a:r>
              <a:rPr lang="en-US" altLang="zh-CN" dirty="0"/>
              <a:t>labels</a:t>
            </a:r>
            <a:r>
              <a:rPr lang="zh-CN" altLang="en-US" dirty="0"/>
              <a:t>指定时需要注意，</a:t>
            </a:r>
            <a:r>
              <a:rPr lang="en-US" altLang="zh-CN" dirty="0"/>
              <a:t>4</a:t>
            </a:r>
            <a:r>
              <a:rPr lang="zh-CN" altLang="en-US" dirty="0"/>
              <a:t>个区间的结果是划分为</a:t>
            </a:r>
            <a:r>
              <a:rPr lang="en-US" altLang="zh-CN" dirty="0"/>
              <a:t>3</a:t>
            </a:r>
            <a:r>
              <a:rPr lang="zh-CN" altLang="en-US" dirty="0"/>
              <a:t>份</a:t>
            </a:r>
          </a:p>
          <a:p>
            <a:endParaRPr lang="zh-CN" altLang="en-US" dirty="0"/>
          </a:p>
        </p:txBody>
      </p:sp>
      <p:pic>
        <p:nvPicPr>
          <p:cNvPr id="10" name="图片 9">
            <a:extLst>
              <a:ext uri="{FF2B5EF4-FFF2-40B4-BE49-F238E27FC236}">
                <a16:creationId xmlns:a16="http://schemas.microsoft.com/office/drawing/2014/main" id="{E61FF527-6AC5-F4FE-72F1-D4B64BA37C12}"/>
              </a:ext>
            </a:extLst>
          </p:cNvPr>
          <p:cNvPicPr>
            <a:picLocks noChangeAspect="1"/>
          </p:cNvPicPr>
          <p:nvPr/>
        </p:nvPicPr>
        <p:blipFill>
          <a:blip r:embed="rId3"/>
          <a:stretch>
            <a:fillRect/>
          </a:stretch>
        </p:blipFill>
        <p:spPr>
          <a:xfrm>
            <a:off x="710880" y="1736004"/>
            <a:ext cx="10647619" cy="1323810"/>
          </a:xfrm>
          <a:prstGeom prst="rect">
            <a:avLst/>
          </a:prstGeom>
        </p:spPr>
      </p:pic>
    </p:spTree>
    <p:extLst>
      <p:ext uri="{BB962C8B-B14F-4D97-AF65-F5344CB8AC3E}">
        <p14:creationId xmlns:p14="http://schemas.microsoft.com/office/powerpoint/2010/main" val="37853655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4.9</a:t>
            </a:r>
            <a:r>
              <a:rPr lang="zh-CN" altLang="en-US" dirty="0"/>
              <a:t> </a:t>
            </a:r>
            <a:r>
              <a:rPr lang="en" altLang="zh-CN" dirty="0"/>
              <a:t>RFM</a:t>
            </a:r>
            <a:r>
              <a:rPr lang="zh-CN" altLang="en-US" dirty="0"/>
              <a:t>计算过程</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 altLang="zh-CN" dirty="0"/>
              <a:t>rfm_gb['r_score'] = rfm_gb['r_score'].astype(np.str)</a:t>
            </a:r>
          </a:p>
          <a:p>
            <a:r>
              <a:rPr lang="en" altLang="zh-CN" dirty="0" err="1"/>
              <a:t>rfm_gb</a:t>
            </a:r>
            <a:r>
              <a:rPr lang="en" altLang="zh-CN" dirty="0"/>
              <a:t>['</a:t>
            </a:r>
            <a:r>
              <a:rPr lang="en" altLang="zh-CN" dirty="0" err="1"/>
              <a:t>f_score</a:t>
            </a:r>
            <a:r>
              <a:rPr lang="en" altLang="zh-CN" dirty="0"/>
              <a:t>'] = </a:t>
            </a:r>
            <a:r>
              <a:rPr lang="en" altLang="zh-CN" dirty="0" err="1"/>
              <a:t>rfm_gb</a:t>
            </a:r>
            <a:r>
              <a:rPr lang="en" altLang="zh-CN" dirty="0"/>
              <a:t>['</a:t>
            </a:r>
            <a:r>
              <a:rPr lang="en" altLang="zh-CN" dirty="0" err="1"/>
              <a:t>f_score</a:t>
            </a:r>
            <a:r>
              <a:rPr lang="en" altLang="zh-CN" dirty="0"/>
              <a:t>'].</a:t>
            </a:r>
            <a:r>
              <a:rPr lang="en" altLang="zh-CN" dirty="0" err="1"/>
              <a:t>astype</a:t>
            </a:r>
            <a:r>
              <a:rPr lang="en" altLang="zh-CN" dirty="0"/>
              <a:t>(</a:t>
            </a:r>
            <a:r>
              <a:rPr lang="en" altLang="zh-CN" dirty="0" err="1"/>
              <a:t>np.str</a:t>
            </a:r>
            <a:r>
              <a:rPr lang="en" altLang="zh-CN" dirty="0"/>
              <a:t>)</a:t>
            </a:r>
          </a:p>
          <a:p>
            <a:r>
              <a:rPr lang="en" altLang="zh-CN" dirty="0" err="1"/>
              <a:t>rfm_gb</a:t>
            </a:r>
            <a:r>
              <a:rPr lang="en" altLang="zh-CN" dirty="0"/>
              <a:t>['</a:t>
            </a:r>
            <a:r>
              <a:rPr lang="en" altLang="zh-CN" dirty="0" err="1"/>
              <a:t>m_score</a:t>
            </a:r>
            <a:r>
              <a:rPr lang="en" altLang="zh-CN" dirty="0"/>
              <a:t>'] = </a:t>
            </a:r>
            <a:r>
              <a:rPr lang="en" altLang="zh-CN" dirty="0" err="1"/>
              <a:t>rfm_gb</a:t>
            </a:r>
            <a:r>
              <a:rPr lang="en" altLang="zh-CN" dirty="0"/>
              <a:t>['</a:t>
            </a:r>
            <a:r>
              <a:rPr lang="en" altLang="zh-CN" dirty="0" err="1"/>
              <a:t>m_score</a:t>
            </a:r>
            <a:r>
              <a:rPr lang="en" altLang="zh-CN" dirty="0"/>
              <a:t>'].</a:t>
            </a:r>
            <a:r>
              <a:rPr lang="en" altLang="zh-CN" dirty="0" err="1"/>
              <a:t>astype</a:t>
            </a:r>
            <a:r>
              <a:rPr lang="en" altLang="zh-CN" dirty="0"/>
              <a:t>(</a:t>
            </a:r>
            <a:r>
              <a:rPr lang="en" altLang="zh-CN" dirty="0" err="1"/>
              <a:t>np.str</a:t>
            </a:r>
            <a:r>
              <a:rPr lang="en" altLang="zh-CN" dirty="0"/>
              <a:t>)</a:t>
            </a:r>
          </a:p>
          <a:p>
            <a:r>
              <a:rPr lang="en" altLang="zh-CN" dirty="0" err="1"/>
              <a:t>rfm_gb</a:t>
            </a:r>
            <a:r>
              <a:rPr lang="en" altLang="zh-CN" dirty="0"/>
              <a:t>['</a:t>
            </a:r>
            <a:r>
              <a:rPr lang="en" altLang="zh-CN" dirty="0" err="1"/>
              <a:t>rfm_group</a:t>
            </a:r>
            <a:r>
              <a:rPr lang="en" altLang="zh-CN" dirty="0"/>
              <a:t>'] = </a:t>
            </a:r>
            <a:r>
              <a:rPr lang="en" altLang="zh-CN" dirty="0" err="1"/>
              <a:t>rfm_gb</a:t>
            </a:r>
            <a:r>
              <a:rPr lang="en" altLang="zh-CN" dirty="0"/>
              <a:t>['</a:t>
            </a:r>
            <a:r>
              <a:rPr lang="en" altLang="zh-CN" dirty="0" err="1"/>
              <a:t>r_score</a:t>
            </a:r>
            <a:r>
              <a:rPr lang="en" altLang="zh-CN" dirty="0"/>
              <a:t>'].</a:t>
            </a:r>
            <a:r>
              <a:rPr lang="en" altLang="zh-CN" dirty="0" err="1"/>
              <a:t>str.cat</a:t>
            </a:r>
            <a:r>
              <a:rPr lang="en" altLang="zh-CN" dirty="0"/>
              <a:t>(</a:t>
            </a:r>
            <a:r>
              <a:rPr lang="en" altLang="zh-CN" dirty="0" err="1"/>
              <a:t>rfm_gb</a:t>
            </a:r>
            <a:r>
              <a:rPr lang="en" altLang="zh-CN" dirty="0"/>
              <a:t>['</a:t>
            </a:r>
            <a:r>
              <a:rPr lang="en" altLang="zh-CN" dirty="0" err="1"/>
              <a:t>f_score</a:t>
            </a:r>
            <a:r>
              <a:rPr lang="en" altLang="zh-CN" dirty="0"/>
              <a:t>']).</a:t>
            </a:r>
            <a:r>
              <a:rPr lang="en" altLang="zh-CN" dirty="0" err="1"/>
              <a:t>str.cat</a:t>
            </a:r>
            <a:r>
              <a:rPr lang="en" altLang="zh-CN" dirty="0"/>
              <a:t>(</a:t>
            </a:r>
            <a:r>
              <a:rPr lang="en" altLang="zh-CN" dirty="0" err="1"/>
              <a:t>rfm_gb</a:t>
            </a:r>
            <a:r>
              <a:rPr lang="en" altLang="zh-CN" dirty="0"/>
              <a:t>['</a:t>
            </a:r>
            <a:r>
              <a:rPr lang="en" altLang="zh-CN" dirty="0" err="1"/>
              <a:t>m_score</a:t>
            </a:r>
            <a:r>
              <a:rPr lang="en" altLang="zh-CN" dirty="0"/>
              <a:t>'])</a:t>
            </a:r>
          </a:p>
          <a:p>
            <a:pPr marL="285750" indent="-285750">
              <a:buFont typeface="Wingdings" panose="05000000000000000000" pitchFamily="2" charset="2"/>
              <a:buChar char="l"/>
            </a:pPr>
            <a:r>
              <a:rPr lang="zh-CN" altLang="en-US" dirty="0"/>
              <a:t>将</a:t>
            </a:r>
            <a:r>
              <a:rPr lang="en-US" altLang="zh-CN" dirty="0"/>
              <a:t>3</a:t>
            </a:r>
            <a:r>
              <a:rPr lang="zh-CN" altLang="en-US" dirty="0"/>
              <a:t>列作为字符串组合为新的分组</a:t>
            </a:r>
          </a:p>
          <a:p>
            <a:pPr>
              <a:buFont typeface="Wingdings" pitchFamily="2" charset="2"/>
              <a:buChar char="Ø"/>
            </a:pPr>
            <a:r>
              <a:rPr lang="zh-CN" altLang="en-US" b="0" dirty="0"/>
              <a:t>代码中，先针对</a:t>
            </a:r>
            <a:r>
              <a:rPr lang="en-US" altLang="zh-CN" b="0" dirty="0"/>
              <a:t>3</a:t>
            </a:r>
            <a:r>
              <a:rPr lang="zh-CN" altLang="en-US" b="0" dirty="0"/>
              <a:t>列使用</a:t>
            </a:r>
            <a:r>
              <a:rPr lang="en-US" altLang="zh-CN" b="0" dirty="0" err="1"/>
              <a:t>astype</a:t>
            </a:r>
            <a:r>
              <a:rPr lang="zh-CN" altLang="en-US" b="0" dirty="0"/>
              <a:t>方法将数值型转换为字符串型</a:t>
            </a:r>
          </a:p>
          <a:p>
            <a:pPr>
              <a:buFont typeface="Wingdings" pitchFamily="2" charset="2"/>
              <a:buChar char="Ø"/>
            </a:pPr>
            <a:r>
              <a:rPr lang="zh-CN" altLang="en-US" b="0" dirty="0"/>
              <a:t>然后使用</a:t>
            </a:r>
            <a:r>
              <a:rPr lang="en-US" altLang="zh-CN" b="0" dirty="0"/>
              <a:t>pandas</a:t>
            </a:r>
            <a:r>
              <a:rPr lang="zh-CN" altLang="en-US" b="0" dirty="0"/>
              <a:t>的字符串处理库</a:t>
            </a:r>
            <a:r>
              <a:rPr lang="en-US" altLang="zh-CN" b="0" dirty="0" err="1"/>
              <a:t>str</a:t>
            </a:r>
            <a:r>
              <a:rPr lang="zh-CN" altLang="en-US" b="0" dirty="0"/>
              <a:t>中的</a:t>
            </a:r>
            <a:r>
              <a:rPr lang="en-US" altLang="zh-CN" b="0" dirty="0"/>
              <a:t>cat</a:t>
            </a:r>
            <a:r>
              <a:rPr lang="zh-CN" altLang="en-US" b="0" dirty="0"/>
              <a:t>方法做字符串合并，该方法可以将右侧的数据合并到左侧</a:t>
            </a:r>
          </a:p>
          <a:p>
            <a:pPr>
              <a:buFont typeface="Wingdings" pitchFamily="2" charset="2"/>
              <a:buChar char="Ø"/>
            </a:pPr>
            <a:r>
              <a:rPr lang="zh-CN" altLang="en-US" b="0" dirty="0"/>
              <a:t>再连续使用两个</a:t>
            </a:r>
            <a:r>
              <a:rPr lang="en-US" altLang="zh-CN" b="0" dirty="0" err="1"/>
              <a:t>str.cat</a:t>
            </a:r>
            <a:r>
              <a:rPr lang="zh-CN" altLang="en-US" b="0" dirty="0"/>
              <a:t>方法得到总的</a:t>
            </a:r>
            <a:r>
              <a:rPr lang="en-US" altLang="zh-CN" b="0" dirty="0"/>
              <a:t>R</a:t>
            </a:r>
            <a:r>
              <a:rPr lang="zh-CN" altLang="en-US" b="0" dirty="0"/>
              <a:t>、</a:t>
            </a:r>
            <a:r>
              <a:rPr lang="en-US" altLang="zh-CN" b="0" dirty="0"/>
              <a:t>F</a:t>
            </a:r>
            <a:r>
              <a:rPr lang="zh-CN" altLang="en-US" b="0" dirty="0"/>
              <a:t>、</a:t>
            </a:r>
            <a:r>
              <a:rPr lang="en-US" altLang="zh-CN" b="0" dirty="0"/>
              <a:t>M</a:t>
            </a:r>
            <a:r>
              <a:rPr lang="zh-CN" altLang="en-US" b="0" dirty="0"/>
              <a:t>字符串组合</a:t>
            </a:r>
          </a:p>
          <a:p>
            <a:endParaRPr lang="en" altLang="zh-CN" dirty="0"/>
          </a:p>
          <a:p>
            <a:endParaRPr lang="zh-CN" altLang="en-US" dirty="0"/>
          </a:p>
        </p:txBody>
      </p:sp>
      <p:pic>
        <p:nvPicPr>
          <p:cNvPr id="8" name="图片 7">
            <a:extLst>
              <a:ext uri="{FF2B5EF4-FFF2-40B4-BE49-F238E27FC236}">
                <a16:creationId xmlns:a16="http://schemas.microsoft.com/office/drawing/2014/main" id="{7B1AEF35-F99E-D6AC-8C6D-97117C84A6DD}"/>
              </a:ext>
            </a:extLst>
          </p:cNvPr>
          <p:cNvPicPr>
            <a:picLocks noChangeAspect="1"/>
          </p:cNvPicPr>
          <p:nvPr/>
        </p:nvPicPr>
        <p:blipFill>
          <a:blip r:embed="rId3"/>
          <a:stretch>
            <a:fillRect/>
          </a:stretch>
        </p:blipFill>
        <p:spPr>
          <a:xfrm>
            <a:off x="710880" y="1457271"/>
            <a:ext cx="10657143" cy="1885714"/>
          </a:xfrm>
          <a:prstGeom prst="rect">
            <a:avLst/>
          </a:prstGeom>
        </p:spPr>
      </p:pic>
    </p:spTree>
    <p:extLst>
      <p:ext uri="{BB962C8B-B14F-4D97-AF65-F5344CB8AC3E}">
        <p14:creationId xmlns:p14="http://schemas.microsoft.com/office/powerpoint/2010/main" val="21142090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4.10</a:t>
            </a:r>
            <a:r>
              <a:rPr lang="zh-CN" altLang="en-US" dirty="0"/>
              <a:t> 保存结果</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保存</a:t>
            </a:r>
            <a:r>
              <a:rPr lang="en" altLang="zh-CN" dirty="0"/>
              <a:t>RFM</a:t>
            </a:r>
            <a:r>
              <a:rPr lang="zh-CN" altLang="en-US" dirty="0"/>
              <a:t>结果到</a:t>
            </a:r>
            <a:r>
              <a:rPr lang="en" altLang="zh-CN" dirty="0"/>
              <a:t>Excel</a:t>
            </a:r>
          </a:p>
          <a:p>
            <a:r>
              <a:rPr lang="en" altLang="zh-CN" dirty="0" err="1"/>
              <a:t>rfm_gb.to_excel</a:t>
            </a:r>
            <a:r>
              <a:rPr lang="en" altLang="zh-CN" dirty="0"/>
              <a:t>('sales_rfm_score1.xlsx')  # </a:t>
            </a:r>
            <a:r>
              <a:rPr lang="zh-CN" altLang="en-US" dirty="0"/>
              <a:t>保存数据为</a:t>
            </a:r>
            <a:r>
              <a:rPr lang="en" altLang="zh-CN" dirty="0"/>
              <a:t>Excel</a:t>
            </a:r>
          </a:p>
          <a:p>
            <a:endParaRPr lang="en" altLang="zh-CN" dirty="0"/>
          </a:p>
          <a:p>
            <a:pPr marL="285750" indent="-285750">
              <a:buFont typeface="Wingdings" panose="05000000000000000000" pitchFamily="2" charset="2"/>
              <a:buChar char="l"/>
            </a:pPr>
            <a:r>
              <a:rPr lang="zh-CN" altLang="en-US" dirty="0"/>
              <a:t>保存结果到</a:t>
            </a:r>
            <a:r>
              <a:rPr lang="en-US" altLang="zh-CN" dirty="0" err="1"/>
              <a:t>Mysql</a:t>
            </a:r>
            <a:r>
              <a:rPr lang="en-US" altLang="zh-CN" dirty="0"/>
              <a:t>    (pip install </a:t>
            </a:r>
            <a:r>
              <a:rPr lang="en-US" altLang="zh-CN" dirty="0" err="1"/>
              <a:t>pymysql</a:t>
            </a:r>
            <a:r>
              <a:rPr lang="en-US" altLang="zh-CN" dirty="0"/>
              <a:t>)</a:t>
            </a:r>
          </a:p>
          <a:p>
            <a:pPr marL="285750" indent="-285750">
              <a:buFont typeface="Wingdings" panose="05000000000000000000" pitchFamily="2" charset="2"/>
              <a:buChar char="l"/>
            </a:pPr>
            <a:endParaRPr lang="en-US" altLang="zh-CN" dirty="0"/>
          </a:p>
          <a:p>
            <a:endParaRPr lang="en-US" altLang="zh-CN" dirty="0"/>
          </a:p>
          <a:p>
            <a:endParaRPr lang="en" altLang="zh-CN" dirty="0"/>
          </a:p>
        </p:txBody>
      </p:sp>
      <p:pic>
        <p:nvPicPr>
          <p:cNvPr id="8" name="图片 7">
            <a:extLst>
              <a:ext uri="{FF2B5EF4-FFF2-40B4-BE49-F238E27FC236}">
                <a16:creationId xmlns:a16="http://schemas.microsoft.com/office/drawing/2014/main" id="{780A61A5-4314-E906-66B2-32259BE3C360}"/>
              </a:ext>
            </a:extLst>
          </p:cNvPr>
          <p:cNvPicPr>
            <a:picLocks noChangeAspect="1"/>
          </p:cNvPicPr>
          <p:nvPr/>
        </p:nvPicPr>
        <p:blipFill>
          <a:blip r:embed="rId3"/>
          <a:stretch>
            <a:fillRect/>
          </a:stretch>
        </p:blipFill>
        <p:spPr>
          <a:xfrm>
            <a:off x="736470" y="3429000"/>
            <a:ext cx="10647619" cy="1638095"/>
          </a:xfrm>
          <a:prstGeom prst="rect">
            <a:avLst/>
          </a:prstGeom>
        </p:spPr>
      </p:pic>
      <p:pic>
        <p:nvPicPr>
          <p:cNvPr id="10" name="图片 9">
            <a:extLst>
              <a:ext uri="{FF2B5EF4-FFF2-40B4-BE49-F238E27FC236}">
                <a16:creationId xmlns:a16="http://schemas.microsoft.com/office/drawing/2014/main" id="{F1C56728-2497-B27C-D249-BAA46D6C8361}"/>
              </a:ext>
            </a:extLst>
          </p:cNvPr>
          <p:cNvPicPr>
            <a:picLocks noChangeAspect="1"/>
          </p:cNvPicPr>
          <p:nvPr/>
        </p:nvPicPr>
        <p:blipFill>
          <a:blip r:embed="rId4"/>
          <a:stretch>
            <a:fillRect/>
          </a:stretch>
        </p:blipFill>
        <p:spPr>
          <a:xfrm>
            <a:off x="736470" y="5202000"/>
            <a:ext cx="10638095" cy="1057143"/>
          </a:xfrm>
          <a:prstGeom prst="rect">
            <a:avLst/>
          </a:prstGeom>
        </p:spPr>
      </p:pic>
    </p:spTree>
    <p:extLst>
      <p:ext uri="{BB962C8B-B14F-4D97-AF65-F5344CB8AC3E}">
        <p14:creationId xmlns:p14="http://schemas.microsoft.com/office/powerpoint/2010/main" val="187515939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4.11</a:t>
            </a:r>
            <a:r>
              <a:rPr lang="zh-CN" altLang="en-US" dirty="0"/>
              <a:t> </a:t>
            </a:r>
            <a:r>
              <a:rPr lang="en" altLang="zh-CN" dirty="0"/>
              <a:t>RFM</a:t>
            </a:r>
            <a:r>
              <a:rPr lang="zh-CN" altLang="en-US" dirty="0"/>
              <a:t>图形展示</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为了更好地了解不同周期下</a:t>
            </a:r>
            <a:r>
              <a:rPr lang="en-US" altLang="zh-CN" dirty="0"/>
              <a:t>RFM</a:t>
            </a:r>
            <a:r>
              <a:rPr lang="zh-CN" altLang="en-US" dirty="0"/>
              <a:t>分组人数的变化，通过</a:t>
            </a:r>
            <a:r>
              <a:rPr lang="en-US" altLang="zh-CN" dirty="0"/>
              <a:t>3D</a:t>
            </a:r>
            <a:r>
              <a:rPr lang="zh-CN" altLang="en-US" dirty="0"/>
              <a:t>柱形图展示结果</a:t>
            </a:r>
          </a:p>
          <a:p>
            <a:pPr marL="285750" indent="-285750">
              <a:buFont typeface="Wingdings" panose="05000000000000000000" pitchFamily="2" charset="2"/>
              <a:buChar char="l"/>
            </a:pPr>
            <a:r>
              <a:rPr lang="zh-CN" altLang="en-US" dirty="0"/>
              <a:t>展示结果时只有</a:t>
            </a:r>
            <a:r>
              <a:rPr lang="en-US" altLang="zh-CN" dirty="0"/>
              <a:t>3</a:t>
            </a:r>
            <a:r>
              <a:rPr lang="zh-CN" altLang="en-US" dirty="0"/>
              <a:t>个维度，分别是年份、</a:t>
            </a:r>
            <a:r>
              <a:rPr lang="en-US" altLang="zh-CN" dirty="0" err="1"/>
              <a:t>rfm</a:t>
            </a:r>
            <a:r>
              <a:rPr lang="zh-CN" altLang="en-US" dirty="0"/>
              <a:t>分组和用户数量。</a:t>
            </a:r>
            <a:endParaRPr lang="en-US" altLang="zh-CN" dirty="0"/>
          </a:p>
          <a:p>
            <a:r>
              <a:rPr lang="en" altLang="zh-CN" dirty="0" err="1"/>
              <a:t>display_data</a:t>
            </a:r>
            <a:r>
              <a:rPr lang="en" altLang="zh-CN" dirty="0"/>
              <a:t> = </a:t>
            </a:r>
            <a:r>
              <a:rPr lang="en" altLang="zh-CN" dirty="0" err="1"/>
              <a:t>rfm_gb.groupby</a:t>
            </a:r>
            <a:r>
              <a:rPr lang="en" altLang="zh-CN" dirty="0"/>
              <a:t>(['</a:t>
            </a:r>
            <a:r>
              <a:rPr lang="en" altLang="zh-CN" dirty="0" err="1"/>
              <a:t>rfm_group','year</a:t>
            </a:r>
            <a:r>
              <a:rPr lang="en" altLang="zh-CN" dirty="0"/>
              <a:t>'],</a:t>
            </a:r>
            <a:r>
              <a:rPr lang="en" altLang="zh-CN" dirty="0" err="1"/>
              <a:t>as_index</a:t>
            </a:r>
            <a:r>
              <a:rPr lang="en" altLang="zh-CN" dirty="0"/>
              <a:t>=False)['</a:t>
            </a:r>
            <a:r>
              <a:rPr lang="zh-CN" altLang="en-US" dirty="0"/>
              <a:t>会员</a:t>
            </a:r>
            <a:r>
              <a:rPr lang="en" altLang="zh-CN" dirty="0"/>
              <a:t>ID'].count()</a:t>
            </a:r>
          </a:p>
          <a:p>
            <a:r>
              <a:rPr lang="en" altLang="zh-CN" dirty="0" err="1"/>
              <a:t>display_data.columns</a:t>
            </a:r>
            <a:r>
              <a:rPr lang="en" altLang="zh-CN" dirty="0"/>
              <a:t> = ['</a:t>
            </a:r>
            <a:r>
              <a:rPr lang="en" altLang="zh-CN" dirty="0" err="1"/>
              <a:t>rfm_group','year','number</a:t>
            </a:r>
            <a:r>
              <a:rPr lang="en" altLang="zh-CN" dirty="0"/>
              <a:t>']</a:t>
            </a:r>
          </a:p>
          <a:p>
            <a:r>
              <a:rPr lang="en" altLang="zh-CN" dirty="0" err="1"/>
              <a:t>display_data</a:t>
            </a:r>
            <a:r>
              <a:rPr lang="en" altLang="zh-CN" dirty="0"/>
              <a:t>['</a:t>
            </a:r>
            <a:r>
              <a:rPr lang="en" altLang="zh-CN" dirty="0" err="1"/>
              <a:t>rfm_group</a:t>
            </a:r>
            <a:r>
              <a:rPr lang="en" altLang="zh-CN" dirty="0"/>
              <a:t>'] = </a:t>
            </a:r>
            <a:r>
              <a:rPr lang="en" altLang="zh-CN" dirty="0" err="1"/>
              <a:t>display_data</a:t>
            </a:r>
            <a:r>
              <a:rPr lang="en" altLang="zh-CN" dirty="0"/>
              <a:t>['</a:t>
            </a:r>
            <a:r>
              <a:rPr lang="en" altLang="zh-CN" dirty="0" err="1"/>
              <a:t>rfm_group</a:t>
            </a:r>
            <a:r>
              <a:rPr lang="en" altLang="zh-CN" dirty="0"/>
              <a:t>'].</a:t>
            </a:r>
            <a:r>
              <a:rPr lang="en" altLang="zh-CN" dirty="0" err="1"/>
              <a:t>astype</a:t>
            </a:r>
            <a:r>
              <a:rPr lang="en" altLang="zh-CN" dirty="0"/>
              <a:t>(np.int32)</a:t>
            </a:r>
          </a:p>
          <a:p>
            <a:r>
              <a:rPr lang="en" altLang="zh-CN" dirty="0" err="1"/>
              <a:t>display_data.head</a:t>
            </a:r>
            <a:r>
              <a:rPr lang="en" altLang="zh-CN" dirty="0"/>
              <a:t>()</a:t>
            </a:r>
          </a:p>
          <a:p>
            <a:r>
              <a:rPr lang="zh-CN" altLang="en-US" dirty="0"/>
              <a:t>第</a:t>
            </a:r>
            <a:r>
              <a:rPr lang="en-US" altLang="zh-CN" dirty="0"/>
              <a:t>1</a:t>
            </a:r>
            <a:r>
              <a:rPr lang="zh-CN" altLang="en-US" dirty="0"/>
              <a:t>行代码使用数据框的</a:t>
            </a:r>
            <a:r>
              <a:rPr lang="en-US" altLang="zh-CN" dirty="0" err="1"/>
              <a:t>groupby</a:t>
            </a:r>
            <a:r>
              <a:rPr lang="zh-CN" altLang="en-US" dirty="0"/>
              <a:t>以</a:t>
            </a:r>
            <a:r>
              <a:rPr lang="en-US" altLang="zh-CN" dirty="0" err="1"/>
              <a:t>rfm_group</a:t>
            </a:r>
            <a:r>
              <a:rPr lang="zh-CN" altLang="en-US" dirty="0"/>
              <a:t>和</a:t>
            </a:r>
            <a:r>
              <a:rPr lang="en-US" altLang="zh-CN" dirty="0"/>
              <a:t>year</a:t>
            </a:r>
            <a:r>
              <a:rPr lang="zh-CN" altLang="en-US" dirty="0"/>
              <a:t>为联合对象，以会员</a:t>
            </a:r>
            <a:r>
              <a:rPr lang="en-US" altLang="zh-CN" dirty="0"/>
              <a:t>ID</a:t>
            </a:r>
            <a:r>
              <a:rPr lang="zh-CN" altLang="en-US" dirty="0"/>
              <a:t>会为计算维度做计数，得到每个</a:t>
            </a:r>
            <a:r>
              <a:rPr lang="en-US" altLang="zh-CN" dirty="0"/>
              <a:t>RFM</a:t>
            </a:r>
            <a:r>
              <a:rPr lang="zh-CN" altLang="en-US" dirty="0"/>
              <a:t>分组、年份下的会员数量</a:t>
            </a:r>
          </a:p>
          <a:p>
            <a:r>
              <a:rPr lang="zh-CN" altLang="en-US" dirty="0"/>
              <a:t>第</a:t>
            </a:r>
            <a:r>
              <a:rPr lang="en-US" altLang="zh-CN" dirty="0"/>
              <a:t>2</a:t>
            </a:r>
            <a:r>
              <a:rPr lang="zh-CN" altLang="en-US" dirty="0"/>
              <a:t>行代码对结果列重命名</a:t>
            </a:r>
          </a:p>
          <a:p>
            <a:r>
              <a:rPr lang="zh-CN" altLang="en-US" dirty="0"/>
              <a:t>第</a:t>
            </a:r>
            <a:r>
              <a:rPr lang="en-US" altLang="zh-CN" dirty="0"/>
              <a:t>3</a:t>
            </a:r>
            <a:r>
              <a:rPr lang="zh-CN" altLang="en-US" dirty="0"/>
              <a:t>行代码将</a:t>
            </a:r>
            <a:r>
              <a:rPr lang="en-US" altLang="zh-CN" dirty="0" err="1"/>
              <a:t>rfm</a:t>
            </a:r>
            <a:r>
              <a:rPr lang="zh-CN" altLang="en-US" dirty="0"/>
              <a:t>分组列转换为</a:t>
            </a:r>
            <a:r>
              <a:rPr lang="en-US" altLang="zh-CN" dirty="0"/>
              <a:t>int32</a:t>
            </a:r>
            <a:r>
              <a:rPr lang="zh-CN" altLang="en-US" dirty="0"/>
              <a:t>形式</a:t>
            </a:r>
          </a:p>
          <a:p>
            <a:endParaRPr lang="en" altLang="zh-CN" dirty="0"/>
          </a:p>
        </p:txBody>
      </p:sp>
      <p:pic>
        <p:nvPicPr>
          <p:cNvPr id="8" name="图片 7">
            <a:extLst>
              <a:ext uri="{FF2B5EF4-FFF2-40B4-BE49-F238E27FC236}">
                <a16:creationId xmlns:a16="http://schemas.microsoft.com/office/drawing/2014/main" id="{24F97C1F-1012-FC70-54C2-08C225C488BC}"/>
              </a:ext>
            </a:extLst>
          </p:cNvPr>
          <p:cNvPicPr>
            <a:picLocks noChangeAspect="1"/>
          </p:cNvPicPr>
          <p:nvPr/>
        </p:nvPicPr>
        <p:blipFill>
          <a:blip r:embed="rId3"/>
          <a:stretch>
            <a:fillRect/>
          </a:stretch>
        </p:blipFill>
        <p:spPr>
          <a:xfrm>
            <a:off x="710880" y="2544159"/>
            <a:ext cx="10666667" cy="1600000"/>
          </a:xfrm>
          <a:prstGeom prst="rect">
            <a:avLst/>
          </a:prstGeom>
        </p:spPr>
      </p:pic>
    </p:spTree>
    <p:extLst>
      <p:ext uri="{BB962C8B-B14F-4D97-AF65-F5344CB8AC3E}">
        <p14:creationId xmlns:p14="http://schemas.microsoft.com/office/powerpoint/2010/main" val="337068007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4.11</a:t>
            </a:r>
            <a:r>
              <a:rPr lang="zh-CN" altLang="en-US" dirty="0"/>
              <a:t> </a:t>
            </a:r>
            <a:r>
              <a:rPr lang="en" altLang="zh-CN" dirty="0"/>
              <a:t>RFM</a:t>
            </a:r>
            <a:r>
              <a:rPr lang="zh-CN" altLang="en-US" dirty="0"/>
              <a:t>图形展示</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from </a:t>
            </a:r>
            <a:r>
              <a:rPr lang="en-US" altLang="zh-CN" dirty="0" err="1"/>
              <a:t>pyecharts</a:t>
            </a:r>
            <a:r>
              <a:rPr lang="en-US" altLang="zh-CN" dirty="0"/>
              <a:t> import options as opts</a:t>
            </a:r>
          </a:p>
          <a:p>
            <a:r>
              <a:rPr lang="en-US" altLang="zh-CN" dirty="0" err="1"/>
              <a:t>range_color</a:t>
            </a:r>
            <a:r>
              <a:rPr lang="en-US" altLang="zh-CN" dirty="0"/>
              <a:t> = ['#313695', '#4575b4', '#74add1', '#abd9e9', '#e0f3f8', '#</a:t>
            </a:r>
            <a:r>
              <a:rPr lang="en-US" altLang="zh-CN" dirty="0" err="1"/>
              <a:t>ffffbf</a:t>
            </a:r>
            <a:r>
              <a:rPr lang="en-US" altLang="zh-CN" dirty="0"/>
              <a:t>',</a:t>
            </a:r>
          </a:p>
          <a:p>
            <a:r>
              <a:rPr lang="en-US" altLang="zh-CN" dirty="0"/>
              <a:t>               '#fee090', '#fdae61', '#f46d43', '#d73027', '#a50026']</a:t>
            </a:r>
            <a:endParaRPr lang="en" altLang="zh-CN" dirty="0"/>
          </a:p>
        </p:txBody>
      </p:sp>
      <p:pic>
        <p:nvPicPr>
          <p:cNvPr id="11" name="图片 10">
            <a:extLst>
              <a:ext uri="{FF2B5EF4-FFF2-40B4-BE49-F238E27FC236}">
                <a16:creationId xmlns:a16="http://schemas.microsoft.com/office/drawing/2014/main" id="{25FB5EA0-3DB6-1F0B-F8D6-8EC3725032F4}"/>
              </a:ext>
            </a:extLst>
          </p:cNvPr>
          <p:cNvPicPr>
            <a:picLocks noChangeAspect="1"/>
          </p:cNvPicPr>
          <p:nvPr/>
        </p:nvPicPr>
        <p:blipFill>
          <a:blip r:embed="rId3"/>
          <a:stretch>
            <a:fillRect/>
          </a:stretch>
        </p:blipFill>
        <p:spPr>
          <a:xfrm>
            <a:off x="745994" y="1335161"/>
            <a:ext cx="10628571" cy="5428571"/>
          </a:xfrm>
          <a:prstGeom prst="rect">
            <a:avLst/>
          </a:prstGeom>
        </p:spPr>
      </p:pic>
    </p:spTree>
    <p:extLst>
      <p:ext uri="{BB962C8B-B14F-4D97-AF65-F5344CB8AC3E}">
        <p14:creationId xmlns:p14="http://schemas.microsoft.com/office/powerpoint/2010/main" val="224464586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4.11</a:t>
            </a:r>
            <a:r>
              <a:rPr lang="zh-CN" altLang="en-US" dirty="0"/>
              <a:t> </a:t>
            </a:r>
            <a:r>
              <a:rPr lang="en" altLang="zh-CN" dirty="0"/>
              <a:t>RFM</a:t>
            </a:r>
            <a:r>
              <a:rPr lang="zh-CN" altLang="en-US" dirty="0"/>
              <a:t>图形展示</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输出</a:t>
            </a:r>
            <a:r>
              <a:rPr lang="en-US" altLang="zh-CN" dirty="0"/>
              <a:t>3D</a:t>
            </a:r>
            <a:r>
              <a:rPr lang="zh-CN" altLang="en-US" dirty="0"/>
              <a:t>图像中</a:t>
            </a:r>
          </a:p>
          <a:p>
            <a:pPr marL="285750" indent="-285750">
              <a:buFont typeface="Wingdings" pitchFamily="2" charset="2"/>
              <a:buChar char="Ø"/>
            </a:pPr>
            <a:r>
              <a:rPr lang="en-US" altLang="zh-CN" b="0" dirty="0"/>
              <a:t>X</a:t>
            </a:r>
            <a:r>
              <a:rPr lang="zh-CN" altLang="en-US" b="0" dirty="0"/>
              <a:t>轴为</a:t>
            </a:r>
            <a:r>
              <a:rPr lang="en-US" altLang="zh-CN" b="0" dirty="0"/>
              <a:t>RFM</a:t>
            </a:r>
            <a:r>
              <a:rPr lang="zh-CN" altLang="en-US" b="0" dirty="0"/>
              <a:t>分组、</a:t>
            </a:r>
            <a:r>
              <a:rPr lang="en-US" altLang="zh-CN" b="0" dirty="0"/>
              <a:t>Y</a:t>
            </a:r>
            <a:r>
              <a:rPr lang="zh-CN" altLang="en-US" b="0" dirty="0"/>
              <a:t>轴为年份、</a:t>
            </a:r>
            <a:r>
              <a:rPr lang="en-US" altLang="zh-CN" b="0" dirty="0"/>
              <a:t>Z</a:t>
            </a:r>
            <a:r>
              <a:rPr lang="zh-CN" altLang="en-US" b="0" dirty="0"/>
              <a:t>轴为用户数量</a:t>
            </a:r>
          </a:p>
          <a:p>
            <a:pPr marL="285750" indent="-285750">
              <a:buFont typeface="Wingdings" pitchFamily="2" charset="2"/>
              <a:buChar char="Ø"/>
            </a:pPr>
            <a:r>
              <a:rPr lang="zh-CN" altLang="en-US" b="0" dirty="0"/>
              <a:t>该</a:t>
            </a:r>
            <a:r>
              <a:rPr lang="en-US" altLang="zh-CN" b="0" dirty="0"/>
              <a:t>3D</a:t>
            </a:r>
            <a:r>
              <a:rPr lang="zh-CN" altLang="en-US" b="0" dirty="0"/>
              <a:t>图可旋转、缩放，以便查看不同细节</a:t>
            </a:r>
          </a:p>
          <a:p>
            <a:pPr marL="285750" indent="-285750">
              <a:buFont typeface="Wingdings" pitchFamily="2" charset="2"/>
              <a:buChar char="Ø"/>
            </a:pPr>
            <a:r>
              <a:rPr lang="zh-CN" altLang="en-US" b="0" dirty="0"/>
              <a:t>左侧滑块，用来显示或不显示特定数量的分组结果</a:t>
            </a:r>
          </a:p>
          <a:p>
            <a:endParaRPr lang="en" altLang="zh-CN" dirty="0"/>
          </a:p>
        </p:txBody>
      </p:sp>
      <p:pic>
        <p:nvPicPr>
          <p:cNvPr id="10" name="图片 9" descr="图表&#10;&#10;描述已自动生成">
            <a:extLst>
              <a:ext uri="{FF2B5EF4-FFF2-40B4-BE49-F238E27FC236}">
                <a16:creationId xmlns:a16="http://schemas.microsoft.com/office/drawing/2014/main" id="{F4D09BEA-BF64-5D5B-D453-306E011ED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821" y="2655984"/>
            <a:ext cx="5933179" cy="3418320"/>
          </a:xfrm>
          <a:prstGeom prst="rect">
            <a:avLst/>
          </a:prstGeom>
        </p:spPr>
      </p:pic>
    </p:spTree>
    <p:extLst>
      <p:ext uri="{BB962C8B-B14F-4D97-AF65-F5344CB8AC3E}">
        <p14:creationId xmlns:p14="http://schemas.microsoft.com/office/powerpoint/2010/main" val="11856295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1.1</a:t>
            </a:r>
            <a:r>
              <a:rPr lang="zh-CN" altLang="en-US" dirty="0"/>
              <a:t> 模型基本原理</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会员价值度用来评估用户的价值情况，是区分会员价值的重要模型和参考依据，也是衡量不同营销效果的关键指标。</a:t>
            </a:r>
          </a:p>
          <a:p>
            <a:pPr marL="285750" indent="-285750">
              <a:buFont typeface="Wingdings" pitchFamily="2" charset="2"/>
              <a:buChar char="u"/>
            </a:pPr>
            <a:r>
              <a:rPr lang="zh-CN" altLang="en-US" dirty="0"/>
              <a:t>价值度模型一般基于交易行为产生，衡量的是有实体转化价值的行为。常用的价值度模型是</a:t>
            </a:r>
            <a:r>
              <a:rPr lang="en-US" altLang="zh-CN" dirty="0"/>
              <a:t>RFM</a:t>
            </a:r>
          </a:p>
          <a:p>
            <a:pPr marL="285750" indent="-285750">
              <a:buFont typeface="Wingdings" pitchFamily="2" charset="2"/>
              <a:buChar char="u"/>
            </a:pPr>
            <a:r>
              <a:rPr lang="en-US" altLang="zh-CN" dirty="0"/>
              <a:t>RFM</a:t>
            </a:r>
            <a:r>
              <a:rPr lang="zh-CN" altLang="en-US" dirty="0"/>
              <a:t>模型是根据会员</a:t>
            </a:r>
          </a:p>
          <a:p>
            <a:pPr marL="285750" indent="-285750">
              <a:buFont typeface="Wingdings" pitchFamily="2" charset="2"/>
              <a:buChar char="Ø"/>
            </a:pPr>
            <a:r>
              <a:rPr lang="zh-CN" altLang="en-US" dirty="0"/>
              <a:t>最近一次购买时间</a:t>
            </a:r>
            <a:r>
              <a:rPr lang="en-US" altLang="zh-CN" dirty="0"/>
              <a:t>R</a:t>
            </a:r>
            <a:r>
              <a:rPr lang="zh-CN" altLang="en-US" dirty="0"/>
              <a:t>（</a:t>
            </a:r>
            <a:r>
              <a:rPr lang="en-US" altLang="zh-CN" dirty="0"/>
              <a:t>Recency</a:t>
            </a:r>
            <a:r>
              <a:rPr lang="zh-CN" altLang="en-US" dirty="0"/>
              <a:t>）</a:t>
            </a:r>
          </a:p>
          <a:p>
            <a:pPr marL="285750" indent="-285750">
              <a:buFont typeface="Wingdings" pitchFamily="2" charset="2"/>
              <a:buChar char="Ø"/>
            </a:pPr>
            <a:r>
              <a:rPr lang="zh-CN" altLang="en-US" dirty="0"/>
              <a:t>购买频率</a:t>
            </a:r>
            <a:r>
              <a:rPr lang="en-US" altLang="zh-CN" dirty="0"/>
              <a:t>F</a:t>
            </a:r>
            <a:r>
              <a:rPr lang="zh-CN" altLang="en-US" dirty="0"/>
              <a:t>（</a:t>
            </a:r>
            <a:r>
              <a:rPr lang="en-US" altLang="zh-CN" dirty="0"/>
              <a:t>Frequency</a:t>
            </a:r>
            <a:r>
              <a:rPr lang="zh-CN" altLang="en-US" dirty="0"/>
              <a:t>）</a:t>
            </a:r>
          </a:p>
          <a:p>
            <a:pPr marL="285750" indent="-285750">
              <a:buFont typeface="Wingdings" pitchFamily="2" charset="2"/>
              <a:buChar char="Ø"/>
            </a:pPr>
            <a:r>
              <a:rPr lang="zh-CN" altLang="en-US" dirty="0"/>
              <a:t>购买金额</a:t>
            </a:r>
            <a:r>
              <a:rPr lang="en-US" altLang="zh-CN" dirty="0"/>
              <a:t>M</a:t>
            </a:r>
            <a:r>
              <a:rPr lang="zh-CN" altLang="en-US" dirty="0"/>
              <a:t>（</a:t>
            </a:r>
            <a:r>
              <a:rPr lang="en-US" altLang="zh-CN" dirty="0"/>
              <a:t>Monetary</a:t>
            </a:r>
            <a:r>
              <a:rPr lang="zh-CN" altLang="en-US" dirty="0"/>
              <a:t>）计算得出</a:t>
            </a:r>
            <a:r>
              <a:rPr lang="en-US" altLang="zh-CN" dirty="0"/>
              <a:t>RFM</a:t>
            </a:r>
            <a:r>
              <a:rPr lang="zh-CN" altLang="en-US" dirty="0"/>
              <a:t>得分</a:t>
            </a:r>
          </a:p>
          <a:p>
            <a:pPr marL="285750" indent="-285750">
              <a:buFont typeface="Wingdings" pitchFamily="2" charset="2"/>
              <a:buChar char="Ø"/>
            </a:pPr>
            <a:r>
              <a:rPr lang="zh-CN" altLang="en-US" dirty="0"/>
              <a:t>通过这</a:t>
            </a:r>
            <a:r>
              <a:rPr lang="en-US" altLang="zh-CN" dirty="0"/>
              <a:t>3</a:t>
            </a:r>
            <a:r>
              <a:rPr lang="zh-CN" altLang="en-US" dirty="0"/>
              <a:t>个维度来评估客户的订单活跃价值，常用来做客户分群或价值区分</a:t>
            </a:r>
          </a:p>
          <a:p>
            <a:pPr marL="285750" indent="-285750">
              <a:buFont typeface="Wingdings" pitchFamily="2" charset="2"/>
              <a:buChar char="Ø"/>
            </a:pPr>
            <a:r>
              <a:rPr lang="en-US" altLang="zh-CN" dirty="0"/>
              <a:t>RFM</a:t>
            </a:r>
            <a:r>
              <a:rPr lang="zh-CN" altLang="en-US" dirty="0"/>
              <a:t>模型基于一个固定时间点来做模型分析，不同时间计算的的</a:t>
            </a:r>
            <a:r>
              <a:rPr lang="en-US" altLang="zh-CN" dirty="0"/>
              <a:t>RFM</a:t>
            </a:r>
            <a:r>
              <a:rPr lang="zh-CN" altLang="en-US" dirty="0"/>
              <a:t>结果可能不一样</a:t>
            </a:r>
          </a:p>
          <a:p>
            <a:endParaRPr lang="zh-CN" altLang="en-US" dirty="0"/>
          </a:p>
        </p:txBody>
      </p:sp>
    </p:spTree>
    <p:extLst>
      <p:ext uri="{BB962C8B-B14F-4D97-AF65-F5344CB8AC3E}">
        <p14:creationId xmlns:p14="http://schemas.microsoft.com/office/powerpoint/2010/main" val="3870416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会员价值度模型介绍</a:t>
            </a:r>
          </a:p>
          <a:p>
            <a:r>
              <a:rPr lang="zh-CN" altLang="en-US" dirty="0"/>
              <a:t>案例背景</a:t>
            </a:r>
          </a:p>
          <a:p>
            <a:r>
              <a:rPr lang="zh-CN" altLang="en-US" dirty="0"/>
              <a:t>案例数据</a:t>
            </a:r>
            <a:endParaRPr lang="en-US" altLang="zh-CN" dirty="0"/>
          </a:p>
          <a:p>
            <a:r>
              <a:rPr lang="zh-CN" altLang="en-US" dirty="0"/>
              <a:t>实现代码</a:t>
            </a:r>
          </a:p>
          <a:p>
            <a:r>
              <a:rPr lang="zh-CN" altLang="en-US" dirty="0">
                <a:solidFill>
                  <a:srgbClr val="FF0000"/>
                </a:solidFill>
              </a:rPr>
              <a:t>案例结论</a:t>
            </a:r>
          </a:p>
          <a:p>
            <a:r>
              <a:rPr lang="zh-CN" altLang="en-US" dirty="0"/>
              <a:t>案例注意点</a:t>
            </a:r>
          </a:p>
        </p:txBody>
      </p:sp>
    </p:spTree>
    <p:extLst>
      <p:ext uri="{BB962C8B-B14F-4D97-AF65-F5344CB8AC3E}">
        <p14:creationId xmlns:p14="http://schemas.microsoft.com/office/powerpoint/2010/main" val="2605848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5.1 </a:t>
            </a:r>
            <a:r>
              <a:rPr lang="zh-CN" altLang="en-US" dirty="0"/>
              <a:t>基于图形的交互式分析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重点人群分布：</a:t>
            </a:r>
          </a:p>
          <a:p>
            <a:pPr marL="285750" indent="-285750">
              <a:buFont typeface="Wingdings" pitchFamily="2" charset="2"/>
              <a:buChar char="Ø"/>
            </a:pPr>
            <a:r>
              <a:rPr lang="zh-CN" altLang="en-US" b="0" dirty="0"/>
              <a:t>在整个分组中，</a:t>
            </a:r>
            <a:r>
              <a:rPr lang="en-US" altLang="zh-CN" b="0" dirty="0"/>
              <a:t>212</a:t>
            </a:r>
            <a:r>
              <a:rPr lang="zh-CN" altLang="en-US" b="0" dirty="0"/>
              <a:t>群体的用户是相对集中且变化最大的</a:t>
            </a:r>
          </a:p>
          <a:p>
            <a:pPr marL="285750" indent="-285750">
              <a:buFont typeface="Wingdings" pitchFamily="2" charset="2"/>
              <a:buChar char="Ø"/>
            </a:pPr>
            <a:r>
              <a:rPr lang="zh-CN" altLang="en-US" b="0" dirty="0"/>
              <a:t>从</a:t>
            </a:r>
            <a:r>
              <a:rPr lang="en-US" altLang="zh-CN" b="0" dirty="0"/>
              <a:t>2016</a:t>
            </a:r>
            <a:r>
              <a:rPr lang="zh-CN" altLang="en-US" b="0" dirty="0"/>
              <a:t>年到</a:t>
            </a:r>
            <a:r>
              <a:rPr lang="en-US" altLang="zh-CN" b="0" dirty="0"/>
              <a:t>2017</a:t>
            </a:r>
            <a:r>
              <a:rPr lang="zh-CN" altLang="en-US" b="0" dirty="0"/>
              <a:t>年用户群体数量变化不大，但到</a:t>
            </a:r>
            <a:r>
              <a:rPr lang="en-US" altLang="zh-CN" b="0" dirty="0"/>
              <a:t>2018</a:t>
            </a:r>
            <a:r>
              <a:rPr lang="zh-CN" altLang="en-US" b="0" dirty="0"/>
              <a:t>年增长了近一倍</a:t>
            </a:r>
          </a:p>
          <a:p>
            <a:pPr marL="285750" indent="-285750">
              <a:buFont typeface="Wingdings" pitchFamily="2" charset="2"/>
              <a:buChar char="Ø"/>
            </a:pPr>
            <a:r>
              <a:rPr lang="zh-CN" altLang="en-US" b="0" dirty="0"/>
              <a:t>这部分人群将作为重点分析人群</a:t>
            </a:r>
          </a:p>
          <a:p>
            <a:pPr marL="285750" indent="-285750">
              <a:buFont typeface="Wingdings" panose="05000000000000000000" pitchFamily="2" charset="2"/>
              <a:buChar char="l"/>
            </a:pPr>
            <a:r>
              <a:rPr lang="zh-CN" altLang="en-US" dirty="0"/>
              <a:t>重点分组分布</a:t>
            </a:r>
            <a:endParaRPr lang="en-US" altLang="zh-CN" dirty="0"/>
          </a:p>
          <a:p>
            <a:pPr marL="285750" indent="-285750">
              <a:buFont typeface="Wingdings" pitchFamily="2" charset="2"/>
              <a:buChar char="Ø"/>
            </a:pPr>
            <a:r>
              <a:rPr lang="zh-CN" altLang="en-US" dirty="0"/>
              <a:t>除了</a:t>
            </a:r>
            <a:r>
              <a:rPr lang="en-US" altLang="zh-CN" dirty="0"/>
              <a:t>212</a:t>
            </a:r>
            <a:r>
              <a:rPr lang="zh-CN" altLang="en-US" dirty="0"/>
              <a:t>人群外，</a:t>
            </a:r>
            <a:r>
              <a:rPr lang="en-US" altLang="zh-CN" dirty="0"/>
              <a:t>312</a:t>
            </a:r>
            <a:r>
              <a:rPr lang="zh-CN" altLang="en-US" dirty="0"/>
              <a:t>、</a:t>
            </a:r>
            <a:r>
              <a:rPr lang="en-US" altLang="zh-CN" dirty="0"/>
              <a:t>213</a:t>
            </a:r>
            <a:r>
              <a:rPr lang="zh-CN" altLang="en-US" dirty="0"/>
              <a:t>、</a:t>
            </a:r>
            <a:r>
              <a:rPr lang="en-US" altLang="zh-CN" dirty="0"/>
              <a:t>211</a:t>
            </a:r>
            <a:r>
              <a:rPr lang="zh-CN" altLang="en-US" dirty="0"/>
              <a:t>及</a:t>
            </a:r>
            <a:r>
              <a:rPr lang="en-US" altLang="zh-CN" dirty="0"/>
              <a:t>112</a:t>
            </a:r>
            <a:r>
              <a:rPr lang="zh-CN" altLang="en-US" dirty="0"/>
              <a:t>人群都在各个年份占据很大数量</a:t>
            </a:r>
          </a:p>
          <a:p>
            <a:pPr marL="285750" indent="-285750">
              <a:buFont typeface="Wingdings" pitchFamily="2" charset="2"/>
              <a:buChar char="Ø"/>
            </a:pPr>
            <a:r>
              <a:rPr lang="zh-CN" altLang="en-US" dirty="0"/>
              <a:t>虽然各自规模不大，但组合起来的总量超过</a:t>
            </a:r>
            <a:r>
              <a:rPr lang="en-US" altLang="zh-CN" dirty="0"/>
              <a:t>212</a:t>
            </a:r>
            <a:r>
              <a:rPr lang="zh-CN" altLang="en-US" dirty="0"/>
              <a:t>本身，也要重点做分析。</a:t>
            </a:r>
          </a:p>
          <a:p>
            <a:pPr marL="285750" indent="-285750">
              <a:buFont typeface="Wingdings" pitchFamily="2" charset="2"/>
              <a:buChar char="Ø"/>
            </a:pPr>
            <a:r>
              <a:rPr lang="zh-CN" altLang="en-US" dirty="0"/>
              <a:t>如果拖动左侧的滑块，仅过滤出用户数量在</a:t>
            </a:r>
            <a:r>
              <a:rPr lang="en-US" altLang="zh-CN" dirty="0"/>
              <a:t>4085</a:t>
            </a:r>
            <a:r>
              <a:rPr lang="zh-CN" altLang="en-US" dirty="0"/>
              <a:t>以内的分组结果。观察图形发现，很多分组的人群非常少，甚至没有人</a:t>
            </a:r>
          </a:p>
          <a:p>
            <a:endParaRPr lang="en" altLang="zh-CN" dirty="0"/>
          </a:p>
        </p:txBody>
      </p:sp>
    </p:spTree>
    <p:extLst>
      <p:ext uri="{BB962C8B-B14F-4D97-AF65-F5344CB8AC3E}">
        <p14:creationId xmlns:p14="http://schemas.microsoft.com/office/powerpoint/2010/main" val="3969835283"/>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5.2 </a:t>
            </a:r>
            <a:r>
              <a:rPr lang="zh-CN" altLang="en-US" dirty="0"/>
              <a:t>基于</a:t>
            </a:r>
            <a:r>
              <a:rPr lang="en-US" altLang="zh-CN" dirty="0"/>
              <a:t>RFM</a:t>
            </a:r>
            <a:r>
              <a:rPr lang="zh-CN" altLang="en-US" dirty="0"/>
              <a:t>分组结果的分析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sz="1800" dirty="0" err="1">
                <a:solidFill>
                  <a:srgbClr val="080808"/>
                </a:solidFill>
                <a:effectLst/>
                <a:latin typeface="JetBrains Mono"/>
              </a:rPr>
              <a:t>rfm_gb</a:t>
            </a:r>
            <a:r>
              <a:rPr lang="en-US" altLang="zh-CN" sz="1800" dirty="0">
                <a:solidFill>
                  <a:srgbClr val="080808"/>
                </a:solidFill>
                <a:effectLst/>
                <a:latin typeface="JetBrains Mono"/>
              </a:rPr>
              <a:t>[</a:t>
            </a:r>
            <a:r>
              <a:rPr lang="en-US" altLang="zh-CN" sz="1800" dirty="0" err="1">
                <a:solidFill>
                  <a:srgbClr val="080808"/>
                </a:solidFill>
                <a:effectLst/>
                <a:latin typeface="JetBrains Mono"/>
              </a:rPr>
              <a:t>rfm_gb</a:t>
            </a:r>
            <a:r>
              <a:rPr lang="en-US" altLang="zh-CN" sz="1800" dirty="0">
                <a:solidFill>
                  <a:srgbClr val="080808"/>
                </a:solidFill>
                <a:effectLst/>
                <a:latin typeface="JetBrains Mono"/>
              </a:rPr>
              <a:t>[</a:t>
            </a:r>
            <a:r>
              <a:rPr lang="en-US" altLang="zh-CN" sz="1800" dirty="0">
                <a:solidFill>
                  <a:srgbClr val="067D17"/>
                </a:solidFill>
                <a:effectLst/>
                <a:latin typeface="JetBrains Mono"/>
              </a:rPr>
              <a:t>'year'</a:t>
            </a:r>
            <a:r>
              <a:rPr lang="en-US" altLang="zh-CN" sz="1800" dirty="0">
                <a:solidFill>
                  <a:srgbClr val="080808"/>
                </a:solidFill>
                <a:effectLst/>
                <a:latin typeface="JetBrains Mono"/>
              </a:rPr>
              <a:t>]==</a:t>
            </a:r>
            <a:r>
              <a:rPr lang="en-US" altLang="zh-CN" sz="1800" dirty="0">
                <a:solidFill>
                  <a:srgbClr val="1750EB"/>
                </a:solidFill>
                <a:effectLst/>
                <a:latin typeface="JetBrains Mono"/>
              </a:rPr>
              <a:t>2018</a:t>
            </a:r>
            <a:r>
              <a:rPr lang="en-US" altLang="zh-CN" sz="1800" dirty="0">
                <a:solidFill>
                  <a:srgbClr val="080808"/>
                </a:solidFill>
                <a:effectLst/>
                <a:latin typeface="JetBrains Mono"/>
              </a:rPr>
              <a:t>].</a:t>
            </a:r>
            <a:r>
              <a:rPr lang="en-US" altLang="zh-CN" sz="1800" dirty="0" err="1">
                <a:solidFill>
                  <a:srgbClr val="080808"/>
                </a:solidFill>
                <a:effectLst/>
                <a:latin typeface="JetBrains Mono"/>
              </a:rPr>
              <a:t>groupby</a:t>
            </a:r>
            <a:r>
              <a:rPr lang="en-US" altLang="zh-CN" sz="1800" dirty="0">
                <a:solidFill>
                  <a:srgbClr val="080808"/>
                </a:solidFill>
                <a:effectLst/>
                <a:latin typeface="JetBrains Mono"/>
              </a:rPr>
              <a:t>(</a:t>
            </a:r>
            <a:r>
              <a:rPr lang="en-US" altLang="zh-CN" sz="1800" dirty="0">
                <a:solidFill>
                  <a:srgbClr val="067D17"/>
                </a:solidFill>
                <a:effectLst/>
                <a:latin typeface="JetBrains Mono"/>
              </a:rPr>
              <a:t>'</a:t>
            </a:r>
            <a:r>
              <a:rPr lang="en-US" altLang="zh-CN" sz="1800" dirty="0" err="1">
                <a:solidFill>
                  <a:srgbClr val="067D17"/>
                </a:solidFill>
                <a:effectLst/>
                <a:latin typeface="JetBrains Mono"/>
              </a:rPr>
              <a:t>rfm_group</a:t>
            </a:r>
            <a:r>
              <a:rPr lang="en-US" altLang="zh-CN" sz="1800" dirty="0">
                <a:solidFill>
                  <a:srgbClr val="067D17"/>
                </a:solidFill>
                <a:effectLst/>
                <a:latin typeface="JetBrains Mono"/>
              </a:rPr>
              <a:t>'</a:t>
            </a:r>
            <a:r>
              <a:rPr lang="en-US" altLang="zh-CN" sz="1800" dirty="0">
                <a:solidFill>
                  <a:srgbClr val="080808"/>
                </a:solidFill>
                <a:effectLst/>
                <a:latin typeface="JetBrains Mono"/>
              </a:rPr>
              <a:t>)[</a:t>
            </a:r>
            <a:r>
              <a:rPr lang="en-US" altLang="zh-CN" sz="1800" dirty="0">
                <a:solidFill>
                  <a:srgbClr val="067D17"/>
                </a:solidFill>
                <a:effectLst/>
                <a:latin typeface="JetBrains Mono"/>
              </a:rPr>
              <a:t>'</a:t>
            </a:r>
            <a:r>
              <a:rPr lang="zh-CN" altLang="en-US" sz="1800" dirty="0">
                <a:solidFill>
                  <a:srgbClr val="067D17"/>
                </a:solidFill>
                <a:effectLst/>
                <a:latin typeface="宋体" panose="02010600030101010101" pitchFamily="2" charset="-122"/>
                <a:ea typeface="宋体" panose="02010600030101010101" pitchFamily="2" charset="-122"/>
              </a:rPr>
              <a:t>会员</a:t>
            </a:r>
            <a:r>
              <a:rPr lang="en-US" altLang="zh-CN" sz="1800" dirty="0">
                <a:solidFill>
                  <a:srgbClr val="067D17"/>
                </a:solidFill>
                <a:effectLst/>
                <a:latin typeface="JetBrains Mono"/>
              </a:rPr>
              <a:t>ID'</a:t>
            </a:r>
            <a:r>
              <a:rPr lang="en-US" altLang="zh-CN" sz="1800" dirty="0">
                <a:solidFill>
                  <a:srgbClr val="080808"/>
                </a:solidFill>
                <a:effectLst/>
                <a:latin typeface="JetBrains Mono"/>
              </a:rPr>
              <a:t>].count()</a:t>
            </a:r>
          </a:p>
        </p:txBody>
      </p:sp>
      <p:pic>
        <p:nvPicPr>
          <p:cNvPr id="9" name="图片 8">
            <a:extLst>
              <a:ext uri="{FF2B5EF4-FFF2-40B4-BE49-F238E27FC236}">
                <a16:creationId xmlns:a16="http://schemas.microsoft.com/office/drawing/2014/main" id="{4C6FADB3-284A-BB87-DD6F-D451973853E5}"/>
              </a:ext>
            </a:extLst>
          </p:cNvPr>
          <p:cNvPicPr>
            <a:picLocks noChangeAspect="1"/>
          </p:cNvPicPr>
          <p:nvPr/>
        </p:nvPicPr>
        <p:blipFill>
          <a:blip r:embed="rId3"/>
          <a:stretch>
            <a:fillRect/>
          </a:stretch>
        </p:blipFill>
        <p:spPr>
          <a:xfrm>
            <a:off x="878920" y="2299078"/>
            <a:ext cx="2647619" cy="3447619"/>
          </a:xfrm>
          <a:prstGeom prst="rect">
            <a:avLst/>
          </a:prstGeom>
        </p:spPr>
      </p:pic>
      <p:pic>
        <p:nvPicPr>
          <p:cNvPr id="11" name="图片 10">
            <a:extLst>
              <a:ext uri="{FF2B5EF4-FFF2-40B4-BE49-F238E27FC236}">
                <a16:creationId xmlns:a16="http://schemas.microsoft.com/office/drawing/2014/main" id="{A0583B33-BAEA-02AD-D0A2-6BFD3D30A0A2}"/>
              </a:ext>
            </a:extLst>
          </p:cNvPr>
          <p:cNvPicPr>
            <a:picLocks noChangeAspect="1"/>
          </p:cNvPicPr>
          <p:nvPr/>
        </p:nvPicPr>
        <p:blipFill>
          <a:blip r:embed="rId4"/>
          <a:stretch>
            <a:fillRect/>
          </a:stretch>
        </p:blipFill>
        <p:spPr>
          <a:xfrm>
            <a:off x="3476952" y="2299078"/>
            <a:ext cx="2619048" cy="3390476"/>
          </a:xfrm>
          <a:prstGeom prst="rect">
            <a:avLst/>
          </a:prstGeom>
        </p:spPr>
      </p:pic>
      <p:pic>
        <p:nvPicPr>
          <p:cNvPr id="13" name="图片 12">
            <a:extLst>
              <a:ext uri="{FF2B5EF4-FFF2-40B4-BE49-F238E27FC236}">
                <a16:creationId xmlns:a16="http://schemas.microsoft.com/office/drawing/2014/main" id="{AD885A7A-2BA7-5E11-1914-E32C025B58AA}"/>
              </a:ext>
            </a:extLst>
          </p:cNvPr>
          <p:cNvPicPr>
            <a:picLocks noChangeAspect="1"/>
          </p:cNvPicPr>
          <p:nvPr/>
        </p:nvPicPr>
        <p:blipFill>
          <a:blip r:embed="rId5"/>
          <a:stretch>
            <a:fillRect/>
          </a:stretch>
        </p:blipFill>
        <p:spPr>
          <a:xfrm>
            <a:off x="6124571" y="2299078"/>
            <a:ext cx="2647619" cy="1847619"/>
          </a:xfrm>
          <a:prstGeom prst="rect">
            <a:avLst/>
          </a:prstGeom>
        </p:spPr>
      </p:pic>
    </p:spTree>
    <p:extLst>
      <p:ext uri="{BB962C8B-B14F-4D97-AF65-F5344CB8AC3E}">
        <p14:creationId xmlns:p14="http://schemas.microsoft.com/office/powerpoint/2010/main" val="3968532984"/>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5.3 RFM</a:t>
            </a:r>
            <a:r>
              <a:rPr lang="zh-CN" altLang="en-US" dirty="0"/>
              <a:t>用户特征分析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经过上面的分析，得到了要分析的重点客户群体。可根据用户的量级分为两类</a:t>
            </a:r>
          </a:p>
          <a:p>
            <a:pPr marL="285750" indent="-285750">
              <a:buFont typeface="Wingdings" pitchFamily="2" charset="2"/>
              <a:buChar char="Ø"/>
            </a:pPr>
            <a:r>
              <a:rPr lang="zh-CN" altLang="en-US" b="0" dirty="0"/>
              <a:t>第</a:t>
            </a:r>
            <a:r>
              <a:rPr lang="en-US" altLang="zh-CN" b="0" dirty="0"/>
              <a:t>1</a:t>
            </a:r>
            <a:r>
              <a:rPr lang="zh-CN" altLang="en-US" b="0" dirty="0"/>
              <a:t>类是用户群体占比超过</a:t>
            </a:r>
            <a:r>
              <a:rPr lang="en-US" altLang="zh-CN" b="0" dirty="0"/>
              <a:t>10%</a:t>
            </a:r>
            <a:r>
              <a:rPr lang="zh-CN" altLang="en-US" b="0" dirty="0"/>
              <a:t>的群体</a:t>
            </a:r>
          </a:p>
          <a:p>
            <a:pPr marL="285750" indent="-285750">
              <a:buFont typeface="Wingdings" pitchFamily="2" charset="2"/>
              <a:buChar char="Ø"/>
            </a:pPr>
            <a:r>
              <a:rPr lang="zh-CN" altLang="en-US" b="0" dirty="0"/>
              <a:t>第</a:t>
            </a:r>
            <a:r>
              <a:rPr lang="en-US" altLang="zh-CN" b="0" dirty="0"/>
              <a:t>2</a:t>
            </a:r>
            <a:r>
              <a:rPr lang="zh-CN" altLang="en-US" b="0" dirty="0"/>
              <a:t>类是占比在个位数的群体。这两类人由于量级不同，因此需要分别有针对性的策略场景。</a:t>
            </a:r>
          </a:p>
          <a:p>
            <a:pPr marL="285750" indent="-285750">
              <a:buFont typeface="Wingdings" pitchFamily="2" charset="2"/>
              <a:buChar char="Ø"/>
            </a:pPr>
            <a:r>
              <a:rPr lang="zh-CN" altLang="en-US" b="0" dirty="0"/>
              <a:t>除此以外，我们还会增加第</a:t>
            </a:r>
            <a:r>
              <a:rPr lang="en-US" altLang="zh-CN" b="0" dirty="0"/>
              <a:t>3</a:t>
            </a:r>
            <a:r>
              <a:rPr lang="zh-CN" altLang="en-US" b="0" dirty="0"/>
              <a:t>类人群，虽然从用户量级上小，但是单个人的价值度非常高。</a:t>
            </a:r>
          </a:p>
          <a:p>
            <a:endParaRPr lang="en" altLang="zh-CN" dirty="0"/>
          </a:p>
        </p:txBody>
      </p:sp>
    </p:spTree>
    <p:extLst>
      <p:ext uri="{BB962C8B-B14F-4D97-AF65-F5344CB8AC3E}">
        <p14:creationId xmlns:p14="http://schemas.microsoft.com/office/powerpoint/2010/main" val="240307185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5.3 RFM</a:t>
            </a:r>
            <a:r>
              <a:rPr lang="zh-CN" altLang="en-US" dirty="0"/>
              <a:t>用户特征分析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第</a:t>
            </a:r>
            <a:r>
              <a:rPr lang="en-US" altLang="zh-CN" dirty="0"/>
              <a:t>1</a:t>
            </a:r>
            <a:r>
              <a:rPr lang="zh-CN" altLang="en-US" dirty="0"/>
              <a:t>类人群：占比超过</a:t>
            </a:r>
            <a:r>
              <a:rPr lang="en-US" altLang="zh-CN" dirty="0"/>
              <a:t>10%</a:t>
            </a:r>
            <a:r>
              <a:rPr lang="zh-CN" altLang="en-US" dirty="0"/>
              <a:t>的群体。由于这类人群基数大，必须采取批量操作和运营的方式落地运营策略，一般需要通过系统或产品实现，而不能主要依赖于人工</a:t>
            </a:r>
            <a:endParaRPr lang="en-US" altLang="zh-CN" dirty="0"/>
          </a:p>
          <a:p>
            <a:pPr marL="285750" indent="-285750">
              <a:buFont typeface="Wingdings" pitchFamily="2" charset="2"/>
              <a:buChar char="Ø"/>
            </a:pPr>
            <a:r>
              <a:rPr lang="en-US" altLang="zh-CN" dirty="0"/>
              <a:t>212</a:t>
            </a:r>
            <a:r>
              <a:rPr lang="zh-CN" altLang="en-US" dirty="0"/>
              <a:t>：可发展的一般性群体。这类群体购买新近度和订单金额一般，且购买频率低。考虑到其最大的群体基础，以及在新近度和订单金额上都可以，因此可采取常规性的礼品兑换和赠送、购物社区活动、签到、免运费等手段维持并提升其消费状态。</a:t>
            </a:r>
          </a:p>
          <a:p>
            <a:pPr marL="285750" indent="-285750">
              <a:buFont typeface="Wingdings" pitchFamily="2" charset="2"/>
              <a:buChar char="Ø"/>
            </a:pPr>
            <a:r>
              <a:rPr lang="en-US" altLang="zh-CN" dirty="0"/>
              <a:t>211</a:t>
            </a:r>
            <a:r>
              <a:rPr lang="zh-CN" altLang="en-US" dirty="0"/>
              <a:t>：可发展的低价值群体。这类群体相对于</a:t>
            </a:r>
            <a:r>
              <a:rPr lang="en-US" altLang="zh-CN" dirty="0"/>
              <a:t>212</a:t>
            </a:r>
            <a:r>
              <a:rPr lang="zh-CN" altLang="en-US" dirty="0"/>
              <a:t>群体在订单金额上表现略差，因此在</a:t>
            </a:r>
            <a:r>
              <a:rPr lang="en-US" altLang="zh-CN" dirty="0"/>
              <a:t>211</a:t>
            </a:r>
            <a:r>
              <a:rPr lang="zh-CN" altLang="en-US" dirty="0"/>
              <a:t>群体策略的基础上，可以增加与订单相关的刺激措施，例如组合商品优惠券发送、积分购买商品等</a:t>
            </a:r>
            <a:endParaRPr lang="en-US" altLang="zh-CN" dirty="0"/>
          </a:p>
          <a:p>
            <a:pPr marL="285750" indent="-285750">
              <a:buFont typeface="Wingdings" pitchFamily="2" charset="2"/>
              <a:buChar char="Ø"/>
            </a:pPr>
            <a:r>
              <a:rPr lang="en-US" altLang="zh-CN" dirty="0"/>
              <a:t>312</a:t>
            </a:r>
            <a:r>
              <a:rPr lang="zh-CN" altLang="en-US" dirty="0"/>
              <a:t>：有潜力的一般性群体。这类群体购买新近度高，说明最近一次购买发生在很短时间之前，群体对于公司尚有比较熟悉的接触渠道和认知状态；购物频率低，说明对网站的忠诚度一般；订单金额处于中等层级，说明其还具有可提升的空间。因此，可以借助其最近购买的商品，为其定制一些与上次购买相关的商品，通过向上销售等策略提升购买频次和订单金额</a:t>
            </a:r>
          </a:p>
          <a:p>
            <a:pPr marL="285750" indent="-285750">
              <a:buFont typeface="Wingdings" pitchFamily="2" charset="2"/>
              <a:buChar char="Ø"/>
            </a:pPr>
            <a:endParaRPr lang="zh-CN" altLang="en-US" dirty="0"/>
          </a:p>
          <a:p>
            <a:endParaRPr lang="en" altLang="zh-CN" dirty="0"/>
          </a:p>
        </p:txBody>
      </p:sp>
    </p:spTree>
    <p:extLst>
      <p:ext uri="{BB962C8B-B14F-4D97-AF65-F5344CB8AC3E}">
        <p14:creationId xmlns:p14="http://schemas.microsoft.com/office/powerpoint/2010/main" val="279398004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5.3 RFM</a:t>
            </a:r>
            <a:r>
              <a:rPr lang="zh-CN" altLang="en-US" dirty="0"/>
              <a:t>用户特征分析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Ø"/>
            </a:pPr>
            <a:r>
              <a:rPr lang="en-US" altLang="zh-CN" dirty="0"/>
              <a:t>112</a:t>
            </a:r>
            <a:r>
              <a:rPr lang="zh-CN" altLang="en-US" dirty="0"/>
              <a:t>：可挽回的一般性群体。这类群体购买新近度较低，说明距离上次购买时间较长，很可能用户已经处于沉默或预流失、流失阶段；购物频率低，说明对网站的忠诚度一般；订单金额处于中等层级，说明其还可能具有可提升的空间。因此，对这部分群体的策略首先是通过多种方式（例如邮件、短信等）触达客户并挽回，然后通过针对流失客户的专享优惠（例如流失用户专享优惠券）措施促进其消费。在此过程中，可通过增加接触频次和刺激力度的方式，增加用户的回访、复购以及订单价值回报</a:t>
            </a:r>
          </a:p>
          <a:p>
            <a:pPr marL="285750" indent="-285750">
              <a:buFont typeface="Wingdings" pitchFamily="2" charset="2"/>
              <a:buChar char="Ø"/>
            </a:pPr>
            <a:r>
              <a:rPr lang="en-US" altLang="zh-CN" dirty="0"/>
              <a:t>213</a:t>
            </a:r>
            <a:r>
              <a:rPr lang="zh-CN" altLang="en-US" dirty="0"/>
              <a:t>：可发展的高价值群体。这类人群发展的重点是提升购物频率，因此可指定不同的活动或事件来触达用户，促进其回访和购买，例如不同的节日活动、每周新品推送、高价值客户专享商品等。</a:t>
            </a:r>
          </a:p>
          <a:p>
            <a:endParaRPr lang="en" altLang="zh-CN" dirty="0"/>
          </a:p>
        </p:txBody>
      </p:sp>
    </p:spTree>
    <p:extLst>
      <p:ext uri="{BB962C8B-B14F-4D97-AF65-F5344CB8AC3E}">
        <p14:creationId xmlns:p14="http://schemas.microsoft.com/office/powerpoint/2010/main" val="22628539"/>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5.3 RFM</a:t>
            </a:r>
            <a:r>
              <a:rPr lang="zh-CN" altLang="en-US" dirty="0"/>
              <a:t>用户特征分析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第</a:t>
            </a:r>
            <a:r>
              <a:rPr lang="en-US" altLang="zh-CN" dirty="0"/>
              <a:t>2</a:t>
            </a:r>
            <a:r>
              <a:rPr lang="zh-CN" altLang="en-US" dirty="0"/>
              <a:t>类人群：占比为</a:t>
            </a:r>
            <a:r>
              <a:rPr lang="en-US" altLang="zh-CN" dirty="0"/>
              <a:t>1%</a:t>
            </a:r>
            <a:r>
              <a:rPr lang="zh-CN" altLang="en-US" dirty="0"/>
              <a:t>～</a:t>
            </a:r>
            <a:r>
              <a:rPr lang="en-US" altLang="zh-CN" dirty="0"/>
              <a:t>10%</a:t>
            </a:r>
            <a:r>
              <a:rPr lang="zh-CN" altLang="en-US" dirty="0"/>
              <a:t>的群体。这部分人群数量适中，在落地时无论是产品还是人工都可接入</a:t>
            </a:r>
            <a:endParaRPr lang="en-US" altLang="zh-CN" dirty="0"/>
          </a:p>
          <a:p>
            <a:pPr marL="285750" indent="-285750">
              <a:buFont typeface="Wingdings" pitchFamily="2" charset="2"/>
              <a:buChar char="Ø"/>
            </a:pPr>
            <a:r>
              <a:rPr lang="en-US" altLang="zh-CN" dirty="0"/>
              <a:t>311</a:t>
            </a:r>
            <a:r>
              <a:rPr lang="zh-CN" altLang="en-US" dirty="0"/>
              <a:t>：有潜力的低价值群体。这部分用户与</a:t>
            </a:r>
            <a:r>
              <a:rPr lang="en-US" altLang="zh-CN" dirty="0"/>
              <a:t>211</a:t>
            </a:r>
            <a:r>
              <a:rPr lang="zh-CN" altLang="en-US" dirty="0"/>
              <a:t>群体类似，但在购物新近度上更好，因此对其可采取相同的策略。除此以外，在这类群体的最近接触渠道上可以增加营销或广告资源投入，通过这些渠道再次将客户引入网站完成消费。</a:t>
            </a:r>
          </a:p>
          <a:p>
            <a:pPr marL="285750" indent="-285750">
              <a:buFont typeface="Wingdings" pitchFamily="2" charset="2"/>
              <a:buChar char="Ø"/>
            </a:pPr>
            <a:r>
              <a:rPr lang="en-US" altLang="zh-CN" dirty="0"/>
              <a:t>111</a:t>
            </a:r>
            <a:r>
              <a:rPr lang="zh-CN" altLang="en-US" dirty="0"/>
              <a:t>：这是一类在各个维度上都比较差的客户群体。一般情况下，会在其他各个群体策略和管理都落地后才考虑他们。主要策略是先通过多种策略挽回客户，然后为客户推送与其类似的其他群体，或者当前热销的商品或折扣非常大的商品。在刺激消费时，可根据其消费水平、品类等情况，有针对性地设置商品暴露条件，先在优惠券及优惠商品的综合刺激下使其实现消费，再考虑消费频率以及订单金额的提升。</a:t>
            </a:r>
          </a:p>
          <a:p>
            <a:pPr marL="285750" indent="-285750">
              <a:buFont typeface="Wingdings" pitchFamily="2" charset="2"/>
              <a:buChar char="Ø"/>
            </a:pPr>
            <a:r>
              <a:rPr lang="en-US" altLang="zh-CN" dirty="0"/>
              <a:t>313</a:t>
            </a:r>
            <a:r>
              <a:rPr lang="zh-CN" altLang="en-US" dirty="0"/>
              <a:t>：有潜力的高价值群体。这类群体的消费新近度高且订单金额高，但购买频率低，因此只要提升其购买频次，用户群体的贡献价值就会倍增。提升购买频率上，除了在其最近一次的接触渠道上增加曝光外，与最近一次渠道相关的其他关联访问渠道也要考虑增加营销资源。另外，</a:t>
            </a:r>
            <a:r>
              <a:rPr lang="en-US" altLang="zh-CN" dirty="0"/>
              <a:t>213</a:t>
            </a:r>
            <a:r>
              <a:rPr lang="zh-CN" altLang="en-US" dirty="0"/>
              <a:t>中的策略也要组合应用其中</a:t>
            </a:r>
          </a:p>
          <a:p>
            <a:pPr marL="285750" indent="-285750">
              <a:buFont typeface="Wingdings" pitchFamily="2" charset="2"/>
              <a:buChar char="Ø"/>
            </a:pPr>
            <a:r>
              <a:rPr lang="en-US" altLang="zh-CN" dirty="0"/>
              <a:t>113</a:t>
            </a:r>
            <a:r>
              <a:rPr lang="zh-CN" altLang="en-US" dirty="0"/>
              <a:t>：可挽回的高价值群体。这类群体与</a:t>
            </a:r>
            <a:r>
              <a:rPr lang="en-US" altLang="zh-CN" dirty="0"/>
              <a:t>112</a:t>
            </a:r>
            <a:r>
              <a:rPr lang="zh-CN" altLang="en-US" dirty="0"/>
              <a:t>群体类似，但订单金额贡献更高，因此除了应用</a:t>
            </a:r>
            <a:r>
              <a:rPr lang="en-US" altLang="zh-CN" dirty="0"/>
              <a:t>112</a:t>
            </a:r>
            <a:r>
              <a:rPr lang="zh-CN" altLang="en-US" dirty="0"/>
              <a:t>中的策略外，可增加部分人工的参与来挽回这些高价值客户，例如线下访谈、客户电话沟通等</a:t>
            </a:r>
          </a:p>
        </p:txBody>
      </p:sp>
    </p:spTree>
    <p:extLst>
      <p:ext uri="{BB962C8B-B14F-4D97-AF65-F5344CB8AC3E}">
        <p14:creationId xmlns:p14="http://schemas.microsoft.com/office/powerpoint/2010/main" val="2920507032"/>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5.3 RFM</a:t>
            </a:r>
            <a:r>
              <a:rPr lang="zh-CN" altLang="en-US" dirty="0"/>
              <a:t>用户特征分析</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第</a:t>
            </a:r>
            <a:r>
              <a:rPr lang="en-US" altLang="zh-CN" dirty="0"/>
              <a:t>3</a:t>
            </a:r>
            <a:r>
              <a:rPr lang="zh-CN" altLang="en-US" dirty="0"/>
              <a:t>类群体：占比非常少，但却是非常重要的群体</a:t>
            </a:r>
          </a:p>
          <a:p>
            <a:pPr marL="285750" indent="-285750">
              <a:buFont typeface="Wingdings" pitchFamily="2" charset="2"/>
              <a:buChar char="Ø"/>
            </a:pPr>
            <a:r>
              <a:rPr lang="en-US" altLang="zh-CN" b="0" dirty="0"/>
              <a:t>333</a:t>
            </a:r>
            <a:r>
              <a:rPr lang="zh-CN" altLang="en-US" b="0" dirty="0"/>
              <a:t>：绝对忠诚的高价值群体。虽然用户绝对数量只有</a:t>
            </a:r>
            <a:r>
              <a:rPr lang="en-US" altLang="zh-CN" b="0" dirty="0"/>
              <a:t>355</a:t>
            </a:r>
            <a:r>
              <a:rPr lang="zh-CN" altLang="en-US" b="0" dirty="0"/>
              <a:t>，但由于其各方面表现非常突出，因此可以倾斜更多的资源，例如设计</a:t>
            </a:r>
            <a:r>
              <a:rPr lang="en-US" altLang="zh-CN" b="0" dirty="0"/>
              <a:t>VIP</a:t>
            </a:r>
            <a:r>
              <a:rPr lang="zh-CN" altLang="en-US" b="0" dirty="0"/>
              <a:t>服务、专享服务、绿色通道等。另外，针对这部分人群的高价值附加服务的推荐也是提升其价值的重点策略</a:t>
            </a:r>
          </a:p>
          <a:p>
            <a:pPr marL="285750" indent="-285750">
              <a:buFont typeface="Wingdings" pitchFamily="2" charset="2"/>
              <a:buChar char="Ø"/>
            </a:pPr>
            <a:r>
              <a:rPr lang="en-US" altLang="zh-CN" b="0" dirty="0"/>
              <a:t>233</a:t>
            </a:r>
            <a:r>
              <a:rPr lang="zh-CN" altLang="en-US" b="0" dirty="0"/>
              <a:t>、</a:t>
            </a:r>
            <a:r>
              <a:rPr lang="en-US" altLang="zh-CN" b="0" dirty="0"/>
              <a:t>223</a:t>
            </a:r>
            <a:r>
              <a:rPr lang="zh-CN" altLang="en-US" b="0" dirty="0"/>
              <a:t>和</a:t>
            </a:r>
            <a:r>
              <a:rPr lang="en-US" altLang="zh-CN" b="0" dirty="0"/>
              <a:t>133</a:t>
            </a:r>
            <a:r>
              <a:rPr lang="zh-CN" altLang="en-US" b="0" dirty="0"/>
              <a:t>：一般性的高价值群体。这类群体的主要着手点是提升新近购买度，即促进其实现最近一次的购买，可通过</a:t>
            </a:r>
            <a:r>
              <a:rPr lang="en-US" altLang="zh-CN" b="0" dirty="0"/>
              <a:t>DM</a:t>
            </a:r>
            <a:r>
              <a:rPr lang="zh-CN" altLang="en-US" b="0" dirty="0"/>
              <a:t>、电话、客户拜访、线下访谈、微信、电子邮件等方式直接建立用户挽回通道，以挽回这部分高价值用户</a:t>
            </a:r>
          </a:p>
          <a:p>
            <a:pPr marL="285750" indent="-285750">
              <a:buFont typeface="Wingdings" pitchFamily="2" charset="2"/>
              <a:buChar char="Ø"/>
            </a:pPr>
            <a:r>
              <a:rPr lang="en-US" altLang="zh-CN" b="0" dirty="0"/>
              <a:t>322</a:t>
            </a:r>
            <a:r>
              <a:rPr lang="zh-CN" altLang="en-US" b="0" dirty="0"/>
              <a:t>、</a:t>
            </a:r>
            <a:r>
              <a:rPr lang="en-US" altLang="zh-CN" b="0" dirty="0"/>
              <a:t>323</a:t>
            </a:r>
            <a:r>
              <a:rPr lang="zh-CN" altLang="en-US" b="0" dirty="0"/>
              <a:t>和</a:t>
            </a:r>
            <a:r>
              <a:rPr lang="en-US" altLang="zh-CN" b="0" dirty="0"/>
              <a:t>332</a:t>
            </a:r>
            <a:r>
              <a:rPr lang="zh-CN" altLang="en-US" b="0" dirty="0"/>
              <a:t>：有潜力的普通群体。这类群体最近刚完成购买，需要提升的是购买频次及购买金额。因此可通过交叉销售、个性化推荐、向上销售、组合优惠券、打包商品销售等策略，提升其单次购买的订单金额及促进其重复购买</a:t>
            </a:r>
          </a:p>
          <a:p>
            <a:pPr marL="285750" indent="-285750">
              <a:buFont typeface="Wingdings" pitchFamily="2" charset="2"/>
              <a:buChar char="u"/>
            </a:pPr>
            <a:endParaRPr lang="zh-CN" altLang="en-US" dirty="0"/>
          </a:p>
        </p:txBody>
      </p:sp>
    </p:spTree>
    <p:extLst>
      <p:ext uri="{BB962C8B-B14F-4D97-AF65-F5344CB8AC3E}">
        <p14:creationId xmlns:p14="http://schemas.microsoft.com/office/powerpoint/2010/main" val="304349806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5.4 </a:t>
            </a:r>
            <a:r>
              <a:rPr lang="zh-CN" altLang="en-US" dirty="0"/>
              <a:t>具体措施</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针对上述得到的分析结论，会员部门采取了以下措施</a:t>
            </a:r>
          </a:p>
          <a:p>
            <a:pPr marL="285750" indent="-285750">
              <a:buFont typeface="Wingdings" pitchFamily="2" charset="2"/>
              <a:buChar char="Ø"/>
            </a:pPr>
            <a:r>
              <a:rPr lang="zh-CN" altLang="en-US" b="0" dirty="0"/>
              <a:t>分别针</a:t>
            </a:r>
            <a:r>
              <a:rPr lang="en-US" altLang="zh-CN" b="0" dirty="0"/>
              <a:t>3</a:t>
            </a:r>
            <a:r>
              <a:rPr lang="zh-CN" altLang="en-US" b="0" dirty="0"/>
              <a:t>类群体，按照公司实际运营需求和当前目标，制定了不同的群体落地的排期</a:t>
            </a:r>
          </a:p>
          <a:p>
            <a:pPr marL="285750" indent="-285750">
              <a:buFont typeface="Wingdings" pitchFamily="2" charset="2"/>
              <a:buChar char="Ø"/>
            </a:pPr>
            <a:r>
              <a:rPr lang="zh-CN" altLang="en-US" b="0" dirty="0"/>
              <a:t>录入数据库的</a:t>
            </a:r>
            <a:r>
              <a:rPr lang="en-US" altLang="zh-CN" b="0" dirty="0"/>
              <a:t>RFM</a:t>
            </a:r>
            <a:r>
              <a:rPr lang="zh-CN" altLang="en-US" b="0" dirty="0"/>
              <a:t>得分数据已经应用到其他数据模型中，成为建模输入的关键维度特征之一</a:t>
            </a:r>
          </a:p>
          <a:p>
            <a:pPr marL="285750" indent="-285750">
              <a:buFont typeface="Wingdings" pitchFamily="2" charset="2"/>
              <a:buChar char="u"/>
            </a:pPr>
            <a:endParaRPr lang="zh-CN" altLang="en-US" dirty="0"/>
          </a:p>
        </p:txBody>
      </p:sp>
    </p:spTree>
    <p:extLst>
      <p:ext uri="{BB962C8B-B14F-4D97-AF65-F5344CB8AC3E}">
        <p14:creationId xmlns:p14="http://schemas.microsoft.com/office/powerpoint/2010/main" val="188795051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会员价值度模型介绍</a:t>
            </a:r>
          </a:p>
          <a:p>
            <a:r>
              <a:rPr lang="zh-CN" altLang="en-US" dirty="0"/>
              <a:t>案例背景</a:t>
            </a:r>
          </a:p>
          <a:p>
            <a:r>
              <a:rPr lang="zh-CN" altLang="en-US" dirty="0"/>
              <a:t>案例数据</a:t>
            </a:r>
            <a:endParaRPr lang="en-US" altLang="zh-CN" dirty="0"/>
          </a:p>
          <a:p>
            <a:r>
              <a:rPr lang="zh-CN" altLang="en-US" dirty="0"/>
              <a:t>实现代码</a:t>
            </a:r>
          </a:p>
          <a:p>
            <a:r>
              <a:rPr lang="zh-CN" altLang="en-US" dirty="0"/>
              <a:t>案例结论</a:t>
            </a:r>
          </a:p>
          <a:p>
            <a:r>
              <a:rPr lang="zh-CN" altLang="en-US" dirty="0">
                <a:solidFill>
                  <a:srgbClr val="FF0000"/>
                </a:solidFill>
              </a:rPr>
              <a:t>案例注意点</a:t>
            </a:r>
          </a:p>
        </p:txBody>
      </p:sp>
    </p:spTree>
    <p:extLst>
      <p:ext uri="{BB962C8B-B14F-4D97-AF65-F5344CB8AC3E}">
        <p14:creationId xmlns:p14="http://schemas.microsoft.com/office/powerpoint/2010/main" val="206815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1.1</a:t>
            </a:r>
            <a:r>
              <a:rPr lang="zh-CN" altLang="en-US" dirty="0"/>
              <a:t> 模型基本原理</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endParaRPr lang="zh-CN" altLang="en-US" dirty="0"/>
          </a:p>
        </p:txBody>
      </p:sp>
      <p:pic>
        <p:nvPicPr>
          <p:cNvPr id="2" name="图片 1">
            <a:extLst>
              <a:ext uri="{FF2B5EF4-FFF2-40B4-BE49-F238E27FC236}">
                <a16:creationId xmlns:a16="http://schemas.microsoft.com/office/drawing/2014/main" id="{CB31A1CD-8129-3B42-9F8E-B321A5633B4E}"/>
              </a:ext>
            </a:extLst>
          </p:cNvPr>
          <p:cNvPicPr>
            <a:picLocks noChangeAspect="1"/>
          </p:cNvPicPr>
          <p:nvPr/>
        </p:nvPicPr>
        <p:blipFill>
          <a:blip r:embed="rId3"/>
          <a:stretch>
            <a:fillRect/>
          </a:stretch>
        </p:blipFill>
        <p:spPr>
          <a:xfrm>
            <a:off x="1757680" y="1549119"/>
            <a:ext cx="8229600" cy="4368800"/>
          </a:xfrm>
          <a:prstGeom prst="rect">
            <a:avLst/>
          </a:prstGeom>
        </p:spPr>
      </p:pic>
    </p:spTree>
    <p:extLst>
      <p:ext uri="{BB962C8B-B14F-4D97-AF65-F5344CB8AC3E}">
        <p14:creationId xmlns:p14="http://schemas.microsoft.com/office/powerpoint/2010/main" val="2331926930"/>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不同品类、行业对于</a:t>
            </a:r>
            <a:r>
              <a:rPr lang="en-US" altLang="zh-CN" dirty="0"/>
              <a:t>RFM</a:t>
            </a:r>
            <a:r>
              <a:rPr lang="zh-CN" altLang="en-US" dirty="0"/>
              <a:t>的依赖度是有差异的，即使是一个公司在不同的发展阶段和周期下，</a:t>
            </a:r>
            <a:r>
              <a:rPr lang="en-US" altLang="zh-CN" dirty="0"/>
              <a:t>3</a:t>
            </a:r>
            <a:r>
              <a:rPr lang="zh-CN" altLang="en-US" dirty="0"/>
              <a:t>个维度的优先级上也会有调整</a:t>
            </a:r>
          </a:p>
          <a:p>
            <a:pPr marL="285750" indent="-285750">
              <a:buFont typeface="Wingdings" pitchFamily="2" charset="2"/>
              <a:buChar char="Ø"/>
            </a:pPr>
            <a:r>
              <a:rPr lang="zh-CN" altLang="en-US" b="0" dirty="0"/>
              <a:t>大家电等消费周期较长的行业，</a:t>
            </a:r>
            <a:r>
              <a:rPr lang="en-US" altLang="zh-CN" b="0" dirty="0"/>
              <a:t>R</a:t>
            </a:r>
            <a:r>
              <a:rPr lang="zh-CN" altLang="en-US" b="0" dirty="0"/>
              <a:t>和</a:t>
            </a:r>
            <a:r>
              <a:rPr lang="en-US" altLang="zh-CN" b="0" dirty="0"/>
              <a:t>M</a:t>
            </a:r>
            <a:r>
              <a:rPr lang="zh-CN" altLang="en-US" b="0" dirty="0"/>
              <a:t>会更重要一些</a:t>
            </a:r>
          </a:p>
          <a:p>
            <a:pPr marL="285750" indent="-285750">
              <a:buFont typeface="Wingdings" pitchFamily="2" charset="2"/>
              <a:buChar char="Ø"/>
            </a:pPr>
            <a:r>
              <a:rPr lang="zh-CN" altLang="en-US" b="0" dirty="0"/>
              <a:t>快消等消费周期短且快的行业，更看重</a:t>
            </a:r>
            <a:r>
              <a:rPr lang="en-US" altLang="zh-CN" b="0" dirty="0"/>
              <a:t>R</a:t>
            </a:r>
            <a:r>
              <a:rPr lang="zh-CN" altLang="en-US" b="0" dirty="0"/>
              <a:t>和</a:t>
            </a:r>
            <a:r>
              <a:rPr lang="en-US" altLang="zh-CN" b="0" dirty="0"/>
              <a:t>F</a:t>
            </a:r>
          </a:p>
          <a:p>
            <a:pPr marL="285750" indent="-285750">
              <a:buFont typeface="Wingdings" pitchFamily="2" charset="2"/>
              <a:buChar char="Ø"/>
            </a:pPr>
            <a:r>
              <a:rPr lang="zh-CN" altLang="en-US" b="0" dirty="0"/>
              <a:t>具体要根据当前运营需求与业务部门沟通</a:t>
            </a:r>
            <a:endParaRPr lang="en-US" altLang="zh-CN" b="0" dirty="0"/>
          </a:p>
          <a:p>
            <a:pPr marL="285750" indent="-285750">
              <a:buFont typeface="Wingdings" pitchFamily="2" charset="2"/>
              <a:buChar char="u"/>
            </a:pPr>
            <a:r>
              <a:rPr lang="zh-CN" altLang="en-US" dirty="0"/>
              <a:t>对</a:t>
            </a:r>
            <a:r>
              <a:rPr lang="en-US" altLang="zh-CN" dirty="0"/>
              <a:t>R</a:t>
            </a:r>
            <a:r>
              <a:rPr lang="zh-CN" altLang="en-US" dirty="0"/>
              <a:t>、</a:t>
            </a:r>
            <a:r>
              <a:rPr lang="en-US" altLang="zh-CN" dirty="0"/>
              <a:t>F</a:t>
            </a:r>
            <a:r>
              <a:rPr lang="zh-CN" altLang="en-US" dirty="0"/>
              <a:t>、</a:t>
            </a:r>
            <a:r>
              <a:rPr lang="en-US" altLang="zh-CN" dirty="0"/>
              <a:t>M</a:t>
            </a:r>
            <a:r>
              <a:rPr lang="zh-CN" altLang="en-US" dirty="0"/>
              <a:t>区间的划分是一个离散化的过程，具体需要划分为几个区间需要与业务方确认</a:t>
            </a:r>
          </a:p>
          <a:p>
            <a:pPr marL="285750" indent="-285750">
              <a:buFont typeface="Wingdings" pitchFamily="2" charset="2"/>
              <a:buChar char="Ø"/>
            </a:pPr>
            <a:r>
              <a:rPr lang="zh-CN" altLang="en-US" b="0" dirty="0"/>
              <a:t>本案例划分为</a:t>
            </a:r>
            <a:r>
              <a:rPr lang="en-US" altLang="zh-CN" b="0" dirty="0"/>
              <a:t>3</a:t>
            </a:r>
            <a:r>
              <a:rPr lang="zh-CN" altLang="en-US" b="0" dirty="0"/>
              <a:t>个区间，结果对于业务分析而言有些多，意味着业务方需要制定十几套甚至更多的策略</a:t>
            </a:r>
          </a:p>
          <a:p>
            <a:pPr marL="285750" indent="-285750">
              <a:buFont typeface="Wingdings" pitchFamily="2" charset="2"/>
              <a:buChar char="Ø"/>
            </a:pPr>
            <a:r>
              <a:rPr lang="zh-CN" altLang="en-US" b="0" dirty="0"/>
              <a:t>如果业务方要求简化，也可以划分为</a:t>
            </a:r>
            <a:r>
              <a:rPr lang="en-US" altLang="zh-CN" b="0" dirty="0"/>
              <a:t>2</a:t>
            </a:r>
            <a:r>
              <a:rPr lang="zh-CN" altLang="en-US" b="0" dirty="0"/>
              <a:t>个区间，这样出来的分组数最多有</a:t>
            </a:r>
            <a:r>
              <a:rPr lang="en-US" altLang="zh-CN" b="0" dirty="0"/>
              <a:t>8</a:t>
            </a:r>
            <a:r>
              <a:rPr lang="zh-CN" altLang="en-US" b="0" dirty="0"/>
              <a:t>组，策略制定更加简单</a:t>
            </a:r>
          </a:p>
          <a:p>
            <a:pPr marL="285750" indent="-285750">
              <a:buFont typeface="Wingdings" pitchFamily="2" charset="2"/>
              <a:buChar char="Ø"/>
            </a:pPr>
            <a:r>
              <a:rPr lang="zh-CN" altLang="en-US" b="0" dirty="0"/>
              <a:t>具体是划分为</a:t>
            </a:r>
            <a:r>
              <a:rPr lang="en-US" altLang="zh-CN" b="0" dirty="0"/>
              <a:t>2</a:t>
            </a:r>
            <a:r>
              <a:rPr lang="zh-CN" altLang="en-US" b="0" dirty="0"/>
              <a:t>个还是</a:t>
            </a:r>
            <a:r>
              <a:rPr lang="en-US" altLang="zh-CN" b="0" dirty="0"/>
              <a:t>3</a:t>
            </a:r>
            <a:r>
              <a:rPr lang="zh-CN" altLang="en-US" b="0" dirty="0"/>
              <a:t>个，取决于当前业务方有多少资源可以投入到这个事情中来。</a:t>
            </a:r>
          </a:p>
        </p:txBody>
      </p:sp>
    </p:spTree>
    <p:extLst>
      <p:ext uri="{BB962C8B-B14F-4D97-AF65-F5344CB8AC3E}">
        <p14:creationId xmlns:p14="http://schemas.microsoft.com/office/powerpoint/2010/main" val="1513918984"/>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a:t>RFM</a:t>
            </a:r>
            <a:r>
              <a:rPr lang="zh-CN" altLang="en-US" dirty="0"/>
              <a:t>模型是经典的一种用户分群方法，操作起来比较简单，如果数据量不是很大的时候，直接使用</a:t>
            </a:r>
            <a:r>
              <a:rPr lang="en-US" altLang="zh-CN" dirty="0"/>
              <a:t>Excel</a:t>
            </a:r>
            <a:r>
              <a:rPr lang="zh-CN" altLang="en-US" dirty="0"/>
              <a:t>就可以实现</a:t>
            </a:r>
          </a:p>
          <a:p>
            <a:r>
              <a:rPr lang="en-US" altLang="zh-CN" dirty="0"/>
              <a:t>RFM</a:t>
            </a:r>
            <a:r>
              <a:rPr lang="zh-CN" altLang="en-US" dirty="0"/>
              <a:t>并不是在所有业务场景下都可以使用，一般用于零售行业（复购率相对高的行业）</a:t>
            </a:r>
          </a:p>
          <a:p>
            <a:r>
              <a:rPr lang="zh-CN" altLang="en-US" dirty="0"/>
              <a:t>使用</a:t>
            </a:r>
            <a:r>
              <a:rPr lang="en-US" altLang="zh-CN" dirty="0"/>
              <a:t>Python</a:t>
            </a:r>
            <a:r>
              <a:rPr lang="zh-CN" altLang="en-US" dirty="0"/>
              <a:t>的</a:t>
            </a:r>
            <a:r>
              <a:rPr lang="en-US" altLang="zh-CN" dirty="0"/>
              <a:t>cut</a:t>
            </a:r>
            <a:r>
              <a:rPr lang="zh-CN" altLang="en-US" dirty="0"/>
              <a:t>方法对数据进行分组，需要注意分组区间默认是左开右闭</a:t>
            </a:r>
          </a:p>
          <a:p>
            <a:r>
              <a:rPr lang="zh-CN" altLang="en-US" dirty="0"/>
              <a:t>使用</a:t>
            </a:r>
            <a:r>
              <a:rPr lang="en-US" altLang="zh-CN" dirty="0" err="1"/>
              <a:t>Pyecharts</a:t>
            </a:r>
            <a:r>
              <a:rPr lang="zh-CN" altLang="en-US" dirty="0"/>
              <a:t>可以方便的绘制出可以交互的</a:t>
            </a:r>
            <a:r>
              <a:rPr lang="en-US" altLang="zh-CN" dirty="0"/>
              <a:t>3D</a:t>
            </a:r>
            <a:r>
              <a:rPr lang="zh-CN" altLang="en-US" dirty="0"/>
              <a:t>图，在修改弹出提示信息内容时，需要注意字符串拼接的格式</a:t>
            </a:r>
          </a:p>
        </p:txBody>
      </p:sp>
    </p:spTree>
    <p:extLst>
      <p:ext uri="{BB962C8B-B14F-4D97-AF65-F5344CB8AC3E}">
        <p14:creationId xmlns:p14="http://schemas.microsoft.com/office/powerpoint/2010/main" val="1920213166"/>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1.2</a:t>
            </a:r>
            <a:r>
              <a:rPr lang="zh-CN" altLang="en-US" dirty="0"/>
              <a:t> </a:t>
            </a:r>
            <a:r>
              <a:rPr lang="en-US" altLang="zh-CN" dirty="0"/>
              <a:t>RFM</a:t>
            </a:r>
            <a:r>
              <a:rPr lang="zh-CN" altLang="en-US" dirty="0"/>
              <a:t>模型的基本实现过程</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zh-CN" altLang="en-US" dirty="0"/>
              <a:t>①设置要做计算时的截止时间节点（例如</a:t>
            </a:r>
            <a:r>
              <a:rPr lang="en-US" altLang="zh-CN" dirty="0"/>
              <a:t>2017-5-30</a:t>
            </a:r>
            <a:r>
              <a:rPr lang="zh-CN" altLang="en-US" dirty="0"/>
              <a:t>），用来做基于该时间的数据选取和计算。</a:t>
            </a:r>
          </a:p>
          <a:p>
            <a:r>
              <a:rPr lang="zh-CN" altLang="en-US" dirty="0"/>
              <a:t>②在会员数据库中，以今天为时间界限向前推固定周期（例如</a:t>
            </a:r>
            <a:r>
              <a:rPr lang="en-US" altLang="zh-CN" dirty="0"/>
              <a:t>1</a:t>
            </a:r>
            <a:r>
              <a:rPr lang="zh-CN" altLang="en-US" dirty="0"/>
              <a:t>年），得到包含每个会员的会员</a:t>
            </a:r>
            <a:r>
              <a:rPr lang="en-US" altLang="zh-CN" dirty="0"/>
              <a:t>ID</a:t>
            </a:r>
            <a:r>
              <a:rPr lang="zh-CN" altLang="en-US" dirty="0"/>
              <a:t>、订单时间、订单金额的原始数据集。一个会员可能会产生多条订单记录。</a:t>
            </a:r>
          </a:p>
          <a:p>
            <a:r>
              <a:rPr lang="zh-CN" altLang="en-US" dirty="0"/>
              <a:t>③ 数据预计算。从订单时间中找到各个会员距离截止时间节点最近的订单时间作为最近购买时间；以会员</a:t>
            </a:r>
            <a:r>
              <a:rPr lang="en-US" altLang="zh-CN" dirty="0"/>
              <a:t>ID</a:t>
            </a:r>
            <a:r>
              <a:rPr lang="zh-CN" altLang="en-US" dirty="0"/>
              <a:t>为维度统计每个用户的订单数量作为购买频率；将用户多个订单的订单金额求和得到总订单金额。由此得到</a:t>
            </a:r>
            <a:r>
              <a:rPr lang="en-US" altLang="zh-CN" dirty="0"/>
              <a:t>R</a:t>
            </a:r>
            <a:r>
              <a:rPr lang="zh-CN" altLang="en-US" dirty="0"/>
              <a:t>、</a:t>
            </a:r>
            <a:r>
              <a:rPr lang="en-US" altLang="zh-CN" dirty="0"/>
              <a:t>F</a:t>
            </a:r>
            <a:r>
              <a:rPr lang="zh-CN" altLang="en-US" dirty="0"/>
              <a:t>、</a:t>
            </a:r>
            <a:r>
              <a:rPr lang="en-US" altLang="zh-CN" dirty="0"/>
              <a:t>M</a:t>
            </a:r>
            <a:r>
              <a:rPr lang="zh-CN" altLang="en-US" dirty="0"/>
              <a:t>三个原始数据量。</a:t>
            </a:r>
          </a:p>
          <a:p>
            <a:endParaRPr lang="zh-CN" altLang="en-US" dirty="0"/>
          </a:p>
        </p:txBody>
      </p:sp>
    </p:spTree>
    <p:extLst>
      <p:ext uri="{BB962C8B-B14F-4D97-AF65-F5344CB8AC3E}">
        <p14:creationId xmlns:p14="http://schemas.microsoft.com/office/powerpoint/2010/main" val="26641210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1.2</a:t>
            </a:r>
            <a:r>
              <a:rPr lang="zh-CN" altLang="en-US" dirty="0"/>
              <a:t> </a:t>
            </a:r>
            <a:r>
              <a:rPr lang="en-US" altLang="zh-CN" dirty="0"/>
              <a:t>RFM</a:t>
            </a:r>
            <a:r>
              <a:rPr lang="zh-CN" altLang="en-US" dirty="0"/>
              <a:t>模型的基本实现过程</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zh-CN" altLang="en-US" dirty="0"/>
              <a:t>④ </a:t>
            </a:r>
            <a:r>
              <a:rPr lang="en-US" altLang="zh-CN" dirty="0"/>
              <a:t>R</a:t>
            </a:r>
            <a:r>
              <a:rPr lang="zh-CN" altLang="en-US" dirty="0"/>
              <a:t>、</a:t>
            </a:r>
            <a:r>
              <a:rPr lang="en-US" altLang="zh-CN" dirty="0"/>
              <a:t>F</a:t>
            </a:r>
            <a:r>
              <a:rPr lang="zh-CN" altLang="en-US" dirty="0"/>
              <a:t>、</a:t>
            </a:r>
            <a:r>
              <a:rPr lang="en-US" altLang="zh-CN" dirty="0"/>
              <a:t>M</a:t>
            </a:r>
            <a:r>
              <a:rPr lang="zh-CN" altLang="en-US" dirty="0"/>
              <a:t>分区。对于</a:t>
            </a:r>
            <a:r>
              <a:rPr lang="en-US" altLang="zh-CN" dirty="0"/>
              <a:t>F</a:t>
            </a:r>
            <a:r>
              <a:rPr lang="zh-CN" altLang="en-US" dirty="0"/>
              <a:t>和</a:t>
            </a:r>
            <a:r>
              <a:rPr lang="en-US" altLang="zh-CN" dirty="0"/>
              <a:t>M</a:t>
            </a:r>
            <a:r>
              <a:rPr lang="zh-CN" altLang="en-US" dirty="0"/>
              <a:t>变量来讲，值越大代表购买频率越高、订单金额越高；但对</a:t>
            </a:r>
            <a:r>
              <a:rPr lang="en-US" altLang="zh-CN" dirty="0"/>
              <a:t>R</a:t>
            </a:r>
            <a:r>
              <a:rPr lang="zh-CN" altLang="en-US" dirty="0"/>
              <a:t>来讲，值越小代表离截止时间节点越近，因此值越好。对</a:t>
            </a:r>
            <a:r>
              <a:rPr lang="en-US" altLang="zh-CN" dirty="0"/>
              <a:t>R</a:t>
            </a:r>
            <a:r>
              <a:rPr lang="zh-CN" altLang="en-US" dirty="0"/>
              <a:t>、</a:t>
            </a:r>
            <a:r>
              <a:rPr lang="en-US" altLang="zh-CN" dirty="0"/>
              <a:t>F</a:t>
            </a:r>
            <a:r>
              <a:rPr lang="zh-CN" altLang="en-US" dirty="0"/>
              <a:t>、</a:t>
            </a:r>
            <a:r>
              <a:rPr lang="en-US" altLang="zh-CN" dirty="0"/>
              <a:t>M</a:t>
            </a:r>
            <a:r>
              <a:rPr lang="zh-CN" altLang="en-US" dirty="0"/>
              <a:t>分别使用五分位（三分位也可以，分位数越多划分得越详细）法做数据分区。需要注意的是，对于</a:t>
            </a:r>
            <a:r>
              <a:rPr lang="en-US" altLang="zh-CN" dirty="0"/>
              <a:t>R</a:t>
            </a:r>
            <a:r>
              <a:rPr lang="zh-CN" altLang="en-US" dirty="0"/>
              <a:t>来讲需要倒过来划分，离截止时间越近的值划分越大。这样就得到每个用户的</a:t>
            </a:r>
            <a:r>
              <a:rPr lang="en-US" altLang="zh-CN" dirty="0"/>
              <a:t>R</a:t>
            </a:r>
            <a:r>
              <a:rPr lang="zh-CN" altLang="en-US" dirty="0"/>
              <a:t>、</a:t>
            </a:r>
            <a:r>
              <a:rPr lang="en-US" altLang="zh-CN" dirty="0"/>
              <a:t>F</a:t>
            </a:r>
            <a:r>
              <a:rPr lang="zh-CN" altLang="en-US" dirty="0"/>
              <a:t>、</a:t>
            </a:r>
            <a:r>
              <a:rPr lang="en-US" altLang="zh-CN" dirty="0"/>
              <a:t>M</a:t>
            </a:r>
            <a:r>
              <a:rPr lang="zh-CN" altLang="en-US" dirty="0"/>
              <a:t>三个变量的分位数值。</a:t>
            </a:r>
          </a:p>
          <a:p>
            <a:r>
              <a:rPr lang="zh-CN" altLang="en-US" dirty="0"/>
              <a:t>⑤ 将</a:t>
            </a:r>
            <a:r>
              <a:rPr lang="en-US" altLang="zh-CN" dirty="0"/>
              <a:t>3</a:t>
            </a:r>
            <a:r>
              <a:rPr lang="zh-CN" altLang="en-US" dirty="0"/>
              <a:t>个值组合或相加得到总的</a:t>
            </a:r>
            <a:r>
              <a:rPr lang="en-US" altLang="zh-CN" dirty="0"/>
              <a:t>RFM</a:t>
            </a:r>
            <a:r>
              <a:rPr lang="zh-CN" altLang="en-US" dirty="0"/>
              <a:t>得分。对于</a:t>
            </a:r>
            <a:r>
              <a:rPr lang="en-US" altLang="zh-CN" dirty="0"/>
              <a:t>RFM</a:t>
            </a:r>
            <a:r>
              <a:rPr lang="zh-CN" altLang="en-US" dirty="0"/>
              <a:t>总得分的计算有两种方式，一种是直接将</a:t>
            </a:r>
            <a:r>
              <a:rPr lang="en-US" altLang="zh-CN" dirty="0"/>
              <a:t>3</a:t>
            </a:r>
            <a:r>
              <a:rPr lang="zh-CN" altLang="en-US" dirty="0"/>
              <a:t>个值拼接到一起，例如</a:t>
            </a:r>
            <a:r>
              <a:rPr lang="en-US" altLang="zh-CN" dirty="0"/>
              <a:t>RFM</a:t>
            </a:r>
            <a:r>
              <a:rPr lang="zh-CN" altLang="en-US" dirty="0"/>
              <a:t>得分为</a:t>
            </a:r>
            <a:r>
              <a:rPr lang="en-US" altLang="zh-CN" dirty="0"/>
              <a:t>312</a:t>
            </a:r>
            <a:r>
              <a:rPr lang="zh-CN" altLang="en-US" dirty="0"/>
              <a:t>、</a:t>
            </a:r>
            <a:r>
              <a:rPr lang="en-US" altLang="zh-CN" dirty="0"/>
              <a:t>333</a:t>
            </a:r>
            <a:r>
              <a:rPr lang="zh-CN" altLang="en-US" dirty="0"/>
              <a:t>、</a:t>
            </a:r>
            <a:r>
              <a:rPr lang="en-US" altLang="zh-CN" dirty="0"/>
              <a:t>132</a:t>
            </a:r>
            <a:r>
              <a:rPr lang="zh-CN" altLang="en-US" dirty="0"/>
              <a:t>；另一种是直接将</a:t>
            </a:r>
            <a:r>
              <a:rPr lang="en-US" altLang="zh-CN" dirty="0"/>
              <a:t>3</a:t>
            </a:r>
            <a:r>
              <a:rPr lang="zh-CN" altLang="en-US" dirty="0"/>
              <a:t>个值相加求得一个新的汇总值，例如</a:t>
            </a:r>
            <a:r>
              <a:rPr lang="en-US" altLang="zh-CN" dirty="0"/>
              <a:t>RFM</a:t>
            </a:r>
            <a:r>
              <a:rPr lang="zh-CN" altLang="en-US" dirty="0"/>
              <a:t>得分为</a:t>
            </a:r>
            <a:r>
              <a:rPr lang="en-US" altLang="zh-CN" dirty="0"/>
              <a:t>6</a:t>
            </a:r>
            <a:r>
              <a:rPr lang="zh-CN" altLang="en-US" dirty="0"/>
              <a:t>、</a:t>
            </a:r>
            <a:r>
              <a:rPr lang="en-US" altLang="zh-CN" dirty="0"/>
              <a:t>9</a:t>
            </a:r>
            <a:r>
              <a:rPr lang="zh-CN" altLang="en-US" dirty="0"/>
              <a:t>、</a:t>
            </a:r>
            <a:r>
              <a:rPr lang="en-US" altLang="zh-CN" dirty="0"/>
              <a:t>6</a:t>
            </a:r>
            <a:r>
              <a:rPr lang="zh-CN" altLang="en-US" dirty="0"/>
              <a:t>。</a:t>
            </a:r>
          </a:p>
        </p:txBody>
      </p:sp>
    </p:spTree>
    <p:extLst>
      <p:ext uri="{BB962C8B-B14F-4D97-AF65-F5344CB8AC3E}">
        <p14:creationId xmlns:p14="http://schemas.microsoft.com/office/powerpoint/2010/main" val="14944868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1.3 RFM</a:t>
            </a:r>
            <a:r>
              <a:rPr lang="zh-CN" altLang="en-US" dirty="0"/>
              <a:t>划分案例思路说明</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以某电商公司为例</a:t>
            </a:r>
          </a:p>
          <a:p>
            <a:pPr marL="285750" indent="-285750">
              <a:buFont typeface="Wingdings" pitchFamily="2" charset="2"/>
              <a:buChar char="Ø"/>
            </a:pPr>
            <a:r>
              <a:rPr lang="en-US" altLang="zh-CN" b="0" dirty="0"/>
              <a:t>R</a:t>
            </a:r>
            <a:r>
              <a:rPr lang="zh-CN" altLang="en-US" b="0" dirty="0"/>
              <a:t>：例如：正常新用户注册</a:t>
            </a:r>
            <a:r>
              <a:rPr lang="en-US" altLang="zh-CN" b="0" dirty="0"/>
              <a:t>1</a:t>
            </a:r>
            <a:r>
              <a:rPr lang="zh-CN" altLang="en-US" b="0" dirty="0"/>
              <a:t>周内交易，</a:t>
            </a:r>
            <a:r>
              <a:rPr lang="en-US" altLang="zh-CN" b="0" dirty="0"/>
              <a:t>7</a:t>
            </a:r>
            <a:r>
              <a:rPr lang="zh-CN" altLang="en-US" b="0" dirty="0"/>
              <a:t>天是重要的值，日用品采购周期是</a:t>
            </a:r>
            <a:r>
              <a:rPr lang="en-US" altLang="zh-CN" b="0" dirty="0"/>
              <a:t>1</a:t>
            </a:r>
            <a:r>
              <a:rPr lang="zh-CN" altLang="en-US" b="0" dirty="0"/>
              <a:t>个月，</a:t>
            </a:r>
            <a:r>
              <a:rPr lang="en-US" altLang="zh-CN" b="0" dirty="0"/>
              <a:t>30</a:t>
            </a:r>
            <a:r>
              <a:rPr lang="zh-CN" altLang="en-US" b="0" dirty="0"/>
              <a:t>天是重要的值</a:t>
            </a:r>
          </a:p>
          <a:p>
            <a:pPr marL="285750" indent="-285750">
              <a:buFont typeface="Wingdings" pitchFamily="2" charset="2"/>
              <a:buChar char="Ø"/>
            </a:pPr>
            <a:r>
              <a:rPr lang="en-US" altLang="zh-CN" b="0" dirty="0"/>
              <a:t>F</a:t>
            </a:r>
            <a:r>
              <a:rPr lang="zh-CN" altLang="en-US" b="0" dirty="0"/>
              <a:t>：例如：</a:t>
            </a:r>
            <a:r>
              <a:rPr lang="en-US" altLang="zh-CN" b="0" dirty="0"/>
              <a:t>1</a:t>
            </a:r>
            <a:r>
              <a:rPr lang="zh-CN" altLang="en-US" b="0" dirty="0"/>
              <a:t>次购买，</a:t>
            </a:r>
            <a:r>
              <a:rPr lang="en-US" altLang="zh-CN" b="0" dirty="0"/>
              <a:t>2</a:t>
            </a:r>
            <a:r>
              <a:rPr lang="zh-CN" altLang="en-US" b="0" dirty="0"/>
              <a:t>次购买，</a:t>
            </a:r>
            <a:r>
              <a:rPr lang="en-US" altLang="zh-CN" b="0" dirty="0"/>
              <a:t>3</a:t>
            </a:r>
            <a:r>
              <a:rPr lang="zh-CN" altLang="en-US" b="0" dirty="0"/>
              <a:t>次购买，</a:t>
            </a:r>
            <a:r>
              <a:rPr lang="en-US" altLang="zh-CN" b="0" dirty="0"/>
              <a:t>4~10</a:t>
            </a:r>
            <a:r>
              <a:rPr lang="zh-CN" altLang="en-US" b="0" dirty="0"/>
              <a:t>次，</a:t>
            </a:r>
            <a:r>
              <a:rPr lang="en-US" altLang="zh-CN" b="0" dirty="0"/>
              <a:t>10</a:t>
            </a:r>
            <a:r>
              <a:rPr lang="zh-CN" altLang="en-US" b="0" dirty="0"/>
              <a:t>次以上</a:t>
            </a:r>
          </a:p>
          <a:p>
            <a:pPr marL="285750" indent="-285750">
              <a:buFont typeface="Wingdings" pitchFamily="2" charset="2"/>
              <a:buChar char="Ø"/>
            </a:pPr>
            <a:r>
              <a:rPr lang="en-US" altLang="zh-CN" b="0" dirty="0"/>
              <a:t>M</a:t>
            </a:r>
            <a:r>
              <a:rPr lang="zh-CN" altLang="en-US" b="0" dirty="0"/>
              <a:t>：例如：客单价</a:t>
            </a:r>
            <a:r>
              <a:rPr lang="en-US" altLang="zh-CN" b="0" dirty="0"/>
              <a:t>300</a:t>
            </a:r>
            <a:r>
              <a:rPr lang="zh-CN" altLang="en-US" b="0" dirty="0"/>
              <a:t>，热销单品价格</a:t>
            </a:r>
            <a:r>
              <a:rPr lang="en-US" altLang="zh-CN" b="0" dirty="0"/>
              <a:t>240 </a:t>
            </a:r>
            <a:r>
              <a:rPr lang="zh-CN" altLang="en-US" b="0" dirty="0"/>
              <a:t>等</a:t>
            </a:r>
          </a:p>
          <a:p>
            <a:pPr marL="285750" indent="-285750">
              <a:buFont typeface="Wingdings" pitchFamily="2" charset="2"/>
              <a:buChar char="u"/>
            </a:pPr>
            <a:r>
              <a:rPr lang="zh-CN" altLang="en-US" dirty="0"/>
              <a:t>常见的确定</a:t>
            </a:r>
            <a:r>
              <a:rPr lang="en-US" altLang="zh-CN" dirty="0"/>
              <a:t>RFM</a:t>
            </a:r>
            <a:r>
              <a:rPr lang="zh-CN" altLang="en-US" dirty="0"/>
              <a:t>划分区间的套路</a:t>
            </a:r>
          </a:p>
          <a:p>
            <a:pPr marL="342900" indent="-342900">
              <a:buFont typeface="Wingdings" pitchFamily="2" charset="2"/>
              <a:buChar char="Ø"/>
            </a:pPr>
            <a:r>
              <a:rPr lang="zh-CN" altLang="en-US" b="0" dirty="0"/>
              <a:t>业务实际判断</a:t>
            </a:r>
          </a:p>
          <a:p>
            <a:pPr marL="342900" indent="-342900">
              <a:buFont typeface="Wingdings" pitchFamily="2" charset="2"/>
              <a:buChar char="Ø"/>
            </a:pPr>
            <a:r>
              <a:rPr lang="zh-CN" altLang="en-US" b="0" dirty="0"/>
              <a:t>平均值或中位数</a:t>
            </a:r>
          </a:p>
          <a:p>
            <a:pPr marL="342900" indent="-342900">
              <a:buFont typeface="Wingdings" pitchFamily="2" charset="2"/>
              <a:buChar char="Ø"/>
            </a:pPr>
            <a:r>
              <a:rPr lang="zh-CN" altLang="en-US" b="0" dirty="0"/>
              <a:t>二八法则</a:t>
            </a:r>
          </a:p>
          <a:p>
            <a:endParaRPr lang="zh-CN" altLang="en-US" dirty="0"/>
          </a:p>
        </p:txBody>
      </p:sp>
    </p:spTree>
    <p:extLst>
      <p:ext uri="{BB962C8B-B14F-4D97-AF65-F5344CB8AC3E}">
        <p14:creationId xmlns:p14="http://schemas.microsoft.com/office/powerpoint/2010/main" val="29283947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1.3 RFM</a:t>
            </a:r>
            <a:r>
              <a:rPr lang="zh-CN" altLang="en-US" dirty="0"/>
              <a:t>划分案例思路说明</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在得到不同会员的</a:t>
            </a:r>
            <a:r>
              <a:rPr lang="en-US" altLang="zh-CN" dirty="0"/>
              <a:t>RFM</a:t>
            </a:r>
            <a:r>
              <a:rPr lang="zh-CN" altLang="en-US" dirty="0"/>
              <a:t>之后，根据步骤⑤产生的两种结果有两种应用思路</a:t>
            </a:r>
            <a:endParaRPr lang="en-US" altLang="zh-CN" dirty="0"/>
          </a:p>
          <a:p>
            <a:pPr marL="285750" indent="-285750">
              <a:buFont typeface="Wingdings" pitchFamily="2" charset="2"/>
              <a:buChar char="Ø"/>
            </a:pPr>
            <a:r>
              <a:rPr lang="zh-CN" altLang="en-US" dirty="0"/>
              <a:t>思路</a:t>
            </a:r>
            <a:r>
              <a:rPr lang="en-US" altLang="zh-CN" dirty="0"/>
              <a:t>1</a:t>
            </a:r>
            <a:r>
              <a:rPr lang="zh-CN" altLang="en-US" dirty="0"/>
              <a:t>：基于</a:t>
            </a:r>
            <a:r>
              <a:rPr lang="en-US" altLang="zh-CN" dirty="0"/>
              <a:t>3</a:t>
            </a:r>
            <a:r>
              <a:rPr lang="zh-CN" altLang="en-US" dirty="0"/>
              <a:t>个维度值做用户群体划分和解读，对用户的价值度做分析</a:t>
            </a:r>
          </a:p>
          <a:p>
            <a:pPr marL="342900" indent="-342900">
              <a:buFont typeface="+mj-ea"/>
              <a:buAutoNum type="circleNumDbPlain"/>
            </a:pPr>
            <a:r>
              <a:rPr lang="zh-CN" altLang="en-US" b="0" dirty="0"/>
              <a:t>得分为</a:t>
            </a:r>
            <a:r>
              <a:rPr lang="en-US" altLang="zh-CN" b="0" dirty="0"/>
              <a:t>212</a:t>
            </a:r>
            <a:r>
              <a:rPr lang="zh-CN" altLang="en-US" b="0" dirty="0"/>
              <a:t>的会员往往购买频率较低，针对购买频率低的客户应定期发送促销活动邮件</a:t>
            </a:r>
          </a:p>
          <a:p>
            <a:pPr marL="342900" indent="-342900">
              <a:buFont typeface="+mj-ea"/>
              <a:buAutoNum type="circleNumDbPlain"/>
            </a:pPr>
            <a:r>
              <a:rPr lang="zh-CN" altLang="en-US" b="0" dirty="0"/>
              <a:t>得分为</a:t>
            </a:r>
            <a:r>
              <a:rPr lang="en-US" altLang="zh-CN" b="0" dirty="0"/>
              <a:t>321</a:t>
            </a:r>
            <a:r>
              <a:rPr lang="zh-CN" altLang="en-US" b="0" dirty="0"/>
              <a:t>的会员虽然购买频率高但是订单金额低等，这些客户往往具有较高的购买黏性，可以考虑通过关联或搭配销售的方式提升订单金额。</a:t>
            </a:r>
          </a:p>
          <a:p>
            <a:endParaRPr lang="zh-CN" altLang="en-US" dirty="0"/>
          </a:p>
        </p:txBody>
      </p:sp>
    </p:spTree>
    <p:extLst>
      <p:ext uri="{BB962C8B-B14F-4D97-AF65-F5344CB8AC3E}">
        <p14:creationId xmlns:p14="http://schemas.microsoft.com/office/powerpoint/2010/main" val="167889174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1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7752</TotalTime>
  <Words>5326</Words>
  <Application>Microsoft Office PowerPoint</Application>
  <PresentationFormat>宽屏</PresentationFormat>
  <Paragraphs>311</Paragraphs>
  <Slides>52</Slides>
  <Notes>0</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52</vt:i4>
      </vt:variant>
    </vt:vector>
  </HeadingPairs>
  <TitlesOfParts>
    <vt:vector size="73" baseType="lpstr">
      <vt:lpstr>Alibaba PuHuiTi B</vt:lpstr>
      <vt:lpstr>Alibaba PuHuiTi R</vt:lpstr>
      <vt:lpstr>JetBrains Mono</vt:lpstr>
      <vt:lpstr>阿里巴巴普惠体</vt:lpstr>
      <vt:lpstr>阿里巴巴普惠体 B</vt:lpstr>
      <vt:lpstr>阿里巴巴普惠体 M</vt:lpstr>
      <vt:lpstr>阿里巴巴普惠体 R</vt:lpstr>
      <vt:lpstr>等线</vt:lpstr>
      <vt:lpstr>黑体</vt:lpstr>
      <vt:lpstr>华文楷体</vt:lpstr>
      <vt:lpstr>宋体</vt:lpstr>
      <vt:lpstr>Arial</vt:lpstr>
      <vt:lpstr>Calibri</vt:lpstr>
      <vt:lpstr>Segoe UI</vt:lpstr>
      <vt:lpstr>Verdana</vt:lpstr>
      <vt:lpstr>Wingdings</vt:lpstr>
      <vt:lpstr>封面2</vt:lpstr>
      <vt:lpstr>目录</vt:lpstr>
      <vt:lpstr>学习目标</vt:lpstr>
      <vt:lpstr>1_正文设计方案</vt:lpstr>
      <vt:lpstr>5_结束页设计方案</vt:lpstr>
      <vt:lpstr>RFM会员价值度模型案例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Circle Full</cp:lastModifiedBy>
  <cp:revision>357</cp:revision>
  <dcterms:created xsi:type="dcterms:W3CDTF">2020-03-31T02:23:27Z</dcterms:created>
  <dcterms:modified xsi:type="dcterms:W3CDTF">2023-04-22T08:41:31Z</dcterms:modified>
</cp:coreProperties>
</file>