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3.svg" ContentType="image/svg+xml"/>
  <Override PartName="/ppt/media/image30.webp" ContentType="image/webp"/>
  <Override PartName="/ppt/media/image32.webp" ContentType="image/webp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0" r:id="rId4"/>
    <p:sldMasterId id="2147483664" r:id="rId5"/>
    <p:sldMasterId id="2147483683" r:id="rId6"/>
    <p:sldMasterId id="2147483685" r:id="rId7"/>
    <p:sldMasterId id="2147483689" r:id="rId8"/>
    <p:sldMasterId id="2147483693" r:id="rId9"/>
    <p:sldMasterId id="2147483697" r:id="rId10"/>
    <p:sldMasterId id="2147483701" r:id="rId11"/>
    <p:sldMasterId id="2147483705" r:id="rId12"/>
    <p:sldMasterId id="2147483709" r:id="rId13"/>
    <p:sldMasterId id="2147483713" r:id="rId14"/>
    <p:sldMasterId id="2147483717" r:id="rId15"/>
    <p:sldMasterId id="2147483721" r:id="rId16"/>
    <p:sldMasterId id="2147483740" r:id="rId17"/>
    <p:sldMasterId id="2147483744" r:id="rId18"/>
    <p:sldMasterId id="2147483748" r:id="rId19"/>
  </p:sldMasterIdLst>
  <p:notesMasterIdLst>
    <p:notesMasterId r:id="rId21"/>
  </p:notesMasterIdLst>
  <p:handoutMasterIdLst>
    <p:handoutMasterId r:id="rId56"/>
  </p:handoutMasterIdLst>
  <p:sldIdLst>
    <p:sldId id="462" r:id="rId20"/>
    <p:sldId id="1855" r:id="rId22"/>
    <p:sldId id="2038" r:id="rId23"/>
    <p:sldId id="1856" r:id="rId24"/>
    <p:sldId id="2176" r:id="rId25"/>
    <p:sldId id="1857" r:id="rId26"/>
    <p:sldId id="2201" r:id="rId27"/>
    <p:sldId id="2185" r:id="rId28"/>
    <p:sldId id="2177" r:id="rId29"/>
    <p:sldId id="2178" r:id="rId30"/>
    <p:sldId id="2179" r:id="rId31"/>
    <p:sldId id="2180" r:id="rId32"/>
    <p:sldId id="2181" r:id="rId33"/>
    <p:sldId id="2183" r:id="rId34"/>
    <p:sldId id="2184" r:id="rId35"/>
    <p:sldId id="2199" r:id="rId36"/>
    <p:sldId id="2200" r:id="rId37"/>
    <p:sldId id="2197" r:id="rId38"/>
    <p:sldId id="2198" r:id="rId39"/>
    <p:sldId id="2186" r:id="rId40"/>
    <p:sldId id="2188" r:id="rId41"/>
    <p:sldId id="2191" r:id="rId42"/>
    <p:sldId id="2192" r:id="rId43"/>
    <p:sldId id="2193" r:id="rId44"/>
    <p:sldId id="2194" r:id="rId45"/>
    <p:sldId id="2195" r:id="rId46"/>
    <p:sldId id="2196" r:id="rId47"/>
    <p:sldId id="2187" r:id="rId48"/>
    <p:sldId id="2190" r:id="rId49"/>
    <p:sldId id="2228" r:id="rId50"/>
    <p:sldId id="2229" r:id="rId51"/>
    <p:sldId id="2189" r:id="rId52"/>
    <p:sldId id="2230" r:id="rId53"/>
    <p:sldId id="2227" r:id="rId54"/>
    <p:sldId id="264" r:id="rId55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2" userDrawn="1">
          <p15:clr>
            <a:srgbClr val="A4A3A4"/>
          </p15:clr>
        </p15:guide>
        <p15:guide id="2" pos="3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2A26"/>
    <a:srgbClr val="AD2B26"/>
    <a:srgbClr val="49504F"/>
    <a:srgbClr val="B6020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344" autoAdjust="0"/>
  </p:normalViewPr>
  <p:slideViewPr>
    <p:cSldViewPr snapToGrid="0" showGuides="1">
      <p:cViewPr varScale="1">
        <p:scale>
          <a:sx n="61" d="100"/>
          <a:sy n="61" d="100"/>
        </p:scale>
        <p:origin x="58" y="413"/>
      </p:cViewPr>
      <p:guideLst>
        <p:guide orient="horz" pos="592"/>
        <p:guide pos="3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1" Type="http://schemas.openxmlformats.org/officeDocument/2006/relationships/tags" Target="tags/tag5.xml"/><Relationship Id="rId60" Type="http://schemas.openxmlformats.org/officeDocument/2006/relationships/commentAuthors" Target="commentAuthors.xml"/><Relationship Id="rId6" Type="http://schemas.openxmlformats.org/officeDocument/2006/relationships/slideMaster" Target="slideMasters/slideMaster5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35.xml"/><Relationship Id="rId54" Type="http://schemas.openxmlformats.org/officeDocument/2006/relationships/slide" Target="slides/slide34.xml"/><Relationship Id="rId53" Type="http://schemas.openxmlformats.org/officeDocument/2006/relationships/slide" Target="slides/slide33.xml"/><Relationship Id="rId52" Type="http://schemas.openxmlformats.org/officeDocument/2006/relationships/slide" Target="slides/slide32.xml"/><Relationship Id="rId51" Type="http://schemas.openxmlformats.org/officeDocument/2006/relationships/slide" Target="slides/slide31.xml"/><Relationship Id="rId50" Type="http://schemas.openxmlformats.org/officeDocument/2006/relationships/slide" Target="slides/slide3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9.xml"/><Relationship Id="rId48" Type="http://schemas.openxmlformats.org/officeDocument/2006/relationships/slide" Target="slides/slide28.xml"/><Relationship Id="rId47" Type="http://schemas.openxmlformats.org/officeDocument/2006/relationships/slide" Target="slides/slide27.xml"/><Relationship Id="rId46" Type="http://schemas.openxmlformats.org/officeDocument/2006/relationships/slide" Target="slides/slide26.xml"/><Relationship Id="rId45" Type="http://schemas.openxmlformats.org/officeDocument/2006/relationships/slide" Target="slides/slide25.xml"/><Relationship Id="rId44" Type="http://schemas.openxmlformats.org/officeDocument/2006/relationships/slide" Target="slides/slide24.xml"/><Relationship Id="rId43" Type="http://schemas.openxmlformats.org/officeDocument/2006/relationships/slide" Target="slides/slide23.xml"/><Relationship Id="rId42" Type="http://schemas.openxmlformats.org/officeDocument/2006/relationships/slide" Target="slides/slide22.xml"/><Relationship Id="rId41" Type="http://schemas.openxmlformats.org/officeDocument/2006/relationships/slide" Target="slides/slide21.xml"/><Relationship Id="rId40" Type="http://schemas.openxmlformats.org/officeDocument/2006/relationships/slide" Target="slides/slide2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9.xml"/><Relationship Id="rId38" Type="http://schemas.openxmlformats.org/officeDocument/2006/relationships/slide" Target="slides/slide18.xml"/><Relationship Id="rId37" Type="http://schemas.openxmlformats.org/officeDocument/2006/relationships/slide" Target="slides/slide17.xml"/><Relationship Id="rId36" Type="http://schemas.openxmlformats.org/officeDocument/2006/relationships/slide" Target="slides/slide16.xml"/><Relationship Id="rId35" Type="http://schemas.openxmlformats.org/officeDocument/2006/relationships/slide" Target="slides/slide15.xml"/><Relationship Id="rId34" Type="http://schemas.openxmlformats.org/officeDocument/2006/relationships/slide" Target="slides/slide14.xml"/><Relationship Id="rId33" Type="http://schemas.openxmlformats.org/officeDocument/2006/relationships/slide" Target="slides/slide13.xml"/><Relationship Id="rId32" Type="http://schemas.openxmlformats.org/officeDocument/2006/relationships/slide" Target="slides/slide12.xml"/><Relationship Id="rId31" Type="http://schemas.openxmlformats.org/officeDocument/2006/relationships/slide" Target="slides/slide11.xml"/><Relationship Id="rId30" Type="http://schemas.openxmlformats.org/officeDocument/2006/relationships/slide" Target="slides/slide1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28" Type="http://schemas.openxmlformats.org/officeDocument/2006/relationships/slide" Target="slides/slide8.xml"/><Relationship Id="rId27" Type="http://schemas.openxmlformats.org/officeDocument/2006/relationships/slide" Target="slides/slide7.xml"/><Relationship Id="rId26" Type="http://schemas.openxmlformats.org/officeDocument/2006/relationships/slide" Target="slides/slide6.xml"/><Relationship Id="rId25" Type="http://schemas.openxmlformats.org/officeDocument/2006/relationships/slide" Target="slides/slide5.xml"/><Relationship Id="rId24" Type="http://schemas.openxmlformats.org/officeDocument/2006/relationships/slide" Target="slides/slide4.xml"/><Relationship Id="rId23" Type="http://schemas.openxmlformats.org/officeDocument/2006/relationships/slide" Target="slides/slide3.xml"/><Relationship Id="rId22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30T14:33:45.218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  <a:endParaRPr lang="zh-CN" altLang="en-US" sz="40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  <a:endParaRPr lang="zh-CN" altLang="en-US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  <a:endPara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6" Type="http://schemas.openxmlformats.org/officeDocument/2006/relationships/theme" Target="../theme/theme10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_rels/slideMaster12.xml.rels><?xml version="1.0" encoding="UTF-8" standalone="yes"?>
<Relationships xmlns="http://schemas.openxmlformats.org/package/2006/relationships"><Relationship Id="rId6" Type="http://schemas.openxmlformats.org/officeDocument/2006/relationships/theme" Target="../theme/theme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_rels/slideMaster13.xml.rels><?xml version="1.0" encoding="UTF-8" standalone="yes"?>
<Relationships xmlns="http://schemas.openxmlformats.org/package/2006/relationships"><Relationship Id="rId6" Type="http://schemas.openxmlformats.org/officeDocument/2006/relationships/theme" Target="../theme/theme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14.xml.rels><?xml version="1.0" encoding="UTF-8" standalone="yes"?>
<Relationships xmlns="http://schemas.openxmlformats.org/package/2006/relationships"><Relationship Id="rId6" Type="http://schemas.openxmlformats.org/officeDocument/2006/relationships/theme" Target="../theme/theme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2.xml"/><Relationship Id="rId20" Type="http://schemas.openxmlformats.org/officeDocument/2006/relationships/theme" Target="../theme/theme15.xml"/><Relationship Id="rId2" Type="http://schemas.openxmlformats.org/officeDocument/2006/relationships/slideLayout" Target="../slideLayouts/slideLayout61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0.xml"/></Relationships>
</file>

<file path=ppt/slideMasters/_rels/slideMaster16.xml.rels><?xml version="1.0" encoding="UTF-8" standalone="yes"?>
<Relationships xmlns="http://schemas.openxmlformats.org/package/2006/relationships"><Relationship Id="rId6" Type="http://schemas.openxmlformats.org/officeDocument/2006/relationships/theme" Target="../theme/theme16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/Relationships>
</file>

<file path=ppt/slideMasters/_rels/slideMaster17.xml.rels><?xml version="1.0" encoding="UTF-8" standalone="yes"?>
<Relationships xmlns="http://schemas.openxmlformats.org/package/2006/relationships"><Relationship Id="rId6" Type="http://schemas.openxmlformats.org/officeDocument/2006/relationships/theme" Target="../theme/theme1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/Relationships>
</file>

<file path=ppt/slideMasters/_rels/slideMaster18.xml.rels><?xml version="1.0" encoding="UTF-8" standalone="yes"?>
<Relationships xmlns="http://schemas.openxmlformats.org/package/2006/relationships"><Relationship Id="rId6" Type="http://schemas.openxmlformats.org/officeDocument/2006/relationships/theme" Target="../theme/theme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9" Type="http://schemas.openxmlformats.org/officeDocument/2006/relationships/image" Target="../media/image6.png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6" Type="http://schemas.openxmlformats.org/officeDocument/2006/relationships/theme" Target="../theme/theme6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7.xml.rels><?xml version="1.0" encoding="UTF-8" standalone="yes"?>
<Relationships xmlns="http://schemas.openxmlformats.org/package/2006/relationships"><Relationship Id="rId6" Type="http://schemas.openxmlformats.org/officeDocument/2006/relationships/theme" Target="../theme/theme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6" Type="http://schemas.openxmlformats.org/officeDocument/2006/relationships/theme" Target="../theme/theme9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0.webp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1.png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2.webp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3.png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6600" dirty="0">
                <a:solidFill>
                  <a:schemeClr val="accent3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N</a:t>
            </a:r>
            <a:r>
              <a:rPr lang="en-US" altLang="zh-CN" sz="6600" dirty="0">
                <a:solidFill>
                  <a:schemeClr val="accent4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u</a:t>
            </a:r>
            <a:r>
              <a:rPr lang="en-US" altLang="zh-CN" sz="6600" dirty="0">
                <a:solidFill>
                  <a:schemeClr val="accent5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m</a:t>
            </a:r>
            <a:r>
              <a:rPr lang="en-US" altLang="zh-CN" sz="6600" dirty="0">
                <a:solidFill>
                  <a:schemeClr val="accent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p</a:t>
            </a:r>
            <a:r>
              <a:rPr lang="en-US" altLang="zh-CN" sz="6600" dirty="0">
                <a:solidFill>
                  <a:schemeClr val="tx2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y</a:t>
            </a:r>
            <a:r>
              <a:rPr lang="zh-CN" altLang="en-US" sz="6600" dirty="0">
                <a:latin typeface="阿里巴巴普惠体" panose="00020600040101010101" charset="-122"/>
                <a:ea typeface="阿里巴巴普惠体" panose="00020600040101010101" charset="-122"/>
              </a:rPr>
              <a:t>简介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/>
              <a:t>zeros</a:t>
            </a:r>
            <a:r>
              <a:rPr lang="zh-CN" altLang="en-US" dirty="0"/>
              <a:t>创建一个全是</a:t>
            </a:r>
            <a:r>
              <a:rPr lang="en-US" altLang="zh-CN" dirty="0"/>
              <a:t>0</a:t>
            </a:r>
            <a:r>
              <a:rPr lang="zh-CN" altLang="en-US" dirty="0"/>
              <a:t>的数组，函数</a:t>
            </a:r>
            <a:r>
              <a:rPr lang="en-US" altLang="zh-CN" dirty="0"/>
              <a:t>ones</a:t>
            </a:r>
            <a:r>
              <a:rPr lang="zh-CN" altLang="en-US" dirty="0"/>
              <a:t>创建一个全</a:t>
            </a:r>
            <a:r>
              <a:rPr lang="en-US" altLang="zh-CN" dirty="0"/>
              <a:t>1</a:t>
            </a:r>
            <a:r>
              <a:rPr lang="zh-CN" altLang="en-US" dirty="0"/>
              <a:t>的数组，函数</a:t>
            </a:r>
            <a:r>
              <a:rPr lang="en-US" altLang="zh-CN" dirty="0"/>
              <a:t>empty</a:t>
            </a:r>
            <a:r>
              <a:rPr lang="zh-CN" altLang="en-US" dirty="0"/>
              <a:t>创建一个内容随机并且依赖于内存状态的数组。默认创建的数组类型</a:t>
            </a:r>
            <a:r>
              <a:rPr lang="en-US" altLang="zh-CN" dirty="0"/>
              <a:t>(</a:t>
            </a:r>
            <a:r>
              <a:rPr lang="en-US" altLang="zh-CN" dirty="0" err="1"/>
              <a:t>dtype</a:t>
            </a:r>
            <a:r>
              <a:rPr lang="en-US" altLang="zh-CN" dirty="0"/>
              <a:t>)</a:t>
            </a:r>
            <a:r>
              <a:rPr lang="zh-CN" altLang="en-US" dirty="0"/>
              <a:t>都是</a:t>
            </a:r>
            <a:r>
              <a:rPr lang="en-US" altLang="zh-CN" dirty="0"/>
              <a:t>float64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zeros() /ones()/empty()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19" y="3098065"/>
            <a:ext cx="5900313" cy="2469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arange</a:t>
            </a:r>
            <a:r>
              <a:rPr lang="en-US" altLang="zh-CN" dirty="0"/>
              <a:t>() </a:t>
            </a:r>
            <a:r>
              <a:rPr lang="zh-CN" altLang="en-US" dirty="0"/>
              <a:t>类似 </a:t>
            </a:r>
            <a:r>
              <a:rPr lang="en-US" altLang="zh-CN" dirty="0"/>
              <a:t>python </a:t>
            </a:r>
            <a:r>
              <a:rPr lang="zh-CN" altLang="en-US" dirty="0"/>
              <a:t>的 </a:t>
            </a:r>
            <a:r>
              <a:rPr lang="en-US" altLang="zh-CN" dirty="0"/>
              <a:t>range() </a:t>
            </a:r>
            <a:r>
              <a:rPr lang="zh-CN" altLang="en-US" dirty="0"/>
              <a:t>，创建一个一维 </a:t>
            </a:r>
            <a:r>
              <a:rPr lang="en-US" altLang="zh-CN" dirty="0" err="1"/>
              <a:t>ndarray</a:t>
            </a:r>
            <a:r>
              <a:rPr lang="en-US" altLang="zh-CN" dirty="0"/>
              <a:t> </a:t>
            </a:r>
            <a:r>
              <a:rPr lang="zh-CN" altLang="en-US" dirty="0"/>
              <a:t>数组。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 err="1"/>
              <a:t>arange</a:t>
            </a:r>
            <a:r>
              <a:rPr lang="en-US" altLang="zh-CN" dirty="0"/>
              <a:t> ()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548" y="2757571"/>
            <a:ext cx="8459203" cy="18753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matrix </a:t>
            </a:r>
            <a:r>
              <a:rPr lang="zh-CN" altLang="en-US" dirty="0"/>
              <a:t>是 </a:t>
            </a:r>
            <a:r>
              <a:rPr lang="en-US" altLang="zh-CN" dirty="0" err="1"/>
              <a:t>ndarray</a:t>
            </a:r>
            <a:r>
              <a:rPr lang="en-US" altLang="zh-CN" dirty="0"/>
              <a:t> </a:t>
            </a:r>
            <a:r>
              <a:rPr lang="zh-CN" altLang="en-US" dirty="0"/>
              <a:t>的子类，只能生成 </a:t>
            </a:r>
            <a:r>
              <a:rPr lang="en-US" altLang="zh-CN" dirty="0"/>
              <a:t>2 </a:t>
            </a:r>
            <a:r>
              <a:rPr lang="zh-CN" altLang="en-US" dirty="0"/>
              <a:t>维的矩阵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 matrix ()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19" y="2763788"/>
            <a:ext cx="5492575" cy="27226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创建随机数矩阵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71" y="1826603"/>
            <a:ext cx="8077175" cy="4838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dtype</a:t>
            </a:r>
            <a:r>
              <a:rPr lang="zh-CN" altLang="en-US" dirty="0"/>
              <a:t>参数，指定数组的数据类型，类型名</a:t>
            </a:r>
            <a:r>
              <a:rPr lang="en-US" altLang="zh-CN" dirty="0"/>
              <a:t>+</a:t>
            </a:r>
            <a:r>
              <a:rPr lang="zh-CN" altLang="en-US" dirty="0"/>
              <a:t>位数，如</a:t>
            </a:r>
            <a:r>
              <a:rPr lang="en-US" altLang="zh-CN" dirty="0"/>
              <a:t>float64, int32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astype</a:t>
            </a:r>
            <a:r>
              <a:rPr lang="zh-CN" altLang="en-US" dirty="0"/>
              <a:t>方法，转换数组的数据类型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 </a:t>
            </a:r>
            <a:r>
              <a:rPr lang="en-US" altLang="zh-CN" dirty="0" err="1"/>
              <a:t>ndarray</a:t>
            </a:r>
            <a:r>
              <a:rPr lang="zh-CN" altLang="en-US" dirty="0"/>
              <a:t>的数据类型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032931"/>
            <a:ext cx="6966208" cy="31545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np.logspace</a:t>
            </a:r>
            <a:r>
              <a:rPr lang="zh-CN" altLang="en-US" dirty="0"/>
              <a:t>等比数列</a:t>
            </a:r>
            <a:endParaRPr lang="en-US" altLang="zh-CN" dirty="0"/>
          </a:p>
          <a:p>
            <a:r>
              <a:rPr lang="en-US" altLang="zh-CN" dirty="0" err="1"/>
              <a:t>logspace</a:t>
            </a:r>
            <a:r>
              <a:rPr lang="zh-CN" altLang="en-US" dirty="0"/>
              <a:t>中，开始点和结束点是</a:t>
            </a:r>
            <a:r>
              <a:rPr lang="en-US" altLang="zh-CN" dirty="0"/>
              <a:t>10</a:t>
            </a:r>
            <a:r>
              <a:rPr lang="zh-CN" altLang="en-US" dirty="0"/>
              <a:t>的幂</a:t>
            </a:r>
            <a:endParaRPr lang="en-US" altLang="zh-CN" dirty="0"/>
          </a:p>
          <a:p>
            <a:r>
              <a:rPr lang="zh-CN" altLang="en-US" dirty="0"/>
              <a:t>我们让开始点为</a:t>
            </a:r>
            <a:r>
              <a:rPr lang="en-US" altLang="zh-CN" dirty="0"/>
              <a:t>0</a:t>
            </a:r>
            <a:r>
              <a:rPr lang="zh-CN" altLang="en-US" dirty="0"/>
              <a:t>，结束点为</a:t>
            </a:r>
            <a:r>
              <a:rPr lang="en-US" altLang="zh-CN" dirty="0"/>
              <a:t>0</a:t>
            </a:r>
            <a:r>
              <a:rPr lang="zh-CN" altLang="en-US" dirty="0"/>
              <a:t>，元素个数为</a:t>
            </a:r>
            <a:r>
              <a:rPr lang="en-US" altLang="zh-CN" dirty="0"/>
              <a:t>10</a:t>
            </a:r>
            <a:r>
              <a:rPr lang="zh-CN" altLang="en-US" dirty="0"/>
              <a:t>，看看输出结果。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 </a:t>
            </a:r>
            <a:r>
              <a:rPr lang="zh-CN" altLang="en-US" dirty="0"/>
              <a:t>等比</a:t>
            </a:r>
            <a:r>
              <a:rPr lang="en-US" altLang="zh-CN" dirty="0"/>
              <a:t>/</a:t>
            </a:r>
            <a:r>
              <a:rPr lang="zh-CN" altLang="en-US" dirty="0"/>
              <a:t>等差数列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509411"/>
            <a:ext cx="7539268" cy="16767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np.logspace</a:t>
            </a:r>
            <a:r>
              <a:rPr lang="zh-CN" altLang="en-US" dirty="0"/>
              <a:t>等比数列</a:t>
            </a:r>
            <a:endParaRPr lang="en-US" altLang="zh-CN" dirty="0"/>
          </a:p>
          <a:p>
            <a:r>
              <a:rPr lang="en-US" altLang="zh-CN" dirty="0" err="1"/>
              <a:t>logspace</a:t>
            </a:r>
            <a:r>
              <a:rPr lang="zh-CN" altLang="en-US" dirty="0"/>
              <a:t>中，开始点和结束点是</a:t>
            </a:r>
            <a:r>
              <a:rPr lang="en-US" altLang="zh-CN" dirty="0"/>
              <a:t>10</a:t>
            </a:r>
            <a:r>
              <a:rPr lang="zh-CN" altLang="en-US" dirty="0"/>
              <a:t>的幂</a:t>
            </a:r>
            <a:endParaRPr lang="en-US" altLang="zh-CN" dirty="0"/>
          </a:p>
          <a:p>
            <a:r>
              <a:rPr lang="zh-CN" altLang="en-US" dirty="0"/>
              <a:t>我们看下面的例子，</a:t>
            </a:r>
            <a:r>
              <a:rPr lang="en-US" altLang="zh-CN" dirty="0"/>
              <a:t>0</a:t>
            </a:r>
            <a:r>
              <a:rPr lang="zh-CN" altLang="en-US" dirty="0"/>
              <a:t>代表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0</a:t>
            </a:r>
            <a:r>
              <a:rPr lang="zh-CN" altLang="en-US" dirty="0"/>
              <a:t>次方，</a:t>
            </a:r>
            <a:r>
              <a:rPr lang="en-US" altLang="zh-CN" dirty="0"/>
              <a:t>9</a:t>
            </a:r>
            <a:r>
              <a:rPr lang="zh-CN" altLang="en-US" dirty="0"/>
              <a:t>代表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9</a:t>
            </a:r>
            <a:r>
              <a:rPr lang="zh-CN" altLang="en-US" dirty="0"/>
              <a:t>次方。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 </a:t>
            </a:r>
            <a:r>
              <a:rPr lang="zh-CN" altLang="en-US" dirty="0"/>
              <a:t>等比</a:t>
            </a:r>
            <a:r>
              <a:rPr lang="en-US" altLang="zh-CN" dirty="0"/>
              <a:t>/</a:t>
            </a:r>
            <a:r>
              <a:rPr lang="zh-CN" altLang="en-US" dirty="0"/>
              <a:t>等差数列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79" y="3383780"/>
            <a:ext cx="8748081" cy="20590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np.logspace</a:t>
            </a:r>
            <a:r>
              <a:rPr lang="zh-CN" altLang="en-US" dirty="0"/>
              <a:t>等比数列</a:t>
            </a:r>
            <a:endParaRPr lang="en-US" altLang="zh-CN" dirty="0"/>
          </a:p>
          <a:p>
            <a:r>
              <a:rPr lang="en-US" altLang="zh-CN" dirty="0" err="1"/>
              <a:t>logspace</a:t>
            </a:r>
            <a:r>
              <a:rPr lang="zh-CN" altLang="en-US" dirty="0"/>
              <a:t>中，开始点和结束点是</a:t>
            </a:r>
            <a:r>
              <a:rPr lang="en-US" altLang="zh-CN" dirty="0"/>
              <a:t>10</a:t>
            </a:r>
            <a:r>
              <a:rPr lang="zh-CN" altLang="en-US" dirty="0"/>
              <a:t>的幂</a:t>
            </a:r>
            <a:endParaRPr lang="en-US" altLang="zh-CN" dirty="0"/>
          </a:p>
          <a:p>
            <a:r>
              <a:rPr lang="zh-CN" altLang="en-US" dirty="0"/>
              <a:t>假如，我们想要改变基数，不让它以</a:t>
            </a:r>
            <a:r>
              <a:rPr lang="en-US" altLang="zh-CN" dirty="0"/>
              <a:t>10</a:t>
            </a:r>
            <a:r>
              <a:rPr lang="zh-CN" altLang="en-US" dirty="0"/>
              <a:t>为底数，我们可以改变</a:t>
            </a:r>
            <a:r>
              <a:rPr lang="en-US" altLang="zh-CN" dirty="0"/>
              <a:t>base</a:t>
            </a:r>
            <a:r>
              <a:rPr lang="zh-CN" altLang="en-US" dirty="0"/>
              <a:t>参数，将其设置为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 </a:t>
            </a:r>
            <a:r>
              <a:rPr lang="zh-CN" altLang="en-US" dirty="0"/>
              <a:t>等比</a:t>
            </a:r>
            <a:r>
              <a:rPr lang="en-US" altLang="zh-CN" dirty="0"/>
              <a:t>/</a:t>
            </a:r>
            <a:r>
              <a:rPr lang="zh-CN" altLang="en-US" dirty="0"/>
              <a:t>等差数列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79" y="3501025"/>
            <a:ext cx="10310810" cy="18997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np.linspace</a:t>
            </a:r>
            <a:r>
              <a:rPr lang="zh-CN" altLang="en-US" dirty="0"/>
              <a:t>等差数列</a:t>
            </a:r>
            <a:endParaRPr lang="en-US" altLang="zh-CN" dirty="0"/>
          </a:p>
          <a:p>
            <a:r>
              <a:rPr lang="en-US" altLang="zh-CN" dirty="0" err="1"/>
              <a:t>np.linspace</a:t>
            </a:r>
            <a:r>
              <a:rPr lang="zh-CN" altLang="en-US" dirty="0"/>
              <a:t>是用于创建一个一维数组，并且是等差数列构成的一维数组，它最常用的有三个参数。</a:t>
            </a:r>
            <a:endParaRPr lang="en-US" altLang="zh-CN" dirty="0"/>
          </a:p>
          <a:p>
            <a:r>
              <a:rPr lang="zh-CN" altLang="en-US" dirty="0"/>
              <a:t>第一个例子，用到三个参数，第一个参数表示起始点，第二个参数表示终止点，第三个参数表示数列的个数。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 </a:t>
            </a:r>
            <a:r>
              <a:rPr lang="zh-CN" altLang="en-US" dirty="0"/>
              <a:t>等比</a:t>
            </a:r>
            <a:r>
              <a:rPr lang="en-US" altLang="zh-CN" dirty="0"/>
              <a:t>/</a:t>
            </a:r>
            <a:r>
              <a:rPr lang="zh-CN" altLang="en-US" dirty="0"/>
              <a:t>等差数列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429000"/>
            <a:ext cx="9348476" cy="19717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np.linspace</a:t>
            </a:r>
            <a:r>
              <a:rPr lang="zh-CN" altLang="en-US" dirty="0"/>
              <a:t>等差数列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 err="1"/>
              <a:t>linspace</a:t>
            </a:r>
            <a:r>
              <a:rPr lang="zh-CN" altLang="en-US" dirty="0"/>
              <a:t>创建的数组元素是浮点型。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可以使用参数</a:t>
            </a:r>
            <a:r>
              <a:rPr lang="en-US" altLang="zh-CN" dirty="0"/>
              <a:t>endpoint</a:t>
            </a:r>
            <a:r>
              <a:rPr lang="zh-CN" altLang="en-US" dirty="0"/>
              <a:t>来决定是否包含终止值，默认值为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 </a:t>
            </a:r>
            <a:r>
              <a:rPr lang="zh-CN" altLang="en-US" dirty="0"/>
              <a:t>等比</a:t>
            </a:r>
            <a:r>
              <a:rPr lang="en-US" altLang="zh-CN" dirty="0"/>
              <a:t>/</a:t>
            </a:r>
            <a:r>
              <a:rPr lang="zh-CN" altLang="en-US" dirty="0"/>
              <a:t>等差数列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1" y="2915986"/>
            <a:ext cx="4277360" cy="14740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5031398"/>
            <a:ext cx="7958244" cy="16052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en-US" altLang="zh-CN" dirty="0">
                <a:solidFill>
                  <a:srgbClr val="FF0000"/>
                </a:solidFill>
              </a:rPr>
              <a:t>Numpy</a:t>
            </a:r>
            <a:r>
              <a:rPr lang="zh-CN" altLang="en-US" dirty="0">
                <a:solidFill>
                  <a:srgbClr val="FF0000"/>
                </a:solidFill>
              </a:rPr>
              <a:t>特性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en-US" altLang="zh-CN" dirty="0">
                <a:solidFill>
                  <a:srgbClr val="FF0000"/>
                </a:solidFill>
              </a:rPr>
              <a:t>Numpy</a:t>
            </a:r>
            <a:r>
              <a:rPr lang="zh-CN" altLang="en-US" dirty="0">
                <a:solidFill>
                  <a:srgbClr val="FF0000"/>
                </a:solidFill>
              </a:rPr>
              <a:t>的使用方法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7930" y="991235"/>
            <a:ext cx="5973445" cy="4631055"/>
          </a:xfrm>
        </p:spPr>
        <p:txBody>
          <a:bodyPr/>
          <a:lstStyle/>
          <a:p>
            <a:r>
              <a:rPr kumimoji="1" lang="en-US" altLang="zh-CN" sz="1600" dirty="0">
                <a:sym typeface="+mn-ea"/>
              </a:rPr>
              <a:t>Numpy </a:t>
            </a:r>
            <a:r>
              <a:rPr kumimoji="1" lang="zh-CN" altLang="en-US" sz="1600" dirty="0">
                <a:sym typeface="+mn-ea"/>
              </a:rPr>
              <a:t>简介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en-US" altLang="zh-CN" sz="1600" dirty="0">
                <a:sym typeface="+mn-ea"/>
              </a:rPr>
              <a:t>Numpy</a:t>
            </a:r>
            <a:r>
              <a:rPr kumimoji="1" lang="zh-CN" altLang="en-US" sz="1600" dirty="0">
                <a:sym typeface="+mn-ea"/>
              </a:rPr>
              <a:t> 属性</a:t>
            </a:r>
            <a:endParaRPr kumimoji="1" lang="en-US" altLang="zh-CN" sz="1600" dirty="0">
              <a:sym typeface="+mn-ea"/>
            </a:endParaRPr>
          </a:p>
          <a:p>
            <a:r>
              <a:rPr kumimoji="1" lang="zh-CN" altLang="en-US" sz="1600" dirty="0">
                <a:sym typeface="+mn-ea"/>
              </a:rPr>
              <a:t>创建</a:t>
            </a:r>
            <a:r>
              <a:rPr kumimoji="1" lang="en-US" altLang="zh-CN" sz="1600" dirty="0" err="1">
                <a:sym typeface="+mn-ea"/>
              </a:rPr>
              <a:t>ndarray</a:t>
            </a:r>
            <a:endParaRPr kumimoji="1" lang="en-US" altLang="zh-CN" sz="1600" dirty="0">
              <a:sym typeface="+mn-ea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sym typeface="+mn-ea"/>
              </a:rPr>
              <a:t>Numpy</a:t>
            </a:r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内置函数</a:t>
            </a:r>
            <a:endParaRPr kumimoji="1" lang="en-US" altLang="zh-CN" sz="16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kumimoji="1" lang="en-US" altLang="zh-CN" sz="1600" dirty="0">
                <a:sym typeface="+mn-ea"/>
              </a:rPr>
              <a:t>Numpy </a:t>
            </a:r>
            <a:r>
              <a:rPr kumimoji="1" lang="zh-CN" altLang="en-US" sz="1600" dirty="0">
                <a:sym typeface="+mn-ea"/>
              </a:rPr>
              <a:t>运算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720" y="373189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内置函数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np.ceil</a:t>
            </a:r>
            <a:r>
              <a:rPr lang="en-US" altLang="zh-CN" dirty="0"/>
              <a:t>(): </a:t>
            </a:r>
            <a:r>
              <a:rPr lang="zh-CN" altLang="en-US" dirty="0"/>
              <a:t>向上最接近的整数，参数是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np.floor</a:t>
            </a:r>
            <a:r>
              <a:rPr lang="en-US" altLang="zh-CN" dirty="0"/>
              <a:t>(): </a:t>
            </a:r>
            <a:r>
              <a:rPr lang="zh-CN" altLang="en-US" dirty="0"/>
              <a:t>向下最接近的整数，参数是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np.rint</a:t>
            </a:r>
            <a:r>
              <a:rPr lang="en-US" altLang="zh-CN" dirty="0"/>
              <a:t>(): </a:t>
            </a:r>
            <a:r>
              <a:rPr lang="zh-CN" altLang="en-US" dirty="0"/>
              <a:t>四舍五入，参数是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np.isnan</a:t>
            </a:r>
            <a:r>
              <a:rPr lang="en-US" altLang="zh-CN" dirty="0"/>
              <a:t>(): </a:t>
            </a:r>
            <a:r>
              <a:rPr lang="zh-CN" altLang="en-US" dirty="0"/>
              <a:t>判断元素是否为 </a:t>
            </a:r>
            <a:r>
              <a:rPr lang="en-US" altLang="zh-CN" dirty="0" err="1"/>
              <a:t>NaN</a:t>
            </a:r>
            <a:r>
              <a:rPr lang="en-US" altLang="zh-CN" dirty="0"/>
              <a:t>(Not a Number)</a:t>
            </a:r>
            <a:r>
              <a:rPr lang="zh-CN" altLang="en-US" dirty="0"/>
              <a:t>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np.multiply</a:t>
            </a:r>
            <a:r>
              <a:rPr lang="en-US" altLang="zh-CN" dirty="0"/>
              <a:t>(): </a:t>
            </a:r>
            <a:r>
              <a:rPr lang="zh-CN" altLang="en-US" dirty="0"/>
              <a:t>元素相乘，参数是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np.divide</a:t>
            </a:r>
            <a:r>
              <a:rPr lang="en-US" altLang="zh-CN" dirty="0"/>
              <a:t>(): </a:t>
            </a:r>
            <a:r>
              <a:rPr lang="zh-CN" altLang="en-US" dirty="0"/>
              <a:t>元素相除，参数是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np.abs</a:t>
            </a:r>
            <a:r>
              <a:rPr lang="en-US" altLang="zh-CN" dirty="0"/>
              <a:t>()</a:t>
            </a:r>
            <a:r>
              <a:rPr lang="zh-CN" altLang="en-US" dirty="0"/>
              <a:t>：元素的绝对值，参数是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np.where</a:t>
            </a:r>
            <a:r>
              <a:rPr lang="en-US" altLang="zh-CN" dirty="0"/>
              <a:t>(condition, x, y): </a:t>
            </a:r>
            <a:r>
              <a:rPr lang="zh-CN" altLang="en-US" dirty="0"/>
              <a:t>三元运算符，</a:t>
            </a:r>
            <a:r>
              <a:rPr lang="en-US" altLang="zh-CN" dirty="0"/>
              <a:t>x if condition else y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内置函数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基本函数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1938524"/>
            <a:ext cx="6808986" cy="42285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内置函数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np.mean</a:t>
            </a:r>
            <a:r>
              <a:rPr lang="en-US" altLang="zh-CN" dirty="0"/>
              <a:t>(), </a:t>
            </a:r>
            <a:r>
              <a:rPr lang="en-US" altLang="zh-CN" dirty="0" err="1"/>
              <a:t>np.sum</a:t>
            </a:r>
            <a:r>
              <a:rPr lang="en-US" altLang="zh-CN" dirty="0"/>
              <a:t>()</a:t>
            </a:r>
            <a:r>
              <a:rPr lang="zh-CN" altLang="en-US" dirty="0"/>
              <a:t>：所有元素的平均值，所有元素的和，参数是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np.max</a:t>
            </a:r>
            <a:r>
              <a:rPr lang="en-US" altLang="zh-CN" dirty="0"/>
              <a:t>(), </a:t>
            </a:r>
            <a:r>
              <a:rPr lang="en-US" altLang="zh-CN" dirty="0" err="1"/>
              <a:t>np.min</a:t>
            </a:r>
            <a:r>
              <a:rPr lang="en-US" altLang="zh-CN" dirty="0"/>
              <a:t>()</a:t>
            </a:r>
            <a:r>
              <a:rPr lang="zh-CN" altLang="en-US" dirty="0"/>
              <a:t>：所有元素的最大值，所有元素的最小值，参数是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np.std</a:t>
            </a:r>
            <a:r>
              <a:rPr lang="en-US" altLang="zh-CN" dirty="0"/>
              <a:t>(), </a:t>
            </a:r>
            <a:r>
              <a:rPr lang="en-US" altLang="zh-CN" dirty="0" err="1"/>
              <a:t>np.var</a:t>
            </a:r>
            <a:r>
              <a:rPr lang="en-US" altLang="zh-CN" dirty="0"/>
              <a:t>()</a:t>
            </a:r>
            <a:r>
              <a:rPr lang="zh-CN" altLang="en-US" dirty="0"/>
              <a:t>：所有元素的标准差，所有元素的方差，参数是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np.argmax</a:t>
            </a:r>
            <a:r>
              <a:rPr lang="en-US" altLang="zh-CN" dirty="0"/>
              <a:t>(), </a:t>
            </a:r>
            <a:r>
              <a:rPr lang="en-US" altLang="zh-CN" dirty="0" err="1"/>
              <a:t>np.argmin</a:t>
            </a:r>
            <a:r>
              <a:rPr lang="en-US" altLang="zh-CN" dirty="0"/>
              <a:t>()</a:t>
            </a:r>
            <a:r>
              <a:rPr lang="zh-CN" altLang="en-US" dirty="0"/>
              <a:t>：最大值的下标索引值，最小值的下标索引值，参数是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 err="1"/>
              <a:t>np.cumsum</a:t>
            </a:r>
            <a:r>
              <a:rPr lang="en-US" altLang="zh-CN" dirty="0"/>
              <a:t>(), </a:t>
            </a:r>
            <a:r>
              <a:rPr lang="en-US" altLang="zh-CN" dirty="0" err="1"/>
              <a:t>np.cumprod</a:t>
            </a:r>
            <a:r>
              <a:rPr lang="en-US" altLang="zh-CN" dirty="0"/>
              <a:t>()</a:t>
            </a:r>
            <a:r>
              <a:rPr lang="zh-CN" altLang="en-US" dirty="0"/>
              <a:t>：返回一个一维数组，每个元素都是之前所有元素的 累加和 和 累乘积，参数是 </a:t>
            </a:r>
            <a:r>
              <a:rPr lang="en-US" altLang="zh-CN" dirty="0"/>
              <a:t>number </a:t>
            </a:r>
            <a:r>
              <a:rPr lang="zh-CN" altLang="en-US" dirty="0"/>
              <a:t>或 </a:t>
            </a:r>
            <a:r>
              <a:rPr lang="en-US" altLang="zh-CN" dirty="0"/>
              <a:t>array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多维数组默认统计全部维度，</a:t>
            </a:r>
            <a:r>
              <a:rPr lang="en-US" altLang="zh-CN" dirty="0"/>
              <a:t>axis</a:t>
            </a:r>
            <a:r>
              <a:rPr lang="zh-CN" altLang="en-US" dirty="0"/>
              <a:t>参数可以按指定轴心统计，值为</a:t>
            </a:r>
            <a:r>
              <a:rPr lang="en-US" altLang="zh-CN" dirty="0"/>
              <a:t>0</a:t>
            </a:r>
            <a:r>
              <a:rPr lang="zh-CN" altLang="en-US" dirty="0"/>
              <a:t>则按列统计，值为</a:t>
            </a:r>
            <a:r>
              <a:rPr lang="en-US" altLang="zh-CN" dirty="0"/>
              <a:t>1</a:t>
            </a:r>
            <a:r>
              <a:rPr lang="zh-CN" altLang="en-US" dirty="0"/>
              <a:t>则按行统计。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统计函数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内置函数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统计函数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902" y="1877402"/>
            <a:ext cx="9107351" cy="389347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内置函数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假如我们想要知道矩阵</a:t>
            </a:r>
            <a:r>
              <a:rPr lang="en-US" altLang="zh-CN" dirty="0"/>
              <a:t>a</a:t>
            </a:r>
            <a:r>
              <a:rPr lang="zh-CN" altLang="en-US" dirty="0"/>
              <a:t>和矩阵</a:t>
            </a:r>
            <a:r>
              <a:rPr lang="en-US" altLang="zh-CN" dirty="0"/>
              <a:t>b</a:t>
            </a:r>
            <a:r>
              <a:rPr lang="zh-CN" altLang="en-US" dirty="0"/>
              <a:t>中所有对应元素是否相等，我们需要使用</a:t>
            </a:r>
            <a:r>
              <a:rPr lang="en-US" altLang="zh-CN" dirty="0"/>
              <a:t>all</a:t>
            </a:r>
            <a:r>
              <a:rPr lang="zh-CN" altLang="en-US" dirty="0"/>
              <a:t>方法，假如我们想要知道矩阵</a:t>
            </a:r>
            <a:r>
              <a:rPr lang="en-US" altLang="zh-CN" dirty="0"/>
              <a:t>a</a:t>
            </a:r>
            <a:r>
              <a:rPr lang="zh-CN" altLang="en-US" dirty="0"/>
              <a:t>和矩阵</a:t>
            </a:r>
            <a:r>
              <a:rPr lang="en-US" altLang="zh-CN" dirty="0"/>
              <a:t>b</a:t>
            </a:r>
            <a:r>
              <a:rPr lang="zh-CN" altLang="en-US" dirty="0"/>
              <a:t>中对应元素是否有一个相等，我们需要使用</a:t>
            </a:r>
            <a:r>
              <a:rPr lang="en-US" altLang="zh-CN" dirty="0"/>
              <a:t>any</a:t>
            </a:r>
            <a:r>
              <a:rPr lang="zh-CN" altLang="en-US" dirty="0"/>
              <a:t>方法。</a:t>
            </a:r>
            <a:endParaRPr lang="zh-CN" altLang="en-US" dirty="0"/>
          </a:p>
          <a:p>
            <a:r>
              <a:rPr lang="en-US" altLang="zh-CN" dirty="0"/>
              <a:t>- </a:t>
            </a:r>
            <a:r>
              <a:rPr lang="en-US" altLang="zh-CN" dirty="0" err="1"/>
              <a:t>np.any</a:t>
            </a:r>
            <a:r>
              <a:rPr lang="en-US" altLang="zh-CN" dirty="0"/>
              <a:t>(): </a:t>
            </a:r>
            <a:r>
              <a:rPr lang="zh-CN" altLang="en-US" dirty="0"/>
              <a:t>至少有一个元素满足指定条件，返回</a:t>
            </a:r>
            <a:r>
              <a:rPr lang="en-US" altLang="zh-CN" dirty="0"/>
              <a:t>True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en-US" altLang="zh-CN" dirty="0" err="1"/>
              <a:t>np.all</a:t>
            </a:r>
            <a:r>
              <a:rPr lang="en-US" altLang="zh-CN" dirty="0"/>
              <a:t>(): </a:t>
            </a:r>
            <a:r>
              <a:rPr lang="zh-CN" altLang="en-US" dirty="0"/>
              <a:t>所有的元素满足指定条件，返回</a:t>
            </a:r>
            <a:r>
              <a:rPr lang="en-US" altLang="zh-CN" dirty="0"/>
              <a:t>True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比较函数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388" y="3832462"/>
            <a:ext cx="5774158" cy="21097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内置函数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np.unique</a:t>
            </a:r>
            <a:r>
              <a:rPr lang="en-US" altLang="zh-CN" dirty="0"/>
              <a:t>():</a:t>
            </a:r>
            <a:r>
              <a:rPr lang="zh-CN" altLang="en-US" dirty="0"/>
              <a:t>找到唯一值并返回排序结果，类似于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set</a:t>
            </a:r>
            <a:r>
              <a:rPr lang="zh-CN" altLang="en-US" dirty="0"/>
              <a:t>集合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去重函数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626108"/>
            <a:ext cx="9292283" cy="17020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内置函数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对数组元素进行排序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排序函数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19" y="2569080"/>
            <a:ext cx="6265497" cy="35369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7930" y="991235"/>
            <a:ext cx="5973445" cy="4631055"/>
          </a:xfrm>
        </p:spPr>
        <p:txBody>
          <a:bodyPr/>
          <a:lstStyle/>
          <a:p>
            <a:r>
              <a:rPr kumimoji="1" lang="en-US" altLang="zh-CN" sz="1600" dirty="0">
                <a:sym typeface="+mn-ea"/>
              </a:rPr>
              <a:t>Numpy </a:t>
            </a:r>
            <a:r>
              <a:rPr kumimoji="1" lang="zh-CN" altLang="en-US" sz="1600" dirty="0">
                <a:sym typeface="+mn-ea"/>
              </a:rPr>
              <a:t>简介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en-US" altLang="zh-CN" sz="1600" dirty="0">
                <a:sym typeface="+mn-ea"/>
              </a:rPr>
              <a:t>Numpy</a:t>
            </a:r>
            <a:r>
              <a:rPr kumimoji="1" lang="zh-CN" altLang="en-US" sz="1600" dirty="0">
                <a:sym typeface="+mn-ea"/>
              </a:rPr>
              <a:t> 属性</a:t>
            </a:r>
            <a:endParaRPr kumimoji="1" lang="en-US" altLang="zh-CN" sz="1600" dirty="0">
              <a:sym typeface="+mn-ea"/>
            </a:endParaRPr>
          </a:p>
          <a:p>
            <a:r>
              <a:rPr kumimoji="1" lang="zh-CN" altLang="en-US" sz="1600" dirty="0">
                <a:sym typeface="+mn-ea"/>
              </a:rPr>
              <a:t>创建</a:t>
            </a:r>
            <a:r>
              <a:rPr kumimoji="1" lang="en-US" altLang="zh-CN" sz="1600" dirty="0" err="1">
                <a:sym typeface="+mn-ea"/>
              </a:rPr>
              <a:t>ndarray</a:t>
            </a:r>
            <a:endParaRPr kumimoji="1" lang="en-US" altLang="zh-CN" sz="1600" dirty="0">
              <a:sym typeface="+mn-ea"/>
            </a:endParaRPr>
          </a:p>
          <a:p>
            <a:r>
              <a:rPr kumimoji="1" lang="en-US" altLang="zh-CN" sz="1600" dirty="0">
                <a:sym typeface="+mn-ea"/>
              </a:rPr>
              <a:t>Numpy</a:t>
            </a:r>
            <a:r>
              <a:rPr kumimoji="1" lang="zh-CN" altLang="en-US" sz="1600" dirty="0">
                <a:sym typeface="+mn-ea"/>
              </a:rPr>
              <a:t>内置函数</a:t>
            </a:r>
            <a:endParaRPr kumimoji="1" lang="en-US" altLang="zh-CN" sz="1600" dirty="0">
              <a:sym typeface="+mn-ea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sym typeface="+mn-ea"/>
              </a:rPr>
              <a:t>Numpy </a:t>
            </a:r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运算</a:t>
            </a:r>
            <a:endParaRPr kumimoji="1" lang="en-US" altLang="zh-CN" sz="16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720" y="426021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运算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数组的算数运算是按照元素的。新的数组被创建并且被结果填充。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基本运算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681661"/>
            <a:ext cx="5485217" cy="27190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7930" y="991235"/>
            <a:ext cx="5973445" cy="4631055"/>
          </a:xfrm>
        </p:spPr>
        <p:txBody>
          <a:bodyPr/>
          <a:lstStyle/>
          <a:p>
            <a:pPr algn="l"/>
            <a:r>
              <a:rPr kumimoji="1" lang="en-US" altLang="zh-CN" sz="1600" dirty="0">
                <a:solidFill>
                  <a:srgbClr val="FF0000"/>
                </a:solidFill>
                <a:sym typeface="+mn-ea"/>
              </a:rPr>
              <a:t>Numpy </a:t>
            </a:r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简介</a:t>
            </a:r>
            <a:endParaRPr kumimoji="1" lang="zh-CN" altLang="en-US" sz="16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kumimoji="1" lang="en-US" altLang="zh-CN" sz="1600" dirty="0">
                <a:sym typeface="+mn-ea"/>
              </a:rPr>
              <a:t>Numpy</a:t>
            </a:r>
            <a:r>
              <a:rPr kumimoji="1" lang="zh-CN" altLang="en-US" sz="1600" dirty="0">
                <a:sym typeface="+mn-ea"/>
              </a:rPr>
              <a:t> 属性</a:t>
            </a:r>
            <a:endParaRPr kumimoji="1" lang="en-US" altLang="zh-CN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创建</a:t>
            </a:r>
            <a:r>
              <a:rPr kumimoji="1" lang="en-US" altLang="zh-CN" sz="1600" dirty="0" err="1">
                <a:sym typeface="+mn-ea"/>
              </a:rPr>
              <a:t>ndarray</a:t>
            </a:r>
            <a:endParaRPr kumimoji="1" lang="en-US" altLang="zh-CN" sz="1600" dirty="0">
              <a:sym typeface="+mn-ea"/>
            </a:endParaRPr>
          </a:p>
          <a:p>
            <a:pPr algn="l"/>
            <a:r>
              <a:rPr kumimoji="1" lang="en-US" altLang="zh-CN" sz="1600" dirty="0">
                <a:sym typeface="+mn-ea"/>
              </a:rPr>
              <a:t>Numpy</a:t>
            </a:r>
            <a:r>
              <a:rPr kumimoji="1" lang="zh-CN" altLang="en-US" sz="1600" dirty="0">
                <a:sym typeface="+mn-ea"/>
              </a:rPr>
              <a:t>内置函数</a:t>
            </a:r>
            <a:endParaRPr kumimoji="1" lang="en-US" altLang="zh-CN" sz="1600" dirty="0">
              <a:sym typeface="+mn-ea"/>
            </a:endParaRPr>
          </a:p>
          <a:p>
            <a:pPr algn="l"/>
            <a:r>
              <a:rPr kumimoji="1" lang="en-US" altLang="zh-CN" sz="1600" dirty="0">
                <a:sym typeface="+mn-ea"/>
              </a:rPr>
              <a:t>Numpy </a:t>
            </a:r>
            <a:r>
              <a:rPr kumimoji="1" lang="zh-CN" altLang="en-US" sz="1600" dirty="0">
                <a:sym typeface="+mn-ea"/>
              </a:rPr>
              <a:t>运算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720" y="213677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运算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10565" y="1457325"/>
            <a:ext cx="912114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矩阵乘法</a:t>
            </a:r>
            <a:r>
              <a:rPr lang="en-US" altLang="zh-CN" dirty="0"/>
              <a:t> 矩阵对应元素的乘法（multiplication by element-wise）</a:t>
            </a:r>
            <a:endParaRPr lang="en-US" altLang="zh-CN" dirty="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b="5727"/>
          <a:stretch>
            <a:fillRect/>
          </a:stretch>
        </p:blipFill>
        <p:spPr>
          <a:xfrm>
            <a:off x="962025" y="2132965"/>
            <a:ext cx="5204460" cy="375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运算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10565" y="1457325"/>
            <a:ext cx="912114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矩阵乘法</a:t>
            </a:r>
            <a:r>
              <a:rPr lang="en-US" altLang="zh-CN" dirty="0"/>
              <a:t> 矩阵对应元素的乘法（multiplication by element-wise）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9940" y="1932940"/>
            <a:ext cx="5306695" cy="43630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运算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矩阵乘法</a:t>
            </a:r>
            <a:endParaRPr lang="zh-CN" altLang="en-US" dirty="0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rcRect b="5873"/>
          <a:stretch>
            <a:fillRect/>
          </a:stretch>
        </p:blipFill>
        <p:spPr>
          <a:xfrm>
            <a:off x="3617595" y="1825625"/>
            <a:ext cx="4885055" cy="436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运算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矩阵乘法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26820" y="1825625"/>
            <a:ext cx="654558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运算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710880" y="1457271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矩阵乘法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b="27581"/>
          <a:stretch>
            <a:fillRect/>
          </a:stretch>
        </p:blipFill>
        <p:spPr>
          <a:xfrm>
            <a:off x="821690" y="1826895"/>
            <a:ext cx="5365750" cy="34347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（</a:t>
            </a:r>
            <a:r>
              <a:rPr lang="en-US" altLang="zh-CN" dirty="0"/>
              <a:t>Numerical Python</a:t>
            </a:r>
            <a:r>
              <a:rPr lang="zh-CN" altLang="en-US" dirty="0"/>
              <a:t>）是</a:t>
            </a:r>
            <a:r>
              <a:rPr lang="en-US" altLang="zh-CN" dirty="0"/>
              <a:t>Python</a:t>
            </a:r>
            <a:r>
              <a:rPr lang="zh-CN" altLang="en-US" dirty="0"/>
              <a:t>数据分析必不可少的第三方库</a:t>
            </a:r>
            <a:endParaRPr lang="en-US" altLang="zh-CN" dirty="0"/>
          </a:p>
          <a:p>
            <a:r>
              <a:rPr lang="en-US" altLang="zh-CN" dirty="0"/>
              <a:t>NumPy</a:t>
            </a:r>
            <a:r>
              <a:rPr lang="zh-CN" altLang="en-US" dirty="0"/>
              <a:t>的出现一定程度上解决了</a:t>
            </a:r>
            <a:r>
              <a:rPr lang="en-US" altLang="zh-CN" dirty="0"/>
              <a:t>Python</a:t>
            </a:r>
            <a:r>
              <a:rPr lang="zh-CN" altLang="en-US" dirty="0"/>
              <a:t>运算性能不佳的问题，同时提供了更加精确的数据类型，使其具备了构造复杂数据类型的能力。</a:t>
            </a:r>
            <a:endParaRPr lang="en-US" altLang="zh-CN" dirty="0"/>
          </a:p>
          <a:p>
            <a:r>
              <a:rPr lang="zh-CN" altLang="en-US" dirty="0"/>
              <a:t>本身是由</a:t>
            </a:r>
            <a:r>
              <a:rPr lang="en-US" altLang="zh-CN" dirty="0"/>
              <a:t>C</a:t>
            </a:r>
            <a:r>
              <a:rPr lang="zh-CN" altLang="en-US" dirty="0"/>
              <a:t>语言开发，是个很基础的扩展，</a:t>
            </a:r>
            <a:r>
              <a:rPr lang="en-US" altLang="zh-CN" dirty="0"/>
              <a:t>NumPy</a:t>
            </a:r>
            <a:r>
              <a:rPr lang="zh-CN" altLang="en-US" dirty="0"/>
              <a:t>被</a:t>
            </a:r>
            <a:r>
              <a:rPr lang="en-US" altLang="zh-CN" dirty="0"/>
              <a:t>Python</a:t>
            </a:r>
            <a:r>
              <a:rPr lang="zh-CN" altLang="en-US" dirty="0"/>
              <a:t>其它科学计算包作为基础包，因此理解</a:t>
            </a:r>
            <a:r>
              <a:rPr lang="en-US" altLang="zh-CN" dirty="0"/>
              <a:t>np</a:t>
            </a:r>
            <a:r>
              <a:rPr lang="zh-CN" altLang="en-US" dirty="0"/>
              <a:t>的数据类型对</a:t>
            </a:r>
            <a:r>
              <a:rPr lang="en-US" altLang="zh-CN" dirty="0"/>
              <a:t>python</a:t>
            </a:r>
            <a:r>
              <a:rPr lang="zh-CN" altLang="en-US" dirty="0"/>
              <a:t>数据分析十分重要。</a:t>
            </a:r>
            <a:endParaRPr lang="en-US" altLang="zh-CN" dirty="0"/>
          </a:p>
          <a:p>
            <a:r>
              <a:rPr lang="en-US" altLang="zh-CN" dirty="0"/>
              <a:t>NumPy</a:t>
            </a:r>
            <a:r>
              <a:rPr lang="zh-CN" altLang="en-US" dirty="0"/>
              <a:t>重在数值计算，主要用于多维数组（矩阵）处理的库。用来存储和处理大型矩阵，比</a:t>
            </a:r>
            <a:r>
              <a:rPr lang="en-US" altLang="zh-CN" dirty="0"/>
              <a:t>Python</a:t>
            </a:r>
            <a:r>
              <a:rPr lang="zh-CN" altLang="en-US" dirty="0"/>
              <a:t>自身的嵌套列表结构要高效的多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重要功能如下：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高性能科学计算和数据分析的基础包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ndarray</a:t>
            </a:r>
            <a:r>
              <a:rPr lang="zh-CN" altLang="en-US" dirty="0"/>
              <a:t>，多维数组，具有矢量运算能力，快速、节省空间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矩阵运算，无需循环，可完成类似</a:t>
            </a:r>
            <a:r>
              <a:rPr lang="en-US" altLang="zh-CN" dirty="0" err="1"/>
              <a:t>Matlab</a:t>
            </a:r>
            <a:r>
              <a:rPr lang="zh-CN" altLang="en-US" dirty="0"/>
              <a:t>中的矢量运算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用于读写磁盘数据的工具以及用于操作内存映射文件的工具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9927" y="4826722"/>
            <a:ext cx="4561905" cy="1390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 </a:t>
            </a:r>
            <a:r>
              <a:rPr lang="zh-CN" altLang="en-US" dirty="0"/>
              <a:t>属性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的数组类被称作</a:t>
            </a:r>
            <a:r>
              <a:rPr lang="en-US" altLang="zh-CN" dirty="0" err="1"/>
              <a:t>ndarray</a:t>
            </a:r>
            <a:r>
              <a:rPr lang="zh-CN" altLang="en-US" dirty="0"/>
              <a:t>，通常被称作数组。</a:t>
            </a:r>
            <a:endParaRPr lang="en-US" altLang="zh-CN" dirty="0"/>
          </a:p>
          <a:p>
            <a:r>
              <a:rPr lang="en-US" altLang="zh-CN" dirty="0" err="1"/>
              <a:t>ndarray</a:t>
            </a:r>
            <a:r>
              <a:rPr lang="zh-CN" altLang="en-US" dirty="0"/>
              <a:t>对象属性有：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ndarray.ndim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ndarray.shape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ndarray.size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ndarray.dtype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ndarray.itemsize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数组的维度。这是一个指示数组在每个维度上大小的整数元组。例如一个</a:t>
            </a:r>
            <a:r>
              <a:rPr lang="en-US" altLang="zh-CN" dirty="0"/>
              <a:t>n</a:t>
            </a:r>
            <a:r>
              <a:rPr lang="zh-CN" altLang="en-US" dirty="0"/>
              <a:t>排</a:t>
            </a:r>
            <a:r>
              <a:rPr lang="en-US" altLang="zh-CN" dirty="0"/>
              <a:t>m</a:t>
            </a:r>
            <a:r>
              <a:rPr lang="zh-CN" altLang="en-US" dirty="0"/>
              <a:t>列的矩阵，它的</a:t>
            </a:r>
            <a:r>
              <a:rPr lang="en-US" altLang="zh-CN" dirty="0"/>
              <a:t>shape</a:t>
            </a:r>
            <a:r>
              <a:rPr lang="zh-CN" altLang="en-US" dirty="0"/>
              <a:t>属性将是</a:t>
            </a:r>
            <a:r>
              <a:rPr lang="en-US" altLang="zh-CN" dirty="0"/>
              <a:t>(2,3),</a:t>
            </a:r>
            <a:r>
              <a:rPr lang="zh-CN" altLang="en-US" dirty="0"/>
              <a:t>这个元组的长度显然是秩，即维度或者</a:t>
            </a:r>
            <a:r>
              <a:rPr lang="en-US" altLang="zh-CN" dirty="0" err="1"/>
              <a:t>ndim</a:t>
            </a:r>
            <a:r>
              <a:rPr lang="zh-CN" altLang="en-US" dirty="0"/>
              <a:t>属性。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Numpy </a:t>
            </a:r>
            <a:r>
              <a:rPr lang="zh-CN" altLang="en-US" dirty="0"/>
              <a:t>属性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r>
              <a:rPr lang="zh-CN" altLang="en-US" dirty="0"/>
              <a:t>代码示例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098871"/>
            <a:ext cx="6582984" cy="46721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7930" y="991235"/>
            <a:ext cx="5973445" cy="4631055"/>
          </a:xfrm>
        </p:spPr>
        <p:txBody>
          <a:bodyPr/>
          <a:lstStyle/>
          <a:p>
            <a:r>
              <a:rPr kumimoji="1" lang="en-US" altLang="zh-CN" sz="1600" dirty="0">
                <a:sym typeface="+mn-ea"/>
              </a:rPr>
              <a:t>Numpy </a:t>
            </a:r>
            <a:r>
              <a:rPr kumimoji="1" lang="zh-CN" altLang="en-US" sz="1600" dirty="0">
                <a:sym typeface="+mn-ea"/>
              </a:rPr>
              <a:t>简介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en-US" altLang="zh-CN" sz="1600" dirty="0">
                <a:sym typeface="+mn-ea"/>
              </a:rPr>
              <a:t>Numpy</a:t>
            </a:r>
            <a:r>
              <a:rPr kumimoji="1" lang="zh-CN" altLang="en-US" sz="1600" dirty="0">
                <a:sym typeface="+mn-ea"/>
              </a:rPr>
              <a:t> 属性</a:t>
            </a:r>
            <a:endParaRPr kumimoji="1" lang="en-US" altLang="zh-CN" sz="1600" dirty="0">
              <a:sym typeface="+mn-ea"/>
            </a:endParaRPr>
          </a:p>
          <a:p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创建</a:t>
            </a:r>
            <a:r>
              <a:rPr kumimoji="1" lang="en-US" altLang="zh-CN" sz="1600" dirty="0" err="1">
                <a:solidFill>
                  <a:srgbClr val="FF0000"/>
                </a:solidFill>
                <a:sym typeface="+mn-ea"/>
              </a:rPr>
              <a:t>ndarray</a:t>
            </a:r>
            <a:endParaRPr kumimoji="1" lang="en-US" altLang="zh-CN" sz="16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kumimoji="1" lang="en-US" altLang="zh-CN" sz="1600" dirty="0">
                <a:sym typeface="+mn-ea"/>
              </a:rPr>
              <a:t>Numpy</a:t>
            </a:r>
            <a:r>
              <a:rPr kumimoji="1" lang="zh-CN" altLang="en-US" sz="1600" dirty="0">
                <a:sym typeface="+mn-ea"/>
              </a:rPr>
              <a:t>内置函数</a:t>
            </a:r>
            <a:endParaRPr kumimoji="1" lang="en-US" altLang="zh-CN" sz="1600" dirty="0">
              <a:sym typeface="+mn-ea"/>
            </a:endParaRPr>
          </a:p>
          <a:p>
            <a:pPr algn="l"/>
            <a:r>
              <a:rPr kumimoji="1" lang="en-US" altLang="zh-CN" sz="1600" dirty="0">
                <a:sym typeface="+mn-ea"/>
              </a:rPr>
              <a:t>Numpy </a:t>
            </a:r>
            <a:r>
              <a:rPr kumimoji="1" lang="zh-CN" altLang="en-US" sz="1600" dirty="0">
                <a:sym typeface="+mn-ea"/>
              </a:rPr>
              <a:t>运算</a:t>
            </a:r>
            <a:endParaRPr kumimoji="1" lang="en-US" altLang="zh-CN" sz="1600" dirty="0">
              <a:sym typeface="+mn-ea"/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7720" y="322389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ndarray</a:t>
            </a:r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71875"/>
            <a:ext cx="10698800" cy="4219575"/>
          </a:xfrm>
        </p:spPr>
        <p:txBody>
          <a:bodyPr/>
          <a:lstStyle/>
          <a:p>
            <a:r>
              <a:rPr lang="en-US" altLang="zh-CN" dirty="0"/>
              <a:t>NumPy</a:t>
            </a:r>
            <a:r>
              <a:rPr lang="zh-CN" altLang="en-US" dirty="0"/>
              <a:t>数组是一个多维的数组对象（矩阵），称为</a:t>
            </a:r>
            <a:r>
              <a:rPr lang="en-US" altLang="zh-CN" dirty="0" err="1"/>
              <a:t>ndarray</a:t>
            </a:r>
            <a:r>
              <a:rPr lang="zh-CN" altLang="en-US" dirty="0"/>
              <a:t>，具有矢量算术运算能力和复杂的广播能力，并具有执行速度快和节省空间的特点。注意：</a:t>
            </a:r>
            <a:r>
              <a:rPr lang="en-US" altLang="zh-CN" dirty="0" err="1"/>
              <a:t>ndarray</a:t>
            </a:r>
            <a:r>
              <a:rPr lang="zh-CN" altLang="en-US" dirty="0"/>
              <a:t>的下标从</a:t>
            </a:r>
            <a:r>
              <a:rPr lang="en-US" altLang="zh-CN" dirty="0"/>
              <a:t>0</a:t>
            </a:r>
            <a:r>
              <a:rPr lang="zh-CN" altLang="en-US" dirty="0"/>
              <a:t>开始，且数组里的所有元素必须是相同类型。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82320" y="2639814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 array()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287" y="3116448"/>
            <a:ext cx="5024935" cy="2667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ZWNlNmI0ZGEwNWNmMmY4MDJmOGRmZTc2NmU0ZmZjNjcifQ=="/>
  <p:tag name="KSO_WPP_MARK_KEY" val="a19b803a-04f7-49ad-a517-4f4615f5788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5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5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5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4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5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2915</Words>
  <Application>WPS 演示</Application>
  <PresentationFormat>宽屏</PresentationFormat>
  <Paragraphs>221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18</vt:i4>
      </vt:variant>
      <vt:variant>
        <vt:lpstr>幻灯片标题</vt:lpstr>
      </vt:variant>
      <vt:variant>
        <vt:i4>35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华文楷体</vt:lpstr>
      <vt:lpstr>Arial Unicode MS</vt:lpstr>
      <vt:lpstr>等线</vt:lpstr>
      <vt:lpstr>封面2</vt:lpstr>
      <vt:lpstr>目录</vt:lpstr>
      <vt:lpstr>学习目标</vt:lpstr>
      <vt:lpstr>正文设计方案</vt:lpstr>
      <vt:lpstr>5_结束页设计方案</vt:lpstr>
      <vt:lpstr>45_学习目标</vt:lpstr>
      <vt:lpstr>47_学习目标</vt:lpstr>
      <vt:lpstr>48_学习目标</vt:lpstr>
      <vt:lpstr>49_学习目标</vt:lpstr>
      <vt:lpstr>50_学习目标</vt:lpstr>
      <vt:lpstr>51_学习目标</vt:lpstr>
      <vt:lpstr>52_学习目标</vt:lpstr>
      <vt:lpstr>53_学习目标</vt:lpstr>
      <vt:lpstr>54_学习目标</vt:lpstr>
      <vt:lpstr>4_正文设计方案</vt:lpstr>
      <vt:lpstr>55_学习目标</vt:lpstr>
      <vt:lpstr>56_学习目标</vt:lpstr>
      <vt:lpstr>57_学习目标</vt:lpstr>
      <vt:lpstr>Numpy简介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WPS_123410976</cp:lastModifiedBy>
  <cp:revision>2043</cp:revision>
  <dcterms:created xsi:type="dcterms:W3CDTF">2022-10-02T08:11:00Z</dcterms:created>
  <dcterms:modified xsi:type="dcterms:W3CDTF">2023-08-30T10:27:08Z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8F3BE0D789E24AA8A6562930946781AC</vt:lpwstr>
  </property>
  <property fmtid="{D5CDD505-2E9C-101B-9397-08002B2CF9AE}" pid="3" name="KSOProductBuildVer">
    <vt:lpwstr>2052-12.1.0.15120</vt:lpwstr>
  </property>
  <property fmtid="{D5CDD505-2E9C-101B-9397-08002B2CF9AE}" pid="4" name="commondata">
    <vt:lpwstr>eyJoZGlkIjoiMDAzZmIwZjU2YjM3ZmIyZjYxNWQ1NTViMjdhYzBlM2EifQ==</vt:lpwstr>
  </property>
</Properties>
</file>