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3" r:id="rId4"/>
    <p:sldMasterId id="2147483667" r:id="rId5"/>
    <p:sldMasterId id="2147483687" r:id="rId6"/>
    <p:sldMasterId id="2147483689" r:id="rId7"/>
  </p:sldMasterIdLst>
  <p:notesMasterIdLst>
    <p:notesMasterId r:id="rId9"/>
  </p:notesMasterIdLst>
  <p:sldIdLst>
    <p:sldId id="260" r:id="rId8"/>
    <p:sldId id="424" r:id="rId10"/>
    <p:sldId id="268" r:id="rId11"/>
    <p:sldId id="265" r:id="rId12"/>
    <p:sldId id="427" r:id="rId13"/>
    <p:sldId id="428" r:id="rId14"/>
    <p:sldId id="429" r:id="rId15"/>
    <p:sldId id="430" r:id="rId16"/>
    <p:sldId id="444" r:id="rId17"/>
    <p:sldId id="431" r:id="rId18"/>
    <p:sldId id="472" r:id="rId19"/>
    <p:sldId id="470" r:id="rId20"/>
    <p:sldId id="471" r:id="rId21"/>
    <p:sldId id="432" r:id="rId22"/>
    <p:sldId id="433" r:id="rId23"/>
    <p:sldId id="434" r:id="rId24"/>
    <p:sldId id="473" r:id="rId25"/>
    <p:sldId id="474" r:id="rId26"/>
    <p:sldId id="475" r:id="rId27"/>
    <p:sldId id="435" r:id="rId28"/>
    <p:sldId id="476" r:id="rId29"/>
    <p:sldId id="477" r:id="rId30"/>
    <p:sldId id="436" r:id="rId31"/>
    <p:sldId id="437" r:id="rId32"/>
    <p:sldId id="438" r:id="rId33"/>
    <p:sldId id="478" r:id="rId34"/>
    <p:sldId id="479" r:id="rId35"/>
    <p:sldId id="439" r:id="rId36"/>
    <p:sldId id="480" r:id="rId37"/>
    <p:sldId id="440" r:id="rId38"/>
    <p:sldId id="441" r:id="rId39"/>
    <p:sldId id="442" r:id="rId40"/>
    <p:sldId id="445" r:id="rId41"/>
    <p:sldId id="443" r:id="rId42"/>
    <p:sldId id="446" r:id="rId43"/>
    <p:sldId id="481" r:id="rId44"/>
    <p:sldId id="482" r:id="rId45"/>
    <p:sldId id="483" r:id="rId46"/>
    <p:sldId id="447" r:id="rId47"/>
    <p:sldId id="448" r:id="rId48"/>
    <p:sldId id="449" r:id="rId49"/>
    <p:sldId id="450" r:id="rId50"/>
    <p:sldId id="484" r:id="rId51"/>
    <p:sldId id="451" r:id="rId52"/>
    <p:sldId id="452" r:id="rId53"/>
    <p:sldId id="453" r:id="rId54"/>
    <p:sldId id="485" r:id="rId55"/>
    <p:sldId id="454" r:id="rId56"/>
    <p:sldId id="455" r:id="rId57"/>
    <p:sldId id="457" r:id="rId58"/>
    <p:sldId id="458" r:id="rId59"/>
    <p:sldId id="459" r:id="rId60"/>
    <p:sldId id="461" r:id="rId61"/>
    <p:sldId id="462" r:id="rId62"/>
    <p:sldId id="464" r:id="rId63"/>
    <p:sldId id="465" r:id="rId64"/>
    <p:sldId id="466" r:id="rId65"/>
    <p:sldId id="468" r:id="rId66"/>
    <p:sldId id="266" r:id="rId67"/>
    <p:sldId id="264" r:id="rId68"/>
  </p:sldIdLst>
  <p:sldSz cx="12192000" cy="6858000"/>
  <p:notesSz cx="6858000" cy="9144000"/>
  <p:custDataLst>
    <p:tags r:id="rId7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79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schemas.openxmlformats.org/officeDocument/2006/relationships/tags" Target="tags/tag1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Master" Target="slideMasters/slideMaster6.xml"/><Relationship Id="rId69" Type="http://schemas.openxmlformats.org/officeDocument/2006/relationships/presProps" Target="presProps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1" Type="http://schemas.openxmlformats.org/officeDocument/2006/relationships/theme" Target="../theme/theme4.xml"/><Relationship Id="rId20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  <a:endPara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  <a:endParaRPr lang="zh-CN" altLang="en-US" sz="4200" b="1" i="0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1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5.xml"/><Relationship Id="rId4" Type="http://schemas.openxmlformats.org/officeDocument/2006/relationships/themeOverride" Target="../theme/themeOverride2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4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5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hemeOverride" Target="../theme/themeOverride26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hemeOverride" Target="../theme/themeOverride2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8.xml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9.xml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30.xml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31.xml"/><Relationship Id="rId1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32.xml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33.xml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5.xml"/><Relationship Id="rId4" Type="http://schemas.openxmlformats.org/officeDocument/2006/relationships/themeOverride" Target="../theme/themeOverride34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35.xml"/><Relationship Id="rId1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36.xml"/><Relationship Id="rId1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37.xml"/><Relationship Id="rId1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38.xml"/><Relationship Id="rId1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39.xml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40.xml"/><Relationship Id="rId1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hemeOverride" Target="../theme/themeOverride41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hemeOverride" Target="../theme/themeOverride4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43.xml"/><Relationship Id="rId1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44.xml"/><Relationship Id="rId1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45.xml"/><Relationship Id="rId1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hemeOverride" Target="../theme/themeOverride46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hemeOverride" Target="../theme/themeOverride47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48.xml"/><Relationship Id="rId1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4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50.xml"/><Relationship Id="rId1" Type="http://schemas.openxmlformats.org/officeDocument/2006/relationships/image" Target="../media/image68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hemeOverride" Target="../theme/themeOverride51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Pandas 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2.1 Series</a:t>
            </a:r>
            <a:r>
              <a:rPr lang="zh-CN" altLang="en-US" dirty="0"/>
              <a:t>常用属性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205" y="2149742"/>
            <a:ext cx="6772383" cy="446207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2.1 Series</a:t>
            </a:r>
            <a:r>
              <a:rPr lang="zh-CN" altLang="en-US" dirty="0"/>
              <a:t>常用属性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 </a:t>
            </a:r>
            <a:r>
              <a:rPr lang="en-US" altLang="zh-CN" dirty="0" err="1"/>
              <a:t>DataFrame</a:t>
            </a:r>
            <a:r>
              <a:rPr lang="zh-CN" altLang="en-US" dirty="0"/>
              <a:t>的</a:t>
            </a:r>
            <a:r>
              <a:rPr lang="en-US" altLang="zh-CN" dirty="0"/>
              <a:t>loc </a:t>
            </a:r>
            <a:r>
              <a:rPr lang="zh-CN" altLang="en-US" dirty="0"/>
              <a:t>属性获取数据集里的一行，就会得到一个</a:t>
            </a:r>
            <a:r>
              <a:rPr lang="en-US" altLang="zh-CN" dirty="0"/>
              <a:t>Series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47" y="2184876"/>
            <a:ext cx="7480454" cy="45759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2.1 Series</a:t>
            </a:r>
            <a:r>
              <a:rPr lang="zh-CN" altLang="en-US" dirty="0"/>
              <a:t>常用属性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可以通过 </a:t>
            </a:r>
            <a:r>
              <a:rPr lang="en-GB" altLang="zh-CN" dirty="0"/>
              <a:t>index </a:t>
            </a:r>
            <a:r>
              <a:rPr lang="zh-CN" altLang="en-US" dirty="0"/>
              <a:t>和 </a:t>
            </a:r>
            <a:r>
              <a:rPr lang="en-GB" altLang="zh-CN" dirty="0"/>
              <a:t>values</a:t>
            </a:r>
            <a:r>
              <a:rPr lang="zh-CN" altLang="en-US" dirty="0"/>
              <a:t>属性获取行索引和值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54126"/>
            <a:ext cx="8189717" cy="42195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2.1 Series</a:t>
            </a:r>
            <a:r>
              <a:rPr lang="zh-CN" altLang="en-US" dirty="0"/>
              <a:t>常用属性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GB" altLang="zh-CN" dirty="0"/>
              <a:t>Series</a:t>
            </a:r>
            <a:r>
              <a:rPr lang="zh-CN" altLang="en-US" dirty="0"/>
              <a:t>的</a:t>
            </a:r>
            <a:r>
              <a:rPr lang="en-GB" altLang="zh-CN" dirty="0"/>
              <a:t>keys</a:t>
            </a:r>
            <a:r>
              <a:rPr lang="zh-CN" altLang="en-US" dirty="0"/>
              <a:t>方法，作用个</a:t>
            </a:r>
            <a:r>
              <a:rPr lang="en-GB" altLang="zh-CN" dirty="0"/>
              <a:t>index</a:t>
            </a:r>
            <a:r>
              <a:rPr lang="zh-CN" altLang="en-US" dirty="0"/>
              <a:t>属性一样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662" y="2268159"/>
            <a:ext cx="8238224" cy="199356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2.1 Series</a:t>
            </a:r>
            <a:r>
              <a:rPr lang="zh-CN" altLang="en-US" dirty="0"/>
              <a:t>常用属性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GB" altLang="zh-CN" dirty="0"/>
              <a:t>Series</a:t>
            </a:r>
            <a:r>
              <a:rPr lang="zh-CN" altLang="en-US" dirty="0"/>
              <a:t>的一些属性</a:t>
            </a:r>
            <a:endParaRPr lang="en-US" altLang="zh-CN" dirty="0"/>
          </a:p>
          <a:p>
            <a:endParaRPr lang="en-GB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77926"/>
            <a:ext cx="9461500" cy="3898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2.2 Series</a:t>
            </a:r>
            <a:r>
              <a:rPr lang="zh-CN" altLang="en-US" dirty="0"/>
              <a:t>常用方法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针对数值型的</a:t>
            </a:r>
            <a:r>
              <a:rPr lang="en-US" altLang="zh-CN" dirty="0"/>
              <a:t>Series</a:t>
            </a:r>
            <a:r>
              <a:rPr lang="zh-CN" altLang="en-US" dirty="0"/>
              <a:t>，可以进行常见计算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54" y="2120143"/>
            <a:ext cx="6040032" cy="46587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2.2 Series</a:t>
            </a:r>
            <a:r>
              <a:rPr lang="zh-CN" altLang="en-US" dirty="0"/>
              <a:t>常用方法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通过</a:t>
            </a:r>
            <a:r>
              <a:rPr lang="en-GB" altLang="zh-CN" dirty="0" err="1"/>
              <a:t>value_counts</a:t>
            </a:r>
            <a:r>
              <a:rPr lang="en-US" altLang="zh-CN" dirty="0"/>
              <a:t>()</a:t>
            </a:r>
            <a:r>
              <a:rPr lang="zh-CN" altLang="en-US" dirty="0"/>
              <a:t>方法，可以返回不同值的条目数量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30557"/>
            <a:ext cx="9166920" cy="415546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2.2 Series</a:t>
            </a:r>
            <a:r>
              <a:rPr lang="zh-CN" altLang="en-US" dirty="0"/>
              <a:t>常用方法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通过</a:t>
            </a:r>
            <a:r>
              <a:rPr lang="en-GB" altLang="zh-CN" dirty="0" err="1"/>
              <a:t>value_counts</a:t>
            </a:r>
            <a:r>
              <a:rPr lang="en-US" altLang="zh-CN" dirty="0"/>
              <a:t>()</a:t>
            </a:r>
            <a:r>
              <a:rPr lang="zh-CN" altLang="en-US" dirty="0"/>
              <a:t>方法，可以返回不同值的条目数量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023" y="2400605"/>
            <a:ext cx="7494496" cy="300548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2.2 Series</a:t>
            </a:r>
            <a:r>
              <a:rPr lang="zh-CN" altLang="en-US" dirty="0"/>
              <a:t>常用方法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通过</a:t>
            </a:r>
            <a:r>
              <a:rPr lang="en-GB" altLang="zh-CN" dirty="0" err="1"/>
              <a:t>value_counts</a:t>
            </a:r>
            <a:r>
              <a:rPr lang="en-US" altLang="zh-CN" dirty="0"/>
              <a:t>()</a:t>
            </a:r>
            <a:r>
              <a:rPr lang="zh-CN" altLang="en-US" dirty="0"/>
              <a:t>方法，可以返回不同值的条目数量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531" y="2307085"/>
            <a:ext cx="7669610" cy="406733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2.2 Series</a:t>
            </a:r>
            <a:r>
              <a:rPr lang="zh-CN" altLang="en-US" dirty="0"/>
              <a:t>常用方法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通过</a:t>
            </a:r>
            <a:r>
              <a:rPr lang="en-GB" altLang="zh-CN" dirty="0" err="1"/>
              <a:t>value_counts</a:t>
            </a:r>
            <a:r>
              <a:rPr lang="en-US" altLang="zh-CN" dirty="0"/>
              <a:t>()</a:t>
            </a:r>
            <a:r>
              <a:rPr lang="zh-CN" altLang="en-US" dirty="0"/>
              <a:t>方法，可以返回不同值的条目数量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52" y="2101005"/>
            <a:ext cx="7520963" cy="414153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GB" altLang="zh-CN" dirty="0"/>
              <a:t>Series</a:t>
            </a:r>
            <a:r>
              <a:rPr lang="zh-CN" altLang="en-US" dirty="0"/>
              <a:t>的常用属性及方法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GB" altLang="zh-CN" dirty="0"/>
              <a:t>DataFrame</a:t>
            </a:r>
            <a:r>
              <a:rPr lang="zh-CN" altLang="en-US" dirty="0"/>
              <a:t>的常用属性及方法</a:t>
            </a:r>
            <a:endParaRPr lang="zh-CN" altLang="en-US" dirty="0"/>
          </a:p>
          <a:p>
            <a:r>
              <a:rPr lang="zh-CN" altLang="en-US" dirty="0"/>
              <a:t>掌握更改</a:t>
            </a:r>
            <a:r>
              <a:rPr lang="en-GB" altLang="zh-CN" dirty="0"/>
              <a:t>Series</a:t>
            </a:r>
            <a:r>
              <a:rPr lang="zh-CN" altLang="en-US" dirty="0"/>
              <a:t>和</a:t>
            </a:r>
            <a:r>
              <a:rPr lang="en-GB" altLang="zh-CN" dirty="0"/>
              <a:t>DataFrame</a:t>
            </a:r>
            <a:r>
              <a:rPr lang="zh-CN" altLang="en-US" dirty="0"/>
              <a:t>的方法</a:t>
            </a:r>
            <a:endParaRPr lang="zh-CN" altLang="en-US" dirty="0"/>
          </a:p>
          <a:p>
            <a:r>
              <a:rPr lang="zh-CN" altLang="en-US" dirty="0"/>
              <a:t>掌握如何导入导出数据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2.2 Series</a:t>
            </a:r>
            <a:r>
              <a:rPr lang="zh-CN" altLang="en-US" dirty="0"/>
              <a:t>常用方法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通过</a:t>
            </a:r>
            <a:r>
              <a:rPr lang="en-GB" altLang="zh-CN" dirty="0"/>
              <a:t>count()</a:t>
            </a:r>
            <a:r>
              <a:rPr lang="zh-CN" altLang="en-US" dirty="0"/>
              <a:t>方法可以返回有多少非空值</a:t>
            </a:r>
            <a:endParaRPr lang="en-US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对比全部数据量</a:t>
            </a:r>
            <a:endParaRPr lang="en-GB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230" y="2123773"/>
            <a:ext cx="5700304" cy="17974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4580810"/>
            <a:ext cx="5623725" cy="176253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2.2 Series</a:t>
            </a:r>
            <a:r>
              <a:rPr lang="zh-CN" altLang="en-US" dirty="0"/>
              <a:t>常用方法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通过</a:t>
            </a:r>
            <a:r>
              <a:rPr lang="en-GB" altLang="zh-CN" dirty="0"/>
              <a:t>describe()</a:t>
            </a:r>
            <a:r>
              <a:rPr lang="zh-CN" altLang="en-US" dirty="0"/>
              <a:t>方法打印描述信息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109" y="2032019"/>
            <a:ext cx="5235171" cy="3885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2.2 Series</a:t>
            </a:r>
            <a:r>
              <a:rPr lang="zh-CN" altLang="en-US" dirty="0"/>
              <a:t>常用方法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通过</a:t>
            </a:r>
            <a:r>
              <a:rPr lang="en-GB" altLang="zh-CN" dirty="0"/>
              <a:t>describe()</a:t>
            </a:r>
            <a:r>
              <a:rPr lang="zh-CN" altLang="en-US" dirty="0"/>
              <a:t>方法打印描述信息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81304"/>
            <a:ext cx="5512972" cy="28657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2.2 Series</a:t>
            </a:r>
            <a:r>
              <a:rPr lang="zh-CN" altLang="en-US" dirty="0"/>
              <a:t>常用方法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GB" altLang="zh-CN" dirty="0"/>
              <a:t>Series</a:t>
            </a:r>
            <a:r>
              <a:rPr lang="zh-CN" altLang="en-US" dirty="0"/>
              <a:t>的一些方法</a:t>
            </a:r>
            <a:endParaRPr lang="en-US" altLang="zh-CN" dirty="0"/>
          </a:p>
          <a:p>
            <a:endParaRPr lang="en-GB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0875" y="2401636"/>
            <a:ext cx="6905669" cy="42195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2.2 Series</a:t>
            </a:r>
            <a:r>
              <a:rPr lang="zh-CN" altLang="en-US" dirty="0"/>
              <a:t>常用方法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GB" altLang="zh-CN" dirty="0"/>
              <a:t>Series</a:t>
            </a:r>
            <a:r>
              <a:rPr lang="zh-CN" altLang="en-US" dirty="0"/>
              <a:t>的一些方法</a:t>
            </a:r>
            <a:endParaRPr lang="en-US" altLang="zh-CN" dirty="0"/>
          </a:p>
          <a:p>
            <a:endParaRPr lang="en-GB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310" y="2412188"/>
            <a:ext cx="6904800" cy="420902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2.3 Series</a:t>
            </a:r>
            <a:r>
              <a:rPr lang="zh-CN" altLang="en-US" dirty="0"/>
              <a:t>的布尔索引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Series</a:t>
            </a:r>
            <a:r>
              <a:rPr lang="zh-CN" altLang="en-US" dirty="0"/>
              <a:t>中获取满足某些条件的数据，可以使用布尔索引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062" y="2143725"/>
            <a:ext cx="7966225" cy="362284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2.3 Series</a:t>
            </a:r>
            <a:r>
              <a:rPr lang="zh-CN" altLang="en-US" dirty="0"/>
              <a:t>的布尔索引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手动创建布尔值列表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77568"/>
            <a:ext cx="8887954" cy="27138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2.3 Series</a:t>
            </a:r>
            <a:r>
              <a:rPr lang="zh-CN" altLang="en-US" dirty="0"/>
              <a:t>的布尔索引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  </a:t>
            </a:r>
            <a:r>
              <a:rPr lang="zh-CN" altLang="en-US" dirty="0"/>
              <a:t>筛选年龄大于平均</a:t>
            </a:r>
            <a:r>
              <a:rPr lang="zh-CN" altLang="en-US"/>
              <a:t>年龄的科学家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235" y="2124224"/>
            <a:ext cx="5694373" cy="1768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34" y="3974625"/>
            <a:ext cx="5694373" cy="25182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85" y="3167749"/>
            <a:ext cx="5180755" cy="321297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2.4 Series </a:t>
            </a:r>
            <a:r>
              <a:rPr lang="zh-CN" altLang="en-US" dirty="0"/>
              <a:t>的运算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Series</a:t>
            </a:r>
            <a:r>
              <a:rPr lang="zh-CN" altLang="en-US" dirty="0"/>
              <a:t>和数值型变量计算时，变量会与</a:t>
            </a:r>
            <a:r>
              <a:rPr lang="en-US" altLang="zh-CN" dirty="0"/>
              <a:t>Series</a:t>
            </a:r>
            <a:r>
              <a:rPr lang="zh-CN" altLang="en-US" dirty="0"/>
              <a:t>中的每个元素逐一进行计算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096723"/>
            <a:ext cx="6236191" cy="3821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2.4 Series </a:t>
            </a:r>
            <a:r>
              <a:rPr lang="zh-CN" altLang="en-US" dirty="0"/>
              <a:t>的运算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Series</a:t>
            </a:r>
            <a:r>
              <a:rPr lang="zh-CN" altLang="en-US" dirty="0"/>
              <a:t>和数值型变量计算时，变量会与</a:t>
            </a:r>
            <a:r>
              <a:rPr lang="en-US" altLang="zh-CN" dirty="0"/>
              <a:t>Series</a:t>
            </a:r>
            <a:r>
              <a:rPr lang="zh-CN" altLang="en-US" dirty="0"/>
              <a:t>中的每个元素逐一进行计算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738" y="2184470"/>
            <a:ext cx="5940924" cy="373344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创建</a:t>
            </a:r>
            <a:r>
              <a:rPr lang="en-GB" altLang="zh-CN" b="1" dirty="0">
                <a:solidFill>
                  <a:srgbClr val="FF0000"/>
                </a:solidFill>
              </a:rPr>
              <a:t>Series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GB" altLang="zh-CN" b="1" dirty="0">
                <a:solidFill>
                  <a:srgbClr val="FF0000"/>
                </a:solidFill>
              </a:rPr>
              <a:t>DataFrame</a:t>
            </a:r>
            <a:endParaRPr lang="en-GB" altLang="zh-CN" b="1" dirty="0">
              <a:solidFill>
                <a:srgbClr val="FF0000"/>
              </a:solidFill>
            </a:endParaRPr>
          </a:p>
          <a:p>
            <a:r>
              <a:rPr lang="en-GB" altLang="zh-CN" b="1" dirty="0"/>
              <a:t>Series </a:t>
            </a:r>
            <a:r>
              <a:rPr lang="zh-CN" altLang="en-US" b="1" dirty="0"/>
              <a:t>常用操作</a:t>
            </a:r>
            <a:endParaRPr lang="zh-CN" altLang="en-US" b="1" dirty="0"/>
          </a:p>
          <a:p>
            <a:r>
              <a:rPr lang="en-GB" altLang="zh-CN" b="1" dirty="0"/>
              <a:t>DataFrame</a:t>
            </a:r>
            <a:r>
              <a:rPr lang="zh-CN" altLang="en-US" b="1" dirty="0"/>
              <a:t>常用操作</a:t>
            </a:r>
            <a:endParaRPr lang="zh-CN" altLang="en-US" b="1" dirty="0"/>
          </a:p>
          <a:p>
            <a:r>
              <a:rPr lang="zh-CN" altLang="en-US" b="1" dirty="0"/>
              <a:t>更改</a:t>
            </a:r>
            <a:r>
              <a:rPr lang="en-GB" altLang="zh-CN" b="1" dirty="0"/>
              <a:t>Series</a:t>
            </a:r>
            <a:r>
              <a:rPr lang="zh-CN" altLang="en-US" b="1" dirty="0"/>
              <a:t>和</a:t>
            </a:r>
            <a:r>
              <a:rPr lang="en-GB" altLang="zh-CN" b="1" dirty="0"/>
              <a:t>DataFrame</a:t>
            </a:r>
            <a:endParaRPr lang="en-GB" altLang="zh-CN" b="1" dirty="0"/>
          </a:p>
          <a:p>
            <a:r>
              <a:rPr lang="zh-CN" altLang="en-US" b="1" dirty="0"/>
              <a:t>导出和导入数据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2.4 Series </a:t>
            </a:r>
            <a:r>
              <a:rPr lang="zh-CN" altLang="en-US" dirty="0"/>
              <a:t>的运算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两个</a:t>
            </a:r>
            <a:r>
              <a:rPr lang="en-US" altLang="zh-CN" dirty="0"/>
              <a:t>Series</a:t>
            </a:r>
            <a:r>
              <a:rPr lang="zh-CN" altLang="en-US" dirty="0"/>
              <a:t>之间计算，如果</a:t>
            </a:r>
            <a:r>
              <a:rPr lang="en-US" altLang="zh-CN" dirty="0"/>
              <a:t>Series</a:t>
            </a:r>
            <a:r>
              <a:rPr lang="zh-CN" altLang="en-US" dirty="0"/>
              <a:t>元素个数相同，则将两个</a:t>
            </a:r>
            <a:r>
              <a:rPr lang="en-US" altLang="zh-CN" dirty="0"/>
              <a:t>Series</a:t>
            </a:r>
            <a:r>
              <a:rPr lang="zh-CN" altLang="en-US" dirty="0"/>
              <a:t>对应元素进行计算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192" y="2081166"/>
            <a:ext cx="5638758" cy="415704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2.4 Series </a:t>
            </a:r>
            <a:r>
              <a:rPr lang="zh-CN" altLang="en-US" dirty="0"/>
              <a:t>的运算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元素个数不同的</a:t>
            </a:r>
            <a:r>
              <a:rPr lang="en-US" altLang="zh-CN" dirty="0"/>
              <a:t>Series</a:t>
            </a:r>
            <a:r>
              <a:rPr lang="zh-CN" altLang="en-US" dirty="0"/>
              <a:t>之间进行计算，会根据索引进行。</a:t>
            </a:r>
            <a:endParaRPr lang="en-US" altLang="zh-CN" dirty="0"/>
          </a:p>
          <a:p>
            <a:r>
              <a:rPr lang="zh-CN" altLang="en-US" dirty="0"/>
              <a:t>      索引不同的元素最终计算的结果会填充成缺失值，用</a:t>
            </a:r>
            <a:r>
              <a:rPr lang="en-US" altLang="zh-CN" dirty="0" err="1"/>
              <a:t>NaN</a:t>
            </a:r>
            <a:r>
              <a:rPr lang="zh-CN" altLang="en-US" dirty="0"/>
              <a:t>表示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191" y="2553787"/>
            <a:ext cx="6405827" cy="40372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81" y="2523008"/>
            <a:ext cx="7025678" cy="433499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2.4 Series </a:t>
            </a:r>
            <a:r>
              <a:rPr lang="zh-CN" altLang="en-US" dirty="0"/>
              <a:t>的运算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zh-CN" dirty="0"/>
              <a:t>Series</a:t>
            </a:r>
            <a:r>
              <a:rPr lang="zh-CN" altLang="en-US" dirty="0"/>
              <a:t>之间进行计算时，数据会尽可能依据索引标签进行相互计算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273" y="2068375"/>
            <a:ext cx="5216727" cy="40591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73" y="2068375"/>
            <a:ext cx="5928904" cy="434497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创建</a:t>
            </a:r>
            <a:r>
              <a:rPr lang="en-GB" altLang="zh-CN" b="1" dirty="0"/>
              <a:t>Series</a:t>
            </a:r>
            <a:r>
              <a:rPr lang="zh-CN" altLang="en-US" b="1" dirty="0"/>
              <a:t>和</a:t>
            </a:r>
            <a:r>
              <a:rPr lang="en-GB" altLang="zh-CN" b="1" dirty="0"/>
              <a:t>DataFrame</a:t>
            </a:r>
            <a:endParaRPr lang="en-GB" altLang="zh-CN" b="1" dirty="0"/>
          </a:p>
          <a:p>
            <a:r>
              <a:rPr lang="en-GB" altLang="zh-CN" b="1" dirty="0"/>
              <a:t>Series </a:t>
            </a:r>
            <a:r>
              <a:rPr lang="zh-CN" altLang="en-US" b="1" dirty="0"/>
              <a:t>常用操作</a:t>
            </a:r>
            <a:endParaRPr lang="zh-CN" altLang="en-US" b="1" dirty="0"/>
          </a:p>
          <a:p>
            <a:r>
              <a:rPr lang="en-GB" altLang="zh-CN" b="1" dirty="0">
                <a:solidFill>
                  <a:srgbClr val="FF0000"/>
                </a:solidFill>
              </a:rPr>
              <a:t>DataFrame</a:t>
            </a:r>
            <a:r>
              <a:rPr lang="zh-CN" altLang="en-US" b="1" dirty="0">
                <a:solidFill>
                  <a:srgbClr val="FF0000"/>
                </a:solidFill>
              </a:rPr>
              <a:t>常用操作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更改</a:t>
            </a:r>
            <a:r>
              <a:rPr lang="en-GB" altLang="zh-CN" b="1" dirty="0"/>
              <a:t>Series</a:t>
            </a:r>
            <a:r>
              <a:rPr lang="zh-CN" altLang="en-US" b="1" dirty="0"/>
              <a:t>和</a:t>
            </a:r>
            <a:r>
              <a:rPr lang="en-GB" altLang="zh-CN" b="1" dirty="0"/>
              <a:t>DataFrame</a:t>
            </a:r>
            <a:endParaRPr lang="en-GB" altLang="zh-CN" b="1" dirty="0"/>
          </a:p>
          <a:p>
            <a:r>
              <a:rPr lang="zh-CN" altLang="en-US" b="1" dirty="0"/>
              <a:t>导出和导入数据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3.1 DataFrame</a:t>
            </a:r>
            <a:r>
              <a:rPr lang="zh-CN" altLang="en-US" dirty="0"/>
              <a:t>的常用属性和方法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altLang="zh-CN" dirty="0"/>
              <a:t>DataFrame</a:t>
            </a:r>
            <a:r>
              <a:rPr lang="zh-CN" altLang="en-US" dirty="0"/>
              <a:t>是</a:t>
            </a:r>
            <a:r>
              <a:rPr lang="en-GB" altLang="zh-CN" dirty="0"/>
              <a:t>Pandas</a:t>
            </a:r>
            <a:r>
              <a:rPr lang="zh-CN" altLang="en-US" dirty="0"/>
              <a:t>中最常见的对象，</a:t>
            </a:r>
            <a:endParaRPr lang="en-US" altLang="zh-CN" dirty="0"/>
          </a:p>
          <a:p>
            <a:r>
              <a:rPr lang="zh-CN" altLang="en-US" dirty="0"/>
              <a:t>      </a:t>
            </a:r>
            <a:r>
              <a:rPr lang="en-GB" altLang="zh-CN" dirty="0"/>
              <a:t>Series</a:t>
            </a:r>
            <a:r>
              <a:rPr lang="zh-CN" altLang="en-US" dirty="0"/>
              <a:t>数据结构的许多属性和方法在</a:t>
            </a:r>
            <a:r>
              <a:rPr lang="en-GB" altLang="zh-CN" dirty="0"/>
              <a:t>DataFrame</a:t>
            </a:r>
            <a:r>
              <a:rPr lang="zh-CN" altLang="en-US" dirty="0"/>
              <a:t>中也一样适用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169" y="2472876"/>
            <a:ext cx="3612008" cy="41741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3.1 DataFrame</a:t>
            </a:r>
            <a:r>
              <a:rPr lang="zh-CN" altLang="en-US" dirty="0"/>
              <a:t>的常用属性和方法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501" y="1457271"/>
            <a:ext cx="4373192" cy="52314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3.1 DataFrame</a:t>
            </a:r>
            <a:r>
              <a:rPr lang="zh-CN" altLang="en-US" dirty="0"/>
              <a:t>的常用属性和方法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147" y="1457271"/>
            <a:ext cx="5258853" cy="43925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3.1 DataFrame</a:t>
            </a:r>
            <a:r>
              <a:rPr lang="zh-CN" altLang="en-US" dirty="0"/>
              <a:t>的常用属性和方法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45" y="1457271"/>
            <a:ext cx="7391914" cy="51585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3.2 DataFrame</a:t>
            </a:r>
            <a:r>
              <a:rPr lang="zh-CN" altLang="en-US" dirty="0"/>
              <a:t>的布尔索引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同</a:t>
            </a:r>
            <a:r>
              <a:rPr lang="en-GB" altLang="zh-CN" dirty="0"/>
              <a:t>Series</a:t>
            </a:r>
            <a:r>
              <a:rPr lang="zh-CN" altLang="en-US" dirty="0"/>
              <a:t>一样，</a:t>
            </a:r>
            <a:r>
              <a:rPr lang="en-GB" altLang="zh-CN" dirty="0"/>
              <a:t>DataFrame</a:t>
            </a:r>
            <a:r>
              <a:rPr lang="zh-CN" altLang="en-US" dirty="0"/>
              <a:t>也可以使用布尔索引获取数据子集。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439" y="2118982"/>
            <a:ext cx="7657763" cy="395532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3.2 DataFrame</a:t>
            </a:r>
            <a:r>
              <a:rPr lang="zh-CN" altLang="en-US" dirty="0"/>
              <a:t>的布尔索引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可以传入布尔值的列表，来获取部分数据，</a:t>
            </a:r>
            <a:r>
              <a:rPr lang="en-US" altLang="zh-CN" dirty="0"/>
              <a:t>True</a:t>
            </a:r>
            <a:r>
              <a:rPr lang="zh-CN" altLang="en-US" dirty="0"/>
              <a:t>所对应的数据会被保留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191" y="2127504"/>
            <a:ext cx="8763027" cy="37904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创建</a:t>
            </a:r>
            <a:r>
              <a:rPr lang="en-GB" altLang="zh-CN" dirty="0"/>
              <a:t>Series</a:t>
            </a:r>
            <a:endParaRPr lang="en-GB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altLang="zh-CN" dirty="0"/>
              <a:t>DataFrame</a:t>
            </a:r>
            <a:r>
              <a:rPr lang="zh-CN" altLang="en-US" dirty="0"/>
              <a:t>和</a:t>
            </a:r>
            <a:r>
              <a:rPr lang="en-GB" altLang="zh-CN" dirty="0"/>
              <a:t>Series</a:t>
            </a:r>
            <a:r>
              <a:rPr lang="zh-CN" altLang="en-US" dirty="0"/>
              <a:t>是</a:t>
            </a:r>
            <a:r>
              <a:rPr lang="en-GB" altLang="zh-CN" dirty="0"/>
              <a:t>Pandas</a:t>
            </a:r>
            <a:r>
              <a:rPr lang="zh-CN" altLang="en-US" dirty="0"/>
              <a:t>最基本的两种数据结构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GB" altLang="zh-CN" dirty="0"/>
              <a:t>Pandas</a:t>
            </a:r>
            <a:r>
              <a:rPr lang="zh-CN" altLang="en-US" dirty="0"/>
              <a:t>中，</a:t>
            </a:r>
            <a:r>
              <a:rPr lang="en-GB" altLang="zh-CN" dirty="0"/>
              <a:t>Series</a:t>
            </a:r>
            <a:r>
              <a:rPr lang="zh-CN" altLang="en-US" dirty="0"/>
              <a:t>是一维容器，</a:t>
            </a:r>
            <a:r>
              <a:rPr lang="en-GB" altLang="zh-CN" dirty="0"/>
              <a:t>Series</a:t>
            </a:r>
            <a:r>
              <a:rPr lang="zh-CN" altLang="en-US" dirty="0"/>
              <a:t>表示</a:t>
            </a:r>
            <a:r>
              <a:rPr lang="en-GB" altLang="zh-CN" dirty="0"/>
              <a:t>DataFrame</a:t>
            </a:r>
            <a:r>
              <a:rPr lang="zh-CN" altLang="en-US" dirty="0"/>
              <a:t>的每一列</a:t>
            </a:r>
            <a:endParaRPr lang="en-US" altLang="zh-CN" dirty="0"/>
          </a:p>
          <a:p>
            <a:r>
              <a:rPr lang="zh-CN" altLang="en-US" dirty="0"/>
              <a:t>       可以把</a:t>
            </a:r>
            <a:r>
              <a:rPr lang="en-GB" altLang="zh-CN" dirty="0"/>
              <a:t>DataFrame</a:t>
            </a:r>
            <a:r>
              <a:rPr lang="zh-CN" altLang="en-US" dirty="0"/>
              <a:t>看作由</a:t>
            </a:r>
            <a:r>
              <a:rPr lang="en-GB" altLang="zh-CN" dirty="0"/>
              <a:t>Series</a:t>
            </a:r>
            <a:r>
              <a:rPr lang="zh-CN" altLang="en-US" dirty="0"/>
              <a:t>对象组成的字典，其中</a:t>
            </a:r>
            <a:r>
              <a:rPr lang="en-GB" altLang="zh-CN" dirty="0"/>
              <a:t>key</a:t>
            </a:r>
            <a:r>
              <a:rPr lang="zh-CN" altLang="en-US" dirty="0"/>
              <a:t>是列名，值是</a:t>
            </a:r>
            <a:r>
              <a:rPr lang="en-GB" altLang="zh-CN" dirty="0"/>
              <a:t>Series</a:t>
            </a:r>
            <a:endParaRPr lang="en-GB" altLang="zh-CN" dirty="0"/>
          </a:p>
          <a:p>
            <a:r>
              <a:rPr lang="zh-CN" altLang="en-US" dirty="0"/>
              <a:t>       </a:t>
            </a:r>
            <a:r>
              <a:rPr lang="en-GB" altLang="zh-CN" dirty="0"/>
              <a:t>Series</a:t>
            </a:r>
            <a:r>
              <a:rPr lang="zh-CN" altLang="en-US" dirty="0"/>
              <a:t>和</a:t>
            </a:r>
            <a:r>
              <a:rPr lang="en-GB" altLang="zh-CN" dirty="0"/>
              <a:t>Python</a:t>
            </a:r>
            <a:r>
              <a:rPr lang="zh-CN" altLang="en-US" dirty="0"/>
              <a:t>中的列表非常相似，但是它的每个元素的数据类型必须相同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3.3 DataFrame</a:t>
            </a:r>
            <a:r>
              <a:rPr lang="zh-CN" altLang="en-US" dirty="0"/>
              <a:t>的运算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</a:t>
            </a:r>
            <a:r>
              <a:rPr lang="en-US" altLang="zh-CN" dirty="0"/>
              <a:t>DataFrame</a:t>
            </a:r>
            <a:r>
              <a:rPr lang="zh-CN" altLang="en-US" dirty="0"/>
              <a:t>和数值进行运算时，</a:t>
            </a:r>
            <a:r>
              <a:rPr lang="en-US" altLang="zh-CN" dirty="0"/>
              <a:t>DataFrame</a:t>
            </a:r>
            <a:r>
              <a:rPr lang="zh-CN" altLang="en-US" dirty="0"/>
              <a:t>中的每一个元素会分别和数值进行运算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两个</a:t>
            </a:r>
            <a:r>
              <a:rPr lang="en-US" altLang="zh-CN" dirty="0"/>
              <a:t>DataFrame</a:t>
            </a:r>
            <a:r>
              <a:rPr lang="zh-CN" altLang="en-US" dirty="0"/>
              <a:t>之间进行计算，会根据索引进行对应计算</a:t>
            </a: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两个</a:t>
            </a:r>
            <a:r>
              <a:rPr lang="en-US" altLang="zh-CN" dirty="0"/>
              <a:t>DataFrame</a:t>
            </a:r>
            <a:r>
              <a:rPr lang="zh-CN" altLang="en-US" dirty="0"/>
              <a:t>会根据索引进行计算，索引不匹配的会返回</a:t>
            </a:r>
            <a:r>
              <a:rPr lang="en-US" altLang="zh-CN" dirty="0" err="1"/>
              <a:t>NaN</a:t>
            </a:r>
            <a:endParaRPr lang="en-US" altLang="zh-CN" dirty="0"/>
          </a:p>
          <a:p>
            <a:endParaRPr lang="en-GB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960" y="2114227"/>
            <a:ext cx="6419048" cy="6952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0" y="3342519"/>
            <a:ext cx="6409524" cy="6666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79" y="4702000"/>
            <a:ext cx="6371429" cy="100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创建</a:t>
            </a:r>
            <a:r>
              <a:rPr lang="en-GB" altLang="zh-CN" b="1" dirty="0"/>
              <a:t>Series</a:t>
            </a:r>
            <a:r>
              <a:rPr lang="zh-CN" altLang="en-US" b="1" dirty="0"/>
              <a:t>和</a:t>
            </a:r>
            <a:r>
              <a:rPr lang="en-GB" altLang="zh-CN" b="1" dirty="0"/>
              <a:t>DataFrame</a:t>
            </a:r>
            <a:endParaRPr lang="en-GB" altLang="zh-CN" b="1" dirty="0"/>
          </a:p>
          <a:p>
            <a:r>
              <a:rPr lang="en-GB" altLang="zh-CN" b="1" dirty="0"/>
              <a:t>Series </a:t>
            </a:r>
            <a:r>
              <a:rPr lang="zh-CN" altLang="en-US" b="1" dirty="0"/>
              <a:t>常用操作</a:t>
            </a:r>
            <a:endParaRPr lang="zh-CN" altLang="en-US" b="1" dirty="0"/>
          </a:p>
          <a:p>
            <a:r>
              <a:rPr lang="en-GB" altLang="zh-CN" b="1" dirty="0"/>
              <a:t>DataFrame</a:t>
            </a:r>
            <a:r>
              <a:rPr lang="zh-CN" altLang="en-US" b="1" dirty="0"/>
              <a:t>常用操作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更改</a:t>
            </a:r>
            <a:r>
              <a:rPr lang="en-GB" altLang="zh-CN" b="1" dirty="0">
                <a:solidFill>
                  <a:srgbClr val="FF0000"/>
                </a:solidFill>
              </a:rPr>
              <a:t>Series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GB" altLang="zh-CN" b="1" dirty="0">
                <a:solidFill>
                  <a:srgbClr val="FF0000"/>
                </a:solidFill>
              </a:rPr>
              <a:t>DataFrame</a:t>
            </a:r>
            <a:endParaRPr lang="en-GB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导出和导入数据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给行索引命名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GB" altLang="zh-CN" dirty="0" err="1"/>
              <a:t>set_index</a:t>
            </a:r>
            <a:r>
              <a:rPr lang="en-GB" altLang="zh-CN" dirty="0"/>
              <a:t>()</a:t>
            </a:r>
            <a:r>
              <a:rPr lang="zh-CN" altLang="en-US" dirty="0"/>
              <a:t>方法设置行索引名字</a:t>
            </a:r>
            <a:endParaRPr lang="en-US" altLang="zh-CN" dirty="0"/>
          </a:p>
          <a:p>
            <a:r>
              <a:rPr lang="zh-CN" altLang="en-US" dirty="0"/>
              <a:t>加载数据文件时，如果不指定行索引，</a:t>
            </a:r>
            <a:r>
              <a:rPr lang="en-US" altLang="zh-CN" dirty="0"/>
              <a:t>Pandas</a:t>
            </a:r>
            <a:r>
              <a:rPr lang="zh-CN" altLang="en-US" dirty="0"/>
              <a:t>会自动加上从</a:t>
            </a:r>
            <a:r>
              <a:rPr lang="en-US" altLang="zh-CN" dirty="0"/>
              <a:t>0</a:t>
            </a:r>
            <a:r>
              <a:rPr lang="zh-CN" altLang="en-US" dirty="0"/>
              <a:t>开始的索引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485252"/>
            <a:ext cx="7363586" cy="378146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给行索引命名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GB" altLang="zh-CN" dirty="0" err="1"/>
              <a:t>set_index</a:t>
            </a:r>
            <a:r>
              <a:rPr lang="en-GB" altLang="zh-CN" dirty="0"/>
              <a:t>()</a:t>
            </a:r>
            <a:r>
              <a:rPr lang="zh-CN" altLang="en-US" dirty="0"/>
              <a:t>方法设置行索引名字</a:t>
            </a:r>
            <a:endParaRPr lang="en-US" altLang="zh-CN" dirty="0"/>
          </a:p>
          <a:p>
            <a:r>
              <a:rPr lang="zh-CN" altLang="en-US" dirty="0"/>
              <a:t>加载数据文件时，如果不指定行索引，</a:t>
            </a:r>
            <a:r>
              <a:rPr lang="en-US" altLang="zh-CN" dirty="0"/>
              <a:t>Pandas</a:t>
            </a:r>
            <a:r>
              <a:rPr lang="zh-CN" altLang="en-US" dirty="0"/>
              <a:t>会自动加上从</a:t>
            </a:r>
            <a:r>
              <a:rPr lang="en-US" altLang="zh-CN" dirty="0"/>
              <a:t>0</a:t>
            </a:r>
            <a:r>
              <a:rPr lang="zh-CN" altLang="en-US" dirty="0"/>
              <a:t>开始的索引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231" y="2506601"/>
            <a:ext cx="6641588" cy="424589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给行索引命名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加载数据的时候，可以通过通过</a:t>
            </a:r>
            <a:r>
              <a:rPr lang="en-US" altLang="zh-CN" dirty="0" err="1"/>
              <a:t>index_col</a:t>
            </a:r>
            <a:r>
              <a:rPr lang="zh-CN" altLang="en-US" dirty="0"/>
              <a:t>参数，指定使用某一列数据作为行索引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067657"/>
            <a:ext cx="7444836" cy="460570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给行索引命名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通过</a:t>
            </a:r>
            <a:r>
              <a:rPr lang="en-GB" altLang="zh-CN" dirty="0" err="1"/>
              <a:t>reset_index</a:t>
            </a:r>
            <a:r>
              <a:rPr lang="en-GB" altLang="zh-CN" dirty="0"/>
              <a:t>()</a:t>
            </a:r>
            <a:r>
              <a:rPr lang="zh-CN" altLang="en-US" dirty="0"/>
              <a:t>方法可以重置索引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11407"/>
            <a:ext cx="7259487" cy="44916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en-GB" altLang="zh-CN" dirty="0"/>
              <a:t>DataFrame</a:t>
            </a:r>
            <a:r>
              <a:rPr lang="zh-CN" altLang="en-US" dirty="0"/>
              <a:t>修改行名和列名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rename()</a:t>
            </a:r>
            <a:r>
              <a:rPr lang="zh-CN" altLang="en-US" dirty="0"/>
              <a:t>方法对原有的行索引名和列名进行修改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818" y="2140767"/>
            <a:ext cx="8190125" cy="42195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en-GB" altLang="zh-CN" dirty="0"/>
              <a:t>DataFrame</a:t>
            </a:r>
            <a:r>
              <a:rPr lang="zh-CN" altLang="en-US" dirty="0"/>
              <a:t>修改行名和列名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rename()</a:t>
            </a:r>
            <a:r>
              <a:rPr lang="zh-CN" altLang="en-US" dirty="0"/>
              <a:t>方法对原有的行索引名和列名进行修改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39047"/>
            <a:ext cx="7824817" cy="449214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en-GB" altLang="zh-CN" dirty="0"/>
              <a:t>DataFrame</a:t>
            </a:r>
            <a:r>
              <a:rPr lang="zh-CN" altLang="en-US" dirty="0"/>
              <a:t>修改行名和列名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将</a:t>
            </a:r>
            <a:r>
              <a:rPr lang="en-GB" altLang="zh-CN" dirty="0"/>
              <a:t>index </a:t>
            </a:r>
            <a:r>
              <a:rPr lang="zh-CN" altLang="en-US" dirty="0"/>
              <a:t>和 </a:t>
            </a:r>
            <a:r>
              <a:rPr lang="en-GB" altLang="zh-CN" dirty="0"/>
              <a:t>columns</a:t>
            </a:r>
            <a:r>
              <a:rPr lang="zh-CN" altLang="en-US" dirty="0"/>
              <a:t>属性提取出来，修改之后，再赋值回去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71510"/>
            <a:ext cx="8011423" cy="43337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2181304"/>
            <a:ext cx="8011423" cy="400912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添加、删除、插入列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GB" altLang="zh-CN" dirty="0" err="1"/>
              <a:t>dataframe</a:t>
            </a:r>
            <a:r>
              <a:rPr lang="en-GB" altLang="zh-CN" dirty="0"/>
              <a:t>[</a:t>
            </a:r>
            <a:r>
              <a:rPr lang="zh-CN" altLang="en-US" dirty="0"/>
              <a:t>列名</a:t>
            </a:r>
            <a:r>
              <a:rPr lang="en-US" altLang="zh-CN" dirty="0"/>
              <a:t>]</a:t>
            </a:r>
            <a:r>
              <a:rPr lang="zh-CN" altLang="en-US" dirty="0"/>
              <a:t>添加新列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/>
              <a:t>drop</a:t>
            </a:r>
            <a:r>
              <a:rPr lang="zh-CN" altLang="en-US" dirty="0"/>
              <a:t>方法删除列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438" y="2135353"/>
            <a:ext cx="8940708" cy="21536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38" y="5175623"/>
            <a:ext cx="8940708" cy="57660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创建</a:t>
            </a:r>
            <a:r>
              <a:rPr lang="en-GB" altLang="zh-CN" dirty="0"/>
              <a:t>Series</a:t>
            </a:r>
            <a:endParaRPr lang="en-GB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创建 </a:t>
            </a:r>
            <a:r>
              <a:rPr lang="en-US" altLang="zh-CN" dirty="0"/>
              <a:t>Series </a:t>
            </a:r>
            <a:r>
              <a:rPr lang="zh-CN" altLang="en-US" dirty="0"/>
              <a:t>的最简单方法是传入一个</a:t>
            </a:r>
            <a:r>
              <a:rPr lang="en-US" altLang="zh-CN" dirty="0"/>
              <a:t>Python</a:t>
            </a:r>
            <a:r>
              <a:rPr lang="zh-CN" altLang="en-US" dirty="0"/>
              <a:t>列表</a:t>
            </a:r>
            <a:endParaRPr lang="en-US" altLang="zh-CN" dirty="0"/>
          </a:p>
          <a:p>
            <a:r>
              <a:rPr lang="en-GB" altLang="zh-CN" dirty="0"/>
              <a:t>	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97767"/>
            <a:ext cx="5752381" cy="340952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添加、删除、插入列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使用</a:t>
            </a:r>
            <a:r>
              <a:rPr lang="en-GB" altLang="zh-CN" dirty="0"/>
              <a:t>insert()</a:t>
            </a:r>
            <a:r>
              <a:rPr lang="zh-CN" altLang="en-US" dirty="0"/>
              <a:t>方法插入列</a:t>
            </a:r>
            <a:endParaRPr lang="en-US" altLang="zh-CN" dirty="0"/>
          </a:p>
          <a:p>
            <a:r>
              <a:rPr lang="en-GB" altLang="zh-CN" dirty="0" err="1"/>
              <a:t>loc</a:t>
            </a:r>
            <a:r>
              <a:rPr lang="en-GB" altLang="zh-CN" dirty="0"/>
              <a:t> </a:t>
            </a:r>
            <a:r>
              <a:rPr lang="zh-CN" altLang="en-US" dirty="0"/>
              <a:t>新插入的列在所有列中的位置（</a:t>
            </a:r>
            <a:r>
              <a:rPr lang="en-US" altLang="zh-CN" dirty="0"/>
              <a:t>0,1,2,3...) </a:t>
            </a:r>
            <a:r>
              <a:rPr lang="en-GB" altLang="zh-CN" dirty="0"/>
              <a:t>column=</a:t>
            </a:r>
            <a:r>
              <a:rPr lang="zh-CN" altLang="en-US" dirty="0"/>
              <a:t>列名 </a:t>
            </a:r>
            <a:r>
              <a:rPr lang="en-GB" altLang="zh-CN" dirty="0"/>
              <a:t>value=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470372"/>
            <a:ext cx="7767301" cy="394289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创建</a:t>
            </a:r>
            <a:r>
              <a:rPr lang="en-GB" altLang="zh-CN" b="1" dirty="0"/>
              <a:t>Series</a:t>
            </a:r>
            <a:r>
              <a:rPr lang="zh-CN" altLang="en-US" b="1" dirty="0"/>
              <a:t>和</a:t>
            </a:r>
            <a:r>
              <a:rPr lang="en-GB" altLang="zh-CN" b="1" dirty="0"/>
              <a:t>DataFrame</a:t>
            </a:r>
            <a:endParaRPr lang="en-GB" altLang="zh-CN" b="1" dirty="0"/>
          </a:p>
          <a:p>
            <a:r>
              <a:rPr lang="en-GB" altLang="zh-CN" b="1" dirty="0"/>
              <a:t>Series </a:t>
            </a:r>
            <a:r>
              <a:rPr lang="zh-CN" altLang="en-US" b="1" dirty="0"/>
              <a:t>常用操作</a:t>
            </a:r>
            <a:endParaRPr lang="zh-CN" altLang="en-US" b="1" dirty="0"/>
          </a:p>
          <a:p>
            <a:r>
              <a:rPr lang="en-GB" altLang="zh-CN" b="1" dirty="0"/>
              <a:t>DataFrame</a:t>
            </a:r>
            <a:r>
              <a:rPr lang="zh-CN" altLang="en-US" b="1" dirty="0"/>
              <a:t>常用操作</a:t>
            </a:r>
            <a:endParaRPr lang="zh-CN" altLang="en-US" b="1" dirty="0"/>
          </a:p>
          <a:p>
            <a:r>
              <a:rPr lang="zh-CN" altLang="en-US" b="1" dirty="0"/>
              <a:t>更改</a:t>
            </a:r>
            <a:r>
              <a:rPr lang="en-GB" altLang="zh-CN" b="1" dirty="0"/>
              <a:t>Series</a:t>
            </a:r>
            <a:r>
              <a:rPr lang="zh-CN" altLang="en-US" b="1" dirty="0"/>
              <a:t>和</a:t>
            </a:r>
            <a:r>
              <a:rPr lang="en-GB" altLang="zh-CN" b="1" dirty="0"/>
              <a:t>DataFrame</a:t>
            </a:r>
            <a:endParaRPr lang="en-GB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导出和导入数据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5.1 pickle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pickle</a:t>
            </a:r>
            <a:r>
              <a:rPr lang="zh-CN" altLang="en-US" dirty="0"/>
              <a:t>文件简介</a:t>
            </a:r>
            <a:endParaRPr lang="en-US" altLang="zh-CN" dirty="0"/>
          </a:p>
          <a:p>
            <a:r>
              <a:rPr lang="zh-CN" altLang="en-US" dirty="0"/>
              <a:t>如要保存的对象是计算的中间结果，或者保存的对象以后会在</a:t>
            </a:r>
            <a:r>
              <a:rPr lang="en-US" altLang="zh-CN" dirty="0"/>
              <a:t>Python</a:t>
            </a:r>
            <a:r>
              <a:rPr lang="zh-CN" altLang="en-US" dirty="0"/>
              <a:t>中复用，可把对象保存为</a:t>
            </a:r>
            <a:r>
              <a:rPr lang="en-US" altLang="zh-CN" dirty="0"/>
              <a:t>.pickle</a:t>
            </a:r>
            <a:r>
              <a:rPr lang="zh-CN" altLang="en-US" dirty="0"/>
              <a:t>文件</a:t>
            </a:r>
            <a:endParaRPr lang="zh-CN" altLang="en-US" dirty="0"/>
          </a:p>
          <a:p>
            <a:r>
              <a:rPr lang="zh-CN" altLang="en-US" dirty="0"/>
              <a:t>如果保存成</a:t>
            </a:r>
            <a:r>
              <a:rPr lang="en-US" altLang="zh-CN" dirty="0"/>
              <a:t>pickle</a:t>
            </a:r>
            <a:r>
              <a:rPr lang="zh-CN" altLang="en-US" dirty="0"/>
              <a:t>文件，只能在</a:t>
            </a:r>
            <a:r>
              <a:rPr lang="en-US" altLang="zh-CN" dirty="0"/>
              <a:t>python</a:t>
            </a:r>
            <a:r>
              <a:rPr lang="zh-CN" altLang="en-US" dirty="0"/>
              <a:t>中使用</a:t>
            </a:r>
            <a:endParaRPr lang="zh-CN" altLang="en-US" dirty="0"/>
          </a:p>
          <a:p>
            <a:r>
              <a:rPr lang="zh-CN" altLang="en-US" dirty="0"/>
              <a:t>文件的扩展名可以是</a:t>
            </a:r>
            <a:r>
              <a:rPr lang="en-US" altLang="zh-CN" dirty="0"/>
              <a:t>.p</a:t>
            </a:r>
            <a:r>
              <a:rPr lang="zh-CN" altLang="en-US" dirty="0"/>
              <a:t>，</a:t>
            </a:r>
            <a:r>
              <a:rPr lang="en-US" altLang="zh-CN" dirty="0"/>
              <a:t>.</a:t>
            </a:r>
            <a:r>
              <a:rPr lang="en-US" altLang="zh-CN" dirty="0" err="1"/>
              <a:t>pkl</a:t>
            </a:r>
            <a:r>
              <a:rPr lang="zh-CN" altLang="en-US" dirty="0"/>
              <a:t>，</a:t>
            </a:r>
            <a:r>
              <a:rPr lang="en-US" altLang="zh-CN" dirty="0"/>
              <a:t>.pickle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435576"/>
            <a:ext cx="8964518" cy="137799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5.1 pickle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  </a:t>
            </a:r>
            <a:r>
              <a:rPr lang="zh-CN" altLang="en-US" dirty="0"/>
              <a:t>读取</a:t>
            </a:r>
            <a:r>
              <a:rPr lang="en-GB" altLang="zh-CN" dirty="0"/>
              <a:t>pickle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GB" altLang="zh-CN" dirty="0" err="1"/>
              <a:t>pd.read_pickle</a:t>
            </a:r>
            <a:r>
              <a:rPr lang="zh-CN" altLang="en-US" dirty="0"/>
              <a:t>函数读取</a:t>
            </a:r>
            <a:r>
              <a:rPr lang="en-US" altLang="zh-CN" dirty="0"/>
              <a:t>.</a:t>
            </a:r>
            <a:r>
              <a:rPr lang="en-GB" altLang="zh-CN" dirty="0"/>
              <a:t>pickle</a:t>
            </a:r>
            <a:r>
              <a:rPr lang="zh-CN" altLang="en-US" dirty="0"/>
              <a:t>文件中的数据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494409"/>
            <a:ext cx="8863041" cy="406066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5.2 CSV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CSV</a:t>
            </a:r>
            <a:r>
              <a:rPr lang="zh-CN" altLang="en-US" dirty="0"/>
              <a:t>文件介绍</a:t>
            </a:r>
            <a:endParaRPr lang="en-US" altLang="zh-CN" dirty="0"/>
          </a:p>
          <a:p>
            <a:r>
              <a:rPr lang="en-US" altLang="zh-CN" dirty="0"/>
              <a:t>CSV(</a:t>
            </a:r>
            <a:r>
              <a:rPr lang="zh-CN" altLang="en-US" dirty="0"/>
              <a:t>逗号分隔值</a:t>
            </a:r>
            <a:r>
              <a:rPr lang="en-US" altLang="zh-CN" dirty="0"/>
              <a:t>)</a:t>
            </a:r>
            <a:r>
              <a:rPr lang="zh-CN" altLang="en-US" dirty="0"/>
              <a:t>是很灵活的一种数据存储格式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CSV</a:t>
            </a:r>
            <a:r>
              <a:rPr lang="zh-CN" altLang="en-US" dirty="0"/>
              <a:t>文件中，对于每一行，各列采用逗号分隔</a:t>
            </a:r>
            <a:endParaRPr lang="zh-CN" altLang="en-US" dirty="0"/>
          </a:p>
          <a:p>
            <a:r>
              <a:rPr lang="zh-CN" altLang="en-US" dirty="0"/>
              <a:t>除了逗号，还可以使用其他类型的分隔符，比如</a:t>
            </a:r>
            <a:r>
              <a:rPr lang="en-US" altLang="zh-CN" dirty="0"/>
              <a:t>TSV</a:t>
            </a:r>
            <a:r>
              <a:rPr lang="zh-CN" altLang="en-US" dirty="0"/>
              <a:t>文件，使用制表符作为分隔符</a:t>
            </a:r>
            <a:endParaRPr lang="zh-CN" altLang="en-US" dirty="0"/>
          </a:p>
          <a:p>
            <a:r>
              <a:rPr lang="en-US" altLang="zh-CN" dirty="0"/>
              <a:t>CSV</a:t>
            </a:r>
            <a:r>
              <a:rPr lang="zh-CN" altLang="en-US" dirty="0"/>
              <a:t>是数据协作和共享的首选格式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不在</a:t>
            </a:r>
            <a:r>
              <a:rPr lang="en-US" altLang="zh-CN" dirty="0"/>
              <a:t>csv</a:t>
            </a:r>
            <a:r>
              <a:rPr lang="zh-CN" altLang="en-US" dirty="0"/>
              <a:t>文件中写行名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829924"/>
            <a:ext cx="8245889" cy="12226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5443538"/>
            <a:ext cx="8245889" cy="6571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5.3 Excel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保存成</a:t>
            </a:r>
            <a:r>
              <a:rPr lang="en-GB" altLang="zh-CN" dirty="0"/>
              <a:t>Excel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GB" altLang="zh-CN" dirty="0"/>
              <a:t>Series</a:t>
            </a:r>
            <a:r>
              <a:rPr lang="zh-CN" altLang="en-US" dirty="0"/>
              <a:t>这种数据结构不支持</a:t>
            </a:r>
            <a:r>
              <a:rPr lang="en-GB" altLang="zh-CN" dirty="0" err="1"/>
              <a:t>to_excel</a:t>
            </a:r>
            <a:r>
              <a:rPr lang="zh-CN" altLang="en-US" dirty="0"/>
              <a:t>方法，想保存成</a:t>
            </a:r>
            <a:r>
              <a:rPr lang="en-GB" altLang="zh-CN" dirty="0"/>
              <a:t>Excel</a:t>
            </a:r>
            <a:r>
              <a:rPr lang="zh-CN" altLang="en-US" dirty="0"/>
              <a:t>文件，需要把</a:t>
            </a:r>
            <a:r>
              <a:rPr lang="en-GB" altLang="zh-CN" dirty="0"/>
              <a:t>Series</a:t>
            </a:r>
            <a:r>
              <a:rPr lang="zh-CN" altLang="en-US" dirty="0"/>
              <a:t>转换成</a:t>
            </a:r>
            <a:r>
              <a:rPr lang="en-GB" altLang="zh-CN" dirty="0"/>
              <a:t>DataFrame</a:t>
            </a:r>
            <a:endParaRPr lang="en-GB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</a:t>
            </a:r>
            <a:r>
              <a:rPr lang="en-GB" altLang="zh-CN" dirty="0"/>
              <a:t>DataFrame</a:t>
            </a:r>
            <a:r>
              <a:rPr lang="zh-CN" altLang="en-US" dirty="0"/>
              <a:t>保存为</a:t>
            </a:r>
            <a:r>
              <a:rPr lang="en-GB" altLang="zh-CN" dirty="0"/>
              <a:t>Excel</a:t>
            </a:r>
            <a:r>
              <a:rPr lang="zh-CN" altLang="en-US" dirty="0"/>
              <a:t>格式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462318"/>
            <a:ext cx="8838095" cy="17047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4708879"/>
            <a:ext cx="10092500" cy="6248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5.3 Excel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读取</a:t>
            </a:r>
            <a:r>
              <a:rPr lang="en-GB" altLang="zh-CN" dirty="0"/>
              <a:t>Excel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使用</a:t>
            </a:r>
            <a:r>
              <a:rPr lang="en-GB" altLang="zh-CN" dirty="0" err="1"/>
              <a:t>pd.read_excel</a:t>
            </a:r>
            <a:r>
              <a:rPr lang="en-GB" altLang="zh-CN" dirty="0"/>
              <a:t>() </a:t>
            </a:r>
            <a:r>
              <a:rPr lang="zh-CN" altLang="en-US" dirty="0"/>
              <a:t>读取</a:t>
            </a:r>
            <a:r>
              <a:rPr lang="en-GB" altLang="zh-CN" dirty="0"/>
              <a:t>Excel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GB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注意 </a:t>
            </a:r>
            <a:r>
              <a:rPr lang="en-US" altLang="zh-CN" dirty="0"/>
              <a:t>pandas</a:t>
            </a:r>
            <a:r>
              <a:rPr lang="zh-CN" altLang="en-US" dirty="0"/>
              <a:t>读写</a:t>
            </a:r>
            <a:r>
              <a:rPr lang="en-US" altLang="zh-CN" dirty="0"/>
              <a:t>excel</a:t>
            </a:r>
            <a:r>
              <a:rPr lang="zh-CN" altLang="en-US" dirty="0"/>
              <a:t>需要额外安装如下三个包</a:t>
            </a:r>
            <a:endParaRPr lang="en-US" altLang="zh-CN" dirty="0"/>
          </a:p>
          <a:p>
            <a:r>
              <a:rPr lang="en-US" altLang="zh-CN" dirty="0"/>
              <a:t>pip install -i https://pypi.tuna.tsinghua.edu.cn/simple xlwt </a:t>
            </a:r>
            <a:endParaRPr lang="en-US" altLang="zh-CN" dirty="0"/>
          </a:p>
          <a:p>
            <a:r>
              <a:rPr lang="en-US" altLang="zh-CN" dirty="0"/>
              <a:t>pip install -i https://pypi.tuna.tsinghua.edu.cn/simple openpyxl</a:t>
            </a:r>
            <a:endParaRPr lang="en-US" altLang="zh-CN" dirty="0"/>
          </a:p>
          <a:p>
            <a:r>
              <a:rPr lang="en-US" altLang="zh-CN" dirty="0"/>
              <a:t>pip install -i https://pypi.tuna.tsinghua.edu.cn/simple xlrd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91617"/>
            <a:ext cx="7241067" cy="58969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其它数据格式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altLang="zh-CN" dirty="0"/>
              <a:t>feather</a:t>
            </a:r>
            <a:r>
              <a:rPr lang="zh-CN" altLang="en-US" dirty="0"/>
              <a:t>文件</a:t>
            </a:r>
            <a:endParaRPr lang="zh-CN" altLang="en-US" dirty="0"/>
          </a:p>
          <a:p>
            <a:r>
              <a:rPr lang="en-GB" altLang="zh-CN" b="0" dirty="0"/>
              <a:t>feather</a:t>
            </a:r>
            <a:r>
              <a:rPr lang="zh-CN" altLang="en-US" b="0" dirty="0"/>
              <a:t>是一种文件格式，用于存储二进制对象</a:t>
            </a:r>
            <a:endParaRPr lang="zh-CN" altLang="en-US" b="0" dirty="0"/>
          </a:p>
          <a:p>
            <a:r>
              <a:rPr lang="en-GB" altLang="zh-CN" b="0" dirty="0"/>
              <a:t>feather</a:t>
            </a:r>
            <a:r>
              <a:rPr lang="zh-CN" altLang="en-US" b="0" dirty="0"/>
              <a:t>对象也可以加载到</a:t>
            </a:r>
            <a:r>
              <a:rPr lang="en-GB" altLang="zh-CN" b="0" dirty="0"/>
              <a:t>R</a:t>
            </a:r>
            <a:r>
              <a:rPr lang="zh-CN" altLang="en-US" b="0" dirty="0"/>
              <a:t>语言中使用</a:t>
            </a:r>
            <a:endParaRPr lang="zh-CN" altLang="en-US" b="0" dirty="0"/>
          </a:p>
          <a:p>
            <a:r>
              <a:rPr lang="en-GB" altLang="zh-CN" b="0" dirty="0"/>
              <a:t>feather</a:t>
            </a:r>
            <a:r>
              <a:rPr lang="zh-CN" altLang="en-US" b="0" dirty="0"/>
              <a:t>格式的主要优点是在</a:t>
            </a:r>
            <a:r>
              <a:rPr lang="en-GB" altLang="zh-CN" b="0" dirty="0"/>
              <a:t>Python</a:t>
            </a:r>
            <a:r>
              <a:rPr lang="zh-CN" altLang="en-US" b="0" dirty="0"/>
              <a:t>和</a:t>
            </a:r>
            <a:r>
              <a:rPr lang="en-GB" altLang="zh-CN" b="0" dirty="0"/>
              <a:t>R</a:t>
            </a:r>
            <a:r>
              <a:rPr lang="zh-CN" altLang="en-US" b="0" dirty="0"/>
              <a:t>语言之间的读写速度要比</a:t>
            </a:r>
            <a:r>
              <a:rPr lang="en-GB" altLang="zh-CN" b="0" dirty="0"/>
              <a:t>CSV</a:t>
            </a:r>
            <a:r>
              <a:rPr lang="zh-CN" altLang="en-US" b="0" dirty="0"/>
              <a:t>文件快</a:t>
            </a:r>
            <a:endParaRPr lang="zh-CN" altLang="en-US" b="0" dirty="0"/>
          </a:p>
          <a:p>
            <a:r>
              <a:rPr lang="en-GB" altLang="zh-CN" b="0" dirty="0"/>
              <a:t>feather</a:t>
            </a:r>
            <a:r>
              <a:rPr lang="zh-CN" altLang="en-US" b="0" dirty="0"/>
              <a:t>数据格式通常只用中间数据格式，用于</a:t>
            </a:r>
            <a:r>
              <a:rPr lang="en-GB" altLang="zh-CN" b="0" dirty="0"/>
              <a:t>Python</a:t>
            </a:r>
            <a:r>
              <a:rPr lang="zh-CN" altLang="en-US" b="0" dirty="0"/>
              <a:t>和</a:t>
            </a:r>
            <a:r>
              <a:rPr lang="en-GB" altLang="zh-CN" b="0" dirty="0"/>
              <a:t>R</a:t>
            </a:r>
            <a:r>
              <a:rPr lang="zh-CN" altLang="en-US" b="0" dirty="0"/>
              <a:t>之间传递数据</a:t>
            </a:r>
            <a:endParaRPr lang="zh-CN" altLang="en-US" b="0" dirty="0"/>
          </a:p>
          <a:p>
            <a:r>
              <a:rPr lang="zh-CN" altLang="en-US" b="0" dirty="0"/>
              <a:t>一般不用做保存最终数据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其它数据格式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其他格式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69936"/>
            <a:ext cx="7658100" cy="34163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577" y="963386"/>
            <a:ext cx="4037228" cy="55471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20" y="824593"/>
            <a:ext cx="4266510" cy="56859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创建</a:t>
            </a:r>
            <a:r>
              <a:rPr lang="en-GB" altLang="zh-CN" dirty="0"/>
              <a:t>Series</a:t>
            </a:r>
            <a:endParaRPr lang="en-GB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创建</a:t>
            </a:r>
            <a:r>
              <a:rPr lang="en-US" altLang="zh-CN" dirty="0"/>
              <a:t>Series</a:t>
            </a:r>
            <a:r>
              <a:rPr lang="zh-CN" altLang="en-US" dirty="0"/>
              <a:t>时，可以通过</a:t>
            </a:r>
            <a:r>
              <a:rPr lang="en-US" altLang="zh-CN" dirty="0"/>
              <a:t>index</a:t>
            </a:r>
            <a:r>
              <a:rPr lang="zh-CN" altLang="en-US" dirty="0"/>
              <a:t>参数 来指定行索引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959" y="2257621"/>
            <a:ext cx="9466667" cy="31428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创建 </a:t>
            </a:r>
            <a:r>
              <a:rPr lang="en-GB" altLang="zh-CN" dirty="0"/>
              <a:t>DataFrame</a:t>
            </a:r>
            <a:endParaRPr lang="en-GB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可以使用字典来创建</a:t>
            </a:r>
            <a:r>
              <a:rPr lang="en-GB" altLang="zh-CN" dirty="0"/>
              <a:t>DataFrame</a:t>
            </a:r>
            <a:endParaRPr lang="en-GB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269" y="2184884"/>
            <a:ext cx="6447619" cy="41047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创建 </a:t>
            </a:r>
            <a:r>
              <a:rPr lang="en-GB" altLang="zh-CN" dirty="0"/>
              <a:t>DataFrame</a:t>
            </a:r>
            <a:endParaRPr lang="en-GB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创建</a:t>
            </a:r>
            <a:r>
              <a:rPr lang="en-GB" altLang="zh-CN" dirty="0"/>
              <a:t>DataFrame</a:t>
            </a:r>
            <a:r>
              <a:rPr lang="zh-CN" altLang="en-US" dirty="0"/>
              <a:t>的时指定列的顺序和行索引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181" y="2175062"/>
            <a:ext cx="9266667" cy="37428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创建</a:t>
            </a:r>
            <a:r>
              <a:rPr lang="en-GB" altLang="zh-CN" b="1" dirty="0"/>
              <a:t>Series</a:t>
            </a:r>
            <a:r>
              <a:rPr lang="zh-CN" altLang="en-US" b="1" dirty="0"/>
              <a:t>和</a:t>
            </a:r>
            <a:r>
              <a:rPr lang="en-GB" altLang="zh-CN" b="1" dirty="0"/>
              <a:t>DataFrame</a:t>
            </a:r>
            <a:endParaRPr lang="en-GB" altLang="zh-CN" b="1" dirty="0"/>
          </a:p>
          <a:p>
            <a:r>
              <a:rPr lang="en-GB" altLang="zh-CN" b="1" dirty="0">
                <a:solidFill>
                  <a:srgbClr val="FF0000"/>
                </a:solidFill>
              </a:rPr>
              <a:t>Series </a:t>
            </a:r>
            <a:r>
              <a:rPr lang="zh-CN" altLang="en-US" b="1" dirty="0">
                <a:solidFill>
                  <a:srgbClr val="FF0000"/>
                </a:solidFill>
              </a:rPr>
              <a:t>常用操作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GB" altLang="zh-CN" b="1" dirty="0"/>
              <a:t>DataFrame</a:t>
            </a:r>
            <a:r>
              <a:rPr lang="zh-CN" altLang="en-US" b="1" dirty="0"/>
              <a:t>常用操作</a:t>
            </a:r>
            <a:endParaRPr lang="zh-CN" altLang="en-US" b="1" dirty="0"/>
          </a:p>
          <a:p>
            <a:r>
              <a:rPr lang="zh-CN" altLang="en-US" b="1" dirty="0"/>
              <a:t>更改</a:t>
            </a:r>
            <a:r>
              <a:rPr lang="en-GB" altLang="zh-CN" b="1" dirty="0"/>
              <a:t>Series</a:t>
            </a:r>
            <a:r>
              <a:rPr lang="zh-CN" altLang="en-US" b="1" dirty="0"/>
              <a:t>和</a:t>
            </a:r>
            <a:r>
              <a:rPr lang="en-GB" altLang="zh-CN" b="1" dirty="0"/>
              <a:t>DataFrame</a:t>
            </a:r>
            <a:endParaRPr lang="en-GB" altLang="zh-CN" b="1" dirty="0"/>
          </a:p>
          <a:p>
            <a:r>
              <a:rPr lang="zh-CN" altLang="en-US" b="1" dirty="0"/>
              <a:t>导出和导入数据</a:t>
            </a:r>
            <a:endParaRPr lang="zh-CN" altLang="en-US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NlNmI0ZGEwNWNmMmY4MDJmOGRmZTc2NmU0ZmZjNjcifQ=="/>
</p:tagLst>
</file>

<file path=ppt/theme/theme1.xml><?xml version="1.0" encoding="utf-8"?>
<a:theme xmlns:a="http://schemas.openxmlformats.org/drawingml/2006/main" name="1_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3401</Words>
  <Application>WPS 演示</Application>
  <PresentationFormat>宽屏</PresentationFormat>
  <Paragraphs>304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60</vt:i4>
      </vt:variant>
    </vt:vector>
  </HeadingPairs>
  <TitlesOfParts>
    <vt:vector size="84" baseType="lpstr">
      <vt:lpstr>Arial</vt:lpstr>
      <vt:lpstr>宋体</vt:lpstr>
      <vt:lpstr>Wingdings</vt:lpstr>
      <vt:lpstr>Calibri</vt:lpstr>
      <vt:lpstr>黑体</vt:lpstr>
      <vt:lpstr>阿里巴巴普惠体 B</vt:lpstr>
      <vt:lpstr>阿里巴巴普惠体 R</vt:lpstr>
      <vt:lpstr>Alibaba PuHuiTi B</vt:lpstr>
      <vt:lpstr>阿里巴巴普惠体</vt:lpstr>
      <vt:lpstr>Segoe UI</vt:lpstr>
      <vt:lpstr>微软雅黑</vt:lpstr>
      <vt:lpstr>Verdana</vt:lpstr>
      <vt:lpstr>阿里巴巴普惠体 M</vt:lpstr>
      <vt:lpstr>Segoe UI Light</vt:lpstr>
      <vt:lpstr>微软雅黑 Light</vt:lpstr>
      <vt:lpstr>华文楷体</vt:lpstr>
      <vt:lpstr>Arial Unicode MS</vt:lpstr>
      <vt:lpstr>等线</vt:lpstr>
      <vt:lpstr>1_封面2</vt:lpstr>
      <vt:lpstr>1_目录</vt:lpstr>
      <vt:lpstr>1_学习目标</vt:lpstr>
      <vt:lpstr>1_正文设计方案</vt:lpstr>
      <vt:lpstr>5_结束页设计方案</vt:lpstr>
      <vt:lpstr>6_结束页设计方案</vt:lpstr>
      <vt:lpstr>Pandas 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WPS_123410976</cp:lastModifiedBy>
  <cp:revision>170</cp:revision>
  <dcterms:created xsi:type="dcterms:W3CDTF">2020-03-31T02:23:00Z</dcterms:created>
  <dcterms:modified xsi:type="dcterms:W3CDTF">2023-08-31T10:43:13Z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1520827CCD4C4C7F861246FC0B38576C_12</vt:lpwstr>
  </property>
  <property fmtid="{D5CDD505-2E9C-101B-9397-08002B2CF9AE}" pid="3" name="KSOProductBuildVer">
    <vt:lpwstr>2052-12.1.0.15120</vt:lpwstr>
  </property>
</Properties>
</file>