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0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0" r:id="rId3"/>
    <p:sldMasterId id="2147483664" r:id="rId4"/>
    <p:sldMasterId id="2147483666" r:id="rId5"/>
    <p:sldMasterId id="2147483669" r:id="rId6"/>
    <p:sldMasterId id="2147483910" r:id="rId7"/>
    <p:sldMasterId id="2147483898" r:id="rId8"/>
    <p:sldMasterId id="2147483688" r:id="rId9"/>
    <p:sldMasterId id="2147483711" r:id="rId10"/>
    <p:sldMasterId id="2147483893" r:id="rId11"/>
  </p:sldMasterIdLst>
  <p:notesMasterIdLst>
    <p:notesMasterId r:id="rId64"/>
  </p:notesMasterIdLst>
  <p:handoutMasterIdLst>
    <p:handoutMasterId r:id="rId65"/>
  </p:handoutMasterIdLst>
  <p:sldIdLst>
    <p:sldId id="462" r:id="rId12"/>
    <p:sldId id="479" r:id="rId13"/>
    <p:sldId id="1568" r:id="rId14"/>
    <p:sldId id="1794" r:id="rId15"/>
    <p:sldId id="1795" r:id="rId16"/>
    <p:sldId id="1796" r:id="rId17"/>
    <p:sldId id="1839" r:id="rId18"/>
    <p:sldId id="1797" r:id="rId19"/>
    <p:sldId id="1798" r:id="rId20"/>
    <p:sldId id="1661" r:id="rId21"/>
    <p:sldId id="1840" r:id="rId22"/>
    <p:sldId id="1800" r:id="rId23"/>
    <p:sldId id="1801" r:id="rId24"/>
    <p:sldId id="1662" r:id="rId25"/>
    <p:sldId id="1802" r:id="rId26"/>
    <p:sldId id="1804" r:id="rId27"/>
    <p:sldId id="1805" r:id="rId28"/>
    <p:sldId id="1806" r:id="rId29"/>
    <p:sldId id="1807" r:id="rId30"/>
    <p:sldId id="1808" r:id="rId31"/>
    <p:sldId id="1809" r:id="rId32"/>
    <p:sldId id="1810" r:id="rId33"/>
    <p:sldId id="1811" r:id="rId34"/>
    <p:sldId id="1812" r:id="rId35"/>
    <p:sldId id="1841" r:id="rId36"/>
    <p:sldId id="1816" r:id="rId37"/>
    <p:sldId id="1817" r:id="rId38"/>
    <p:sldId id="1675" r:id="rId39"/>
    <p:sldId id="1818" r:id="rId40"/>
    <p:sldId id="1819" r:id="rId41"/>
    <p:sldId id="1820" r:id="rId42"/>
    <p:sldId id="1821" r:id="rId43"/>
    <p:sldId id="1822" r:id="rId44"/>
    <p:sldId id="1842" r:id="rId45"/>
    <p:sldId id="1843" r:id="rId46"/>
    <p:sldId id="1826" r:id="rId47"/>
    <p:sldId id="1827" r:id="rId48"/>
    <p:sldId id="1828" r:id="rId49"/>
    <p:sldId id="1845" r:id="rId50"/>
    <p:sldId id="1844" r:id="rId51"/>
    <p:sldId id="1829" r:id="rId52"/>
    <p:sldId id="1831" r:id="rId53"/>
    <p:sldId id="1833" r:id="rId54"/>
    <p:sldId id="1832" r:id="rId55"/>
    <p:sldId id="1834" r:id="rId56"/>
    <p:sldId id="1846" r:id="rId57"/>
    <p:sldId id="1848" r:id="rId58"/>
    <p:sldId id="1835" r:id="rId59"/>
    <p:sldId id="1836" r:id="rId60"/>
    <p:sldId id="1849" r:id="rId61"/>
    <p:sldId id="1837" r:id="rId62"/>
    <p:sldId id="264" r:id="rId63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1"/>
    <a:srgbClr val="FFFFFF"/>
    <a:srgbClr val="AD2A26"/>
    <a:srgbClr val="AD2B26"/>
    <a:srgbClr val="49504F"/>
    <a:srgbClr val="B60206"/>
    <a:srgbClr val="B70006"/>
    <a:srgbClr val="FFFFE4"/>
    <a:srgbClr val="91919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6" autoAdjust="0"/>
    <p:restoredTop sz="95344" autoAdjust="0"/>
  </p:normalViewPr>
  <p:slideViewPr>
    <p:cSldViewPr snapToGrid="0" showGuides="1">
      <p:cViewPr>
        <p:scale>
          <a:sx n="78" d="100"/>
          <a:sy n="78" d="100"/>
        </p:scale>
        <p:origin x="2056" y="1160"/>
      </p:cViewPr>
      <p:guideLst>
        <p:guide orient="horz" pos="592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commentAuthors" Target="commentAuthor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9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2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buNone/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buNone/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85E0-84EF-56FD-7FD3-0EB4A24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8476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3B4F7-17BA-47CD-CA27-792208CD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8EA12-3954-EF40-8C4A-AFD2383A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B512-1D1F-34D6-6ED6-B2E1AB14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BC8B7-0C95-D3C8-BE03-4486CB03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2CA2-234A-D4AD-21CC-C22CB0CD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9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8140-B22F-BB16-AE02-49017663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789E-A3B6-50A0-E287-2145A9BC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4442D-E1EA-DE49-238D-6433883F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FD2E8-9D38-E6E9-0E04-F6D8E91C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1E856-8811-B1BE-9173-B2C759A3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92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E321-BE88-89B2-25CF-07894D5C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1CEB6-710C-F980-E39E-3F4CD4B3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BF69A-70C8-CD03-86BA-BA00B0E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58D9C-7D04-E2F2-BA53-7EB60C8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7CDE1-0A1C-A184-9141-A7F4B04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00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A4E6-1EA7-AC88-0154-8E81815F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EAD33-5423-2863-3CA4-42A75724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D5BE6-8D52-5137-B42F-6B2EA392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74648-67B3-9515-AB25-98621F8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3DF46-D43E-7CD0-D4FD-D7F90FBA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C6755-4FE8-3441-A621-35A8A426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8437-0113-EF64-2A80-8941EAF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737C4-EE88-9494-7A0D-9ABB8A8F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BA0F6-F456-6C18-E6EE-E983FD37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488AD-E869-8B76-B1D8-FBE90B4D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63AEE-BE14-6594-DD18-A56FBF16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BE7C9-0327-DDB0-6667-797D8B3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4837D-E6D3-7B21-9DD4-0699994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45683-C55A-EDA5-9654-9403CD7C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4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3F6C7-E0AC-05EF-5A29-F49C62C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6BC61-B237-534C-9842-5B7FE2C8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9CBC0-C5E1-15EC-85E0-E00286D5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7FA90-E2DA-DEF2-C7E8-0DCE1EF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5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AAC1D-C8A8-39B2-03C1-A17B77FB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BDC6F-508F-FA7A-6278-41C5FFC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B4F05-5637-7185-B699-515B1D12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99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3B7D-8AF4-7B4D-D6F4-91941513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80CFD-C83D-0A25-913C-216C5428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93668-5B04-88FF-6538-A12FCA0D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985D7-34C6-FE60-B15A-9B7C5AAD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415E2-07C5-391D-772B-73B0C7E6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BDC43-04FD-93A0-2C46-126333FB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4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4DC61-125F-FC78-C00C-70AFD1E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3262C-AC10-CD67-66BB-9FF2FEE6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1C173-EE72-73A7-50E9-1A1DCE98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E7A04-DA03-AED4-747E-3D571D62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8F6E4-77AF-59FA-9D57-C9B63D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63665-F993-469B-5F29-3E40674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20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5C6A-9C84-A99F-8E87-0B1CD0F7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05C4E-AD07-5F92-4DB1-73709112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92761-2215-89A4-FB03-ECB53398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7BBB2-56C1-E2E3-5F1A-DB098273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043C-7F5D-495B-A24B-2817D596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71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180F8-DD98-FB6B-34A9-0E44D07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BBBB4-B624-5AE7-5292-8ADEFB1C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BDCA1-2F91-40C1-43CD-80F14342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A6C7-6F56-163B-490B-3B826802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0B257-9B54-29D7-C075-2EBD7C3A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9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B1BF-57DA-1E99-03A9-4FDEF5555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1E940-0BAC-EA25-B1B2-E92CE8E3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F980D-1CA7-B85B-4210-E792D2D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2A2B-58B9-3105-471C-23C03E7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4654-D1D3-D9CD-750E-782B078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20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EDED-CE55-59A7-5AA0-C1612B7C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2DE2F-AF06-4AAA-0677-4CD80F9E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9F656-D602-EE29-AA24-7A37D060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8DA7F-5D89-9394-F4F5-46E08156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1F457-5666-E2C4-F2F2-3A449C8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0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82DB-8AD1-71C7-8E37-3FD38D86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F77EB-D78A-FEED-8F30-788B9479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54941-16E6-4BA4-9E9E-128EAB5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7AB05-D325-FF77-7494-491AAE4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B62EA-F313-0D33-E35A-5814842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6848-792E-286D-FA6B-9AA2A90C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FC585-DD36-1521-42EE-9EFD87E39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B1150-EAFF-0E44-F4E0-452C5734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82208-2D00-B754-4A4A-03177573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3B5E0-94A1-577B-1606-C355A75E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2A8B8-F5C4-EFA5-3109-EB8B44B6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466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F0B07-C440-7FC9-CAFE-3D31220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F9377-F616-AD25-27E7-DEA889DA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62490-C962-DD5C-553E-303C2317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45DD6-3316-B2D2-AC19-06CF388D7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F3934-9D20-439E-B829-D1446D95B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D5A7B-58E3-9A75-7BAB-3312F7F2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3AF30-DD20-C99D-85E8-FA4FD73C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F9236-92E4-6B6B-07BD-122A3C03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90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1D949-5DB8-ABE4-F9B4-6D93D76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300A7-389A-7EFA-FFD8-E3C2BA12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3871D-33C6-7151-5138-8597C43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D4FB95-637E-96AA-E57C-CBEF4AE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125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01821-6B2F-4A56-31AB-BBE405DA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6CE359-5443-EE7F-0B69-711C9E14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10BE8-C0FB-C4F9-4E01-1959B5A6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04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014F-9172-4902-4310-0B94BDF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043CA-AFE2-B6EF-A475-D3910561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7816F-F9E3-4C68-089F-B14B4912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F6D2A-90B0-653F-D138-AA6B54B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D5926-D0F4-A3C0-25C5-A7332396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5235F-6070-12BB-96CB-D29BA97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870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DD5D7-2FEF-D777-6998-1714216F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A003D-7E64-B7FE-01AF-E18DECCE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83FA8-4B6A-B210-ED82-DA9F73D0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5A2CF-BDF7-6ABB-2B04-F8BBDC7B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42540-40F9-F35F-2F65-5B51B470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DB9C2-F22E-E4E5-80A0-D06644B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186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BAEB-1607-B6EB-D41D-624EA03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D56CC-98C0-BB6B-C6B0-6297FC62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72D7-613E-E9E7-47FB-1298072F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16F12-354D-BB91-F88B-0ADAF361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135D8-F720-39BE-EB98-ABF70381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107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004C8-5188-9E1A-437E-C1CF5570D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338A0-80E4-FCD3-4C87-DD4AC5E5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67AFD-272D-CFC6-6BC7-1614A10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0EC9E-8A12-10E6-5776-775CAD0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D304-444E-D5D7-02D7-27BB1B99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6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4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8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922" r:id="rId16"/>
    <p:sldLayoutId id="2147483685" r:id="rId17"/>
    <p:sldLayoutId id="2147483686" r:id="rId18"/>
    <p:sldLayoutId id="214748368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82DA4-22D9-267E-CC80-9100BA3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DDFAD-5FB1-47C7-ADE9-A5E50DDF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B81C9-023A-6953-E3F3-60411917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6EC5-0109-4184-8118-DE9082C0533A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AE49-DCA0-25C2-6658-D7956F62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E9AA7-606D-7A87-BE41-159F69212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02A8A-1A52-B437-3660-B1272837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6E8F6-0206-04FF-7F7C-FF84B20E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CBA98-7678-4596-25C8-40DBEA558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626C-D819-40E4-B45D-2F58886970D3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ACD21-45E1-A4D5-A6E4-571FB105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55FCA-417D-EA90-7CE9-49348D4D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zh-CN" altLang="en-US" sz="66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卷积神经网络</a:t>
            </a:r>
            <a:r>
              <a:rPr lang="en-US" altLang="zh-CN" sz="66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CNN</a:t>
            </a:r>
            <a:endParaRPr lang="zh-CN" altLang="en-US" sz="66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卷积神经网络（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Convolutional Neural Network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）是含有卷积层的神经网络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卷积层的作用就是用来自动学习、提取图像的特征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CNN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网络主要由三部分构成：卷积层、池化层和全连接层构成：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卷积层负责提取图像中的局部特征；</a:t>
            </a: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池化层用来大幅降低参数量级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降维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</a:t>
            </a: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全连接层用来输出想要的结果。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8BDF61-B2C6-0CC0-A8F7-B203A5E3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86" y="3732923"/>
            <a:ext cx="6215787" cy="25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84404-947A-5DD5-CE32-83AE835DA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什么是卷积神经网络？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包含卷积层的神经网络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卷积神经网络的构成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卷积层：特征提取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池化层：降维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全连接层：输出结果</a:t>
            </a:r>
          </a:p>
        </p:txBody>
      </p:sp>
    </p:spTree>
    <p:extLst>
      <p:ext uri="{BB962C8B-B14F-4D97-AF65-F5344CB8AC3E}">
        <p14:creationId xmlns:p14="http://schemas.microsoft.com/office/powerpoint/2010/main" val="225943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zh-CN" altLang="en-US" sz="1600" dirty="0">
                <a:sym typeface="+mn-ea"/>
              </a:rPr>
              <a:t>图像基础知识</a:t>
            </a:r>
          </a:p>
          <a:p>
            <a:r>
              <a:rPr kumimoji="1" lang="en-US" altLang="zh-CN" sz="1600" dirty="0">
                <a:sym typeface="+mn-ea"/>
              </a:rPr>
              <a:t>CNN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卷积层</a:t>
            </a:r>
          </a:p>
          <a:p>
            <a:pPr algn="l"/>
            <a:r>
              <a:rPr kumimoji="1" lang="zh-CN" altLang="en-US" sz="1600" dirty="0">
                <a:sym typeface="+mn-ea"/>
              </a:rPr>
              <a:t>池化层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图像分类案例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5997" y="2618266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掌握卷积层计算过程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掌握特征图大小计算方法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zh-CN" altLang="en-US" dirty="0">
                <a:solidFill>
                  <a:schemeClr val="tx1"/>
                </a:solidFill>
              </a:rPr>
              <a:t>卷积层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7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卷积计算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input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表示输入的图像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filter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表示卷积核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也叫做卷积核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滤波矩阵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input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经过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filter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得到输出为最右侧的图像，该图叫做特征图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A430BF-D8A7-CD3E-752C-FD496662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86" y="1974461"/>
            <a:ext cx="5753599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卷积计算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卷积运算本质上就是在卷积核和输入数据的局部区域间做点积。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最终的特征图结果为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C65F5-FAB1-8D5B-D5C4-CF71A3E0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02" y="1828258"/>
            <a:ext cx="6180356" cy="22785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64F7CA-281B-73A7-3EBD-E5A3E731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102" y="4662657"/>
            <a:ext cx="5806944" cy="21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6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通过上面的卷积计算过程，最终的特征图比原始图像小很多，如果想要保持经过卷积后的图像大小不变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可以在原图周围添加 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padding 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来实现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D14B4-21BF-AB24-8BA4-7E1D73D4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24" y="2744240"/>
            <a:ext cx="5118551" cy="31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按照步长为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来移动卷积核，计算特征图如下所示：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如果把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Stride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增大为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，也是可以提取特征图的，如下图所示：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00C67-7D77-AE95-2270-B6BD430B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7" y="2208627"/>
            <a:ext cx="10948086" cy="16896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E68F03-1D57-A737-21F3-E8B71799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40" y="4722819"/>
            <a:ext cx="8996680" cy="17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多通道卷积计算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实际中的图像都是多个通道组成的，我们怎么计算卷积呢？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如下图所示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74DCDC-5C0D-CF5C-6D65-A16701B6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57" y="1974461"/>
            <a:ext cx="4800998" cy="1847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E9DFAF-96F7-2CC7-CFDF-4C6A5751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849" y="4339190"/>
            <a:ext cx="5017352" cy="24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多卷积核卷积计算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当使用多个卷积核时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应该怎么进行特征提取呢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DE288-24DB-AC1A-FEC2-2F445EAA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08" y="2285296"/>
            <a:ext cx="8144692" cy="32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9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图像基础知识</a:t>
            </a:r>
          </a:p>
          <a:p>
            <a:pPr algn="l"/>
            <a:r>
              <a:rPr kumimoji="1" lang="en-US" altLang="zh-CN" sz="1600" dirty="0">
                <a:sym typeface="+mn-ea"/>
              </a:rPr>
              <a:t>CNN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pPr algn="l"/>
            <a:r>
              <a:rPr kumimoji="1" lang="zh-CN" altLang="en-US" sz="1600" dirty="0">
                <a:sym typeface="+mn-ea"/>
              </a:rPr>
              <a:t>卷积层</a:t>
            </a:r>
          </a:p>
          <a:p>
            <a:pPr algn="l"/>
            <a:r>
              <a:rPr kumimoji="1" lang="zh-CN" altLang="en-US" sz="1600" dirty="0">
                <a:sym typeface="+mn-ea"/>
              </a:rPr>
              <a:t>池化层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图像分类案例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8369" y="1536564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多卷积核卷积计算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577310-FC34-CD1E-E9CD-2F144E32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19" y="1457270"/>
            <a:ext cx="6451181" cy="5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特征图大小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输出特征图的大小与以下参数息息相关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size: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卷积核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过滤器大小，一般会选择为奇数，比如有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*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3*3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5*5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Padding: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零填充的方式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Stride: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步长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那计算方法如下图所示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输入图像大小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W x W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卷积核大小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F x F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Stride: 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Padding: P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输出图像大小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N x N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EF46E-EDA3-0A79-FB47-4DFD02D5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42" y="5557209"/>
            <a:ext cx="2284492" cy="7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特征图大小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以下图为例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5 x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卷积核大小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3 x 3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Stride: 1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Padding: 1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(5 - 3 + 2) / 1 + 1 = 5,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即得到的特征图大小为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5 x 5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3A53F-1FA1-7153-5A6C-90F8E9EB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96" y="4104687"/>
            <a:ext cx="4061168" cy="25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卷积层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b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8DDE8A-11D5-5A21-F1C7-0A70C2700C74}"/>
              </a:ext>
            </a:extLst>
          </p:cNvPr>
          <p:cNvSpPr txBox="1"/>
          <p:nvPr/>
        </p:nvSpPr>
        <p:spPr>
          <a:xfrm>
            <a:off x="782320" y="2333168"/>
            <a:ext cx="6967886" cy="285206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conv = nn.Conv2d(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in_channels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,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out_channels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,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kernel_size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, stride, padding)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"""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参数说明：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 err="1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in_channels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: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输入通道数，</a:t>
            </a:r>
            <a:endParaRPr lang="en-US" altLang="zh-CN" sz="1400" dirty="0">
              <a:solidFill>
                <a:srgbClr val="00B050"/>
              </a:solidFill>
              <a:latin typeface="宋体" panose="02010600030101010101" pitchFamily="2" charset="-122"/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 err="1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out_channels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: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输出通道，也可以理解为卷积核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kernel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的数量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 err="1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kernel_size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：卷积核的高和宽设置，一般为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3,5,7...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stride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：卷积核移动的步长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padding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：在四周加入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padding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的数量，默认补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0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"""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54D646-7F8F-7B04-1F4A-7AB605AF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242" y="2709834"/>
            <a:ext cx="2319033" cy="21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卷积层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CD2EC-7FC4-0E22-C054-4C03F6B1C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b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8DDE8A-11D5-5A21-F1C7-0A70C2700C74}"/>
              </a:ext>
            </a:extLst>
          </p:cNvPr>
          <p:cNvSpPr txBox="1"/>
          <p:nvPr/>
        </p:nvSpPr>
        <p:spPr>
          <a:xfrm>
            <a:off x="1752279" y="1457271"/>
            <a:ext cx="8149036" cy="526297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/>
              <a:t>torch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 err="1"/>
              <a:t>torch.nn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1400" dirty="0" err="1"/>
              <a:t>nn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 err="1"/>
              <a:t>matplotlib.pyplot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1400" dirty="0" err="1"/>
              <a:t>plt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/>
              <a:t>test():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读取图像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,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形状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(640, 640, 3)</a:t>
            </a:r>
            <a:br>
              <a:rPr lang="en-US" altLang="zh-CN" sz="1400" i="1" dirty="0">
                <a:solidFill>
                  <a:srgbClr val="808080"/>
                </a:solidFill>
                <a:effectLst/>
              </a:rPr>
            </a:br>
            <a:r>
              <a:rPr lang="en-US" altLang="zh-CN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img</a:t>
            </a:r>
            <a:r>
              <a:rPr lang="en" altLang="zh-CN" sz="1400" dirty="0"/>
              <a:t> = </a:t>
            </a:r>
            <a:r>
              <a:rPr lang="en" altLang="zh-CN" sz="1400" dirty="0" err="1"/>
              <a:t>plt.imread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'data/</a:t>
            </a:r>
            <a:r>
              <a:rPr lang="en" altLang="zh-CN" sz="1400" b="1" dirty="0" err="1">
                <a:solidFill>
                  <a:srgbClr val="008000"/>
                </a:solidFill>
                <a:effectLst/>
              </a:rPr>
              <a:t>img.jpg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plt.imshow</a:t>
            </a:r>
            <a:r>
              <a:rPr lang="en" altLang="zh-CN" sz="1400" dirty="0"/>
              <a:t>(</a:t>
            </a:r>
            <a:r>
              <a:rPr lang="en" altLang="zh-CN" sz="1400" dirty="0" err="1"/>
              <a:t>img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plt.axis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'off'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plt.show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构建卷积层</a:t>
            </a:r>
            <a:br>
              <a:rPr lang="zh-CN" altLang="en-US" sz="1400" i="1" dirty="0">
                <a:solidFill>
                  <a:srgbClr val="008001"/>
                </a:solidFill>
                <a:effectLst/>
              </a:rPr>
            </a:br>
            <a:r>
              <a:rPr lang="zh-CN" altLang="en-US" sz="1400" i="1" dirty="0">
                <a:solidFill>
                  <a:srgbClr val="008001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out_channels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表示卷积核个数</a:t>
            </a:r>
            <a:br>
              <a:rPr lang="zh-CN" altLang="en-US" sz="1400" i="1" dirty="0">
                <a:solidFill>
                  <a:srgbClr val="008001"/>
                </a:solidFill>
                <a:effectLst/>
              </a:rPr>
            </a:br>
            <a:r>
              <a:rPr lang="zh-CN" altLang="en-US" sz="1400" i="1" dirty="0">
                <a:solidFill>
                  <a:srgbClr val="008001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修改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out_channels</a:t>
            </a:r>
            <a:r>
              <a:rPr lang="zh-CN" altLang="en" sz="1400" i="1" dirty="0">
                <a:solidFill>
                  <a:srgbClr val="008001"/>
                </a:solidFill>
                <a:effectLst/>
              </a:rPr>
              <a:t>，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stride</a:t>
            </a:r>
            <a:r>
              <a:rPr lang="zh-CN" altLang="en" sz="1400" i="1" dirty="0">
                <a:solidFill>
                  <a:srgbClr val="008001"/>
                </a:solidFill>
                <a:effectLst/>
              </a:rPr>
              <a:t>，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padding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观察特征图的变化情况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conv = nn.Conv2d(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in_channels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sz="1400" dirty="0"/>
              <a:t>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out_channels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sz="1400" dirty="0"/>
              <a:t>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kernel_size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stride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padding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输入形状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BatchSize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, Channel, Height, Width)</a:t>
            </a:r>
            <a:br>
              <a:rPr lang="en" altLang="zh-CN" sz="1400" i="1" dirty="0">
                <a:solidFill>
                  <a:srgbClr val="008001"/>
                </a:solidFill>
                <a:effectLst/>
              </a:rPr>
            </a:br>
            <a:r>
              <a:rPr lang="en" altLang="zh-CN" sz="1400" i="1" dirty="0">
                <a:solidFill>
                  <a:srgbClr val="008001"/>
                </a:solidFill>
                <a:effectLst/>
              </a:rPr>
              <a:t>    # mg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形状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torch.Size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([3, 640, 640])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img</a:t>
            </a:r>
            <a:r>
              <a:rPr lang="en" altLang="zh-CN" sz="1400" dirty="0"/>
              <a:t> = </a:t>
            </a:r>
            <a:r>
              <a:rPr lang="en" altLang="zh-CN" sz="1400" dirty="0" err="1"/>
              <a:t>torch.tensor</a:t>
            </a:r>
            <a:r>
              <a:rPr lang="en" altLang="zh-CN" sz="1400" dirty="0"/>
              <a:t>(</a:t>
            </a:r>
            <a:r>
              <a:rPr lang="en" altLang="zh-CN" sz="1400" dirty="0" err="1"/>
              <a:t>img</a:t>
            </a:r>
            <a:r>
              <a:rPr lang="en" altLang="zh-CN" sz="1400" dirty="0"/>
              <a:t>).permute(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img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形状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torch.Size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([1, 3, 640, 640])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img</a:t>
            </a:r>
            <a:r>
              <a:rPr lang="en" altLang="zh-CN" sz="1400" dirty="0"/>
              <a:t> = </a:t>
            </a:r>
            <a:r>
              <a:rPr lang="en" altLang="zh-CN" sz="1400" dirty="0" err="1"/>
              <a:t>img.unsqueeze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将图像送入卷积层中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feature_map_img</a:t>
            </a:r>
            <a:r>
              <a:rPr lang="en" altLang="zh-CN" sz="1400" dirty="0"/>
              <a:t> = conv(</a:t>
            </a:r>
            <a:r>
              <a:rPr lang="en" altLang="zh-CN" sz="1400" dirty="0" err="1"/>
              <a:t>img.to</a:t>
            </a:r>
            <a:r>
              <a:rPr lang="en" altLang="zh-CN" sz="1400" dirty="0"/>
              <a:t>(torch.float32))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打印特征图的形状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 err="1"/>
              <a:t>feature_map_img.shape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test()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4219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7EC0EF-21CF-700E-9951-83BAB527C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1"/>
                </a:solidFill>
              </a:rPr>
              <a:t>卷积层计算过程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卷积运算本质上就是在卷积核和输入数据的局部区域间做点积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1"/>
                </a:solidFill>
              </a:rPr>
              <a:t>特征图大小计算方法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zh-CN" altLang="en-US" dirty="0">
                <a:solidFill>
                  <a:schemeClr val="tx1"/>
                </a:solidFill>
              </a:rPr>
              <a:t>卷积层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DF4C3-90F8-2739-F163-B3763C7E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64" y="4111367"/>
            <a:ext cx="2082800" cy="711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0189F1-AAEC-1052-3E2A-8665061E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5542280"/>
            <a:ext cx="6972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zh-CN" altLang="en-US" sz="1600" dirty="0">
                <a:sym typeface="+mn-ea"/>
              </a:rPr>
              <a:t>图像基础知识</a:t>
            </a:r>
          </a:p>
          <a:p>
            <a:r>
              <a:rPr kumimoji="1" lang="en-US" altLang="zh-CN" sz="1600" dirty="0">
                <a:sym typeface="+mn-ea"/>
              </a:rPr>
              <a:t>CNN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ym typeface="+mn-ea"/>
              </a:rPr>
              <a:t>卷积层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池化层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图像分类案例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5997" y="3223895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掌握池化层计算过程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zh-CN" altLang="en-US" dirty="0">
                <a:solidFill>
                  <a:schemeClr val="tx1"/>
                </a:solidFill>
              </a:rPr>
              <a:t>池化层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池化层计算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池化层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(Pooling)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降低维度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缩减模型大小，提高计算速度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F1971-C7D3-A4B2-A3BB-D76F0BF9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04" y="1907755"/>
            <a:ext cx="5211188" cy="49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4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Stride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28037-4CD4-E429-6CB7-89F77857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4" y="1457271"/>
            <a:ext cx="5715495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知道图像的基本概念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掌握使用</a:t>
            </a:r>
            <a:r>
              <a:rPr lang="en-US" altLang="zh-CN" dirty="0">
                <a:solidFill>
                  <a:schemeClr val="tx1"/>
                </a:solidFill>
              </a:rPr>
              <a:t>matplotlib</a:t>
            </a:r>
            <a:r>
              <a:rPr lang="zh-CN" altLang="en-US" dirty="0">
                <a:solidFill>
                  <a:schemeClr val="tx1"/>
                </a:solidFill>
              </a:rPr>
              <a:t>加载图片方法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Padding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BB34E-208A-21DC-9494-DACCCC33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82" y="1457271"/>
            <a:ext cx="577646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66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多通道池化层计算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C8DA2-A897-6E53-9203-B26CE3F0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01" y="1457271"/>
            <a:ext cx="4688130" cy="52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池化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490DAE-A5FD-B696-313C-50EA73367AC1}"/>
              </a:ext>
            </a:extLst>
          </p:cNvPr>
          <p:cNvSpPr txBox="1"/>
          <p:nvPr/>
        </p:nvSpPr>
        <p:spPr>
          <a:xfrm>
            <a:off x="2056415" y="1925092"/>
            <a:ext cx="6186860" cy="126188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最大池化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nn.MaxPool2d(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kernel_size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=2, stride=2, padding=1)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平均池化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nn.AvgPool2d(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kernel_size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=2, stride=1, padding=0)</a:t>
            </a:r>
          </a:p>
        </p:txBody>
      </p:sp>
    </p:spTree>
    <p:extLst>
      <p:ext uri="{BB962C8B-B14F-4D97-AF65-F5344CB8AC3E}">
        <p14:creationId xmlns:p14="http://schemas.microsoft.com/office/powerpoint/2010/main" val="358387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池化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层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FE7F3-43CF-2815-93C2-D27BC3E365CE}"/>
              </a:ext>
            </a:extLst>
          </p:cNvPr>
          <p:cNvSpPr txBox="1"/>
          <p:nvPr/>
        </p:nvSpPr>
        <p:spPr>
          <a:xfrm>
            <a:off x="1339724" y="1778546"/>
            <a:ext cx="6701974" cy="449353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6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600" dirty="0"/>
              <a:t>torch</a:t>
            </a:r>
            <a:br>
              <a:rPr lang="en" altLang="zh-CN" sz="1600" dirty="0"/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600" dirty="0" err="1"/>
              <a:t>torch.nn</a:t>
            </a:r>
            <a:r>
              <a:rPr lang="en" altLang="zh-CN" sz="1600" dirty="0"/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1600" dirty="0" err="1"/>
              <a:t>nn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008001"/>
                </a:solidFill>
                <a:effectLst/>
              </a:rPr>
              <a:t># 1. </a:t>
            </a:r>
            <a:r>
              <a:rPr lang="zh-CN" altLang="en" sz="1600" i="1" dirty="0">
                <a:solidFill>
                  <a:srgbClr val="008001"/>
                </a:solidFill>
              </a:rPr>
              <a:t>单通道</a:t>
            </a:r>
            <a:r>
              <a:rPr lang="zh-CN" altLang="en-US" sz="1600" i="1" dirty="0">
                <a:solidFill>
                  <a:srgbClr val="008001"/>
                </a:solidFill>
              </a:rPr>
              <a:t>池化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600" dirty="0"/>
              <a:t>test01():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定义输入输数据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【1</a:t>
            </a:r>
            <a:r>
              <a:rPr lang="en-US" altLang="zh-CN" sz="1600" i="1" dirty="0">
                <a:solidFill>
                  <a:srgbClr val="008001"/>
                </a:solidFill>
              </a:rPr>
              <a:t>,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3,3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 </a:t>
            </a:r>
            <a:r>
              <a:rPr lang="en-US" altLang="zh-CN" sz="1600" i="1" dirty="0">
                <a:solidFill>
                  <a:srgbClr val="008001"/>
                </a:solidFill>
              </a:rPr>
              <a:t>】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inputs = </a:t>
            </a:r>
            <a:r>
              <a:rPr lang="en" altLang="zh-CN" sz="1600" dirty="0" err="1"/>
              <a:t>torch.tensor</a:t>
            </a:r>
            <a:r>
              <a:rPr lang="en" altLang="zh-CN" sz="1600" dirty="0"/>
              <a:t>([[[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4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5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6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7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8</a:t>
            </a:r>
            <a:r>
              <a:rPr lang="en" altLang="zh-CN" sz="1600" dirty="0"/>
              <a:t>]]]).float()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8001"/>
                </a:solidFill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修改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stride</a:t>
            </a:r>
            <a:r>
              <a:rPr lang="zh-CN" altLang="en" sz="1600" i="1" dirty="0">
                <a:solidFill>
                  <a:srgbClr val="008001"/>
                </a:solidFill>
                <a:effectLst/>
              </a:rPr>
              <a:t>，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padding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观察效果</a:t>
            </a:r>
            <a:br>
              <a:rPr lang="zh-CN" altLang="en-US" sz="1600" i="1" dirty="0">
                <a:solidFill>
                  <a:srgbClr val="008001"/>
                </a:solidFill>
                <a:effectLst/>
              </a:rPr>
            </a:br>
            <a:r>
              <a:rPr lang="zh-CN" altLang="en-US" sz="1600" i="1" dirty="0">
                <a:solidFill>
                  <a:srgbClr val="008001"/>
                </a:solidFill>
                <a:effectLst/>
              </a:rPr>
              <a:t>   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# 1.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最大池化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polling = nn.MaxPool2d(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kernel_size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stride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padding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output = polling(inputs)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最大池化：</a:t>
            </a:r>
            <a:r>
              <a:rPr lang="en-US" altLang="zh-CN" sz="16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600" dirty="0"/>
              <a:t>, output)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2.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平均池化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polling = nn.AvgPool2d(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kernel_size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stride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padding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output = polling(inputs)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平均池化：</a:t>
            </a:r>
            <a:r>
              <a:rPr lang="en-US" altLang="zh-CN" sz="16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600" dirty="0"/>
              <a:t>, output)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13D9DE-8731-3DE0-1647-2AA6A992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61" y="4429031"/>
            <a:ext cx="2349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池化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层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FE7F3-43CF-2815-93C2-D27BC3E365CE}"/>
              </a:ext>
            </a:extLst>
          </p:cNvPr>
          <p:cNvSpPr txBox="1"/>
          <p:nvPr/>
        </p:nvSpPr>
        <p:spPr>
          <a:xfrm>
            <a:off x="1067875" y="2082840"/>
            <a:ext cx="6701974" cy="413446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600" i="1" dirty="0">
                <a:solidFill>
                  <a:srgbClr val="008001"/>
                </a:solidFill>
                <a:effectLst/>
              </a:rPr>
              <a:t># 2.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多通道池化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600" dirty="0"/>
              <a:t>test02():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600" dirty="0"/>
              <a:t>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定义输入输数据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【3</a:t>
            </a:r>
            <a:r>
              <a:rPr lang="en-US" altLang="zh-CN" sz="1600" i="1" dirty="0">
                <a:solidFill>
                  <a:srgbClr val="008001"/>
                </a:solidFill>
              </a:rPr>
              <a:t>,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3,3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 </a:t>
            </a:r>
            <a:r>
              <a:rPr lang="en-US" altLang="zh-CN" sz="1600" i="1" dirty="0">
                <a:solidFill>
                  <a:srgbClr val="008001"/>
                </a:solidFill>
              </a:rPr>
              <a:t>】</a:t>
            </a:r>
            <a:br>
              <a:rPr lang="en" altLang="zh-CN" sz="1600" dirty="0"/>
            </a:br>
            <a:r>
              <a:rPr lang="en" altLang="zh-CN" sz="1600" dirty="0"/>
              <a:t>    inputs = </a:t>
            </a:r>
            <a:r>
              <a:rPr lang="en" altLang="zh-CN" sz="1600" dirty="0" err="1"/>
              <a:t>torch.tensor</a:t>
            </a:r>
            <a:r>
              <a:rPr lang="en" altLang="zh-CN" sz="1600" dirty="0"/>
              <a:t>([[[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4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5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6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7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8</a:t>
            </a:r>
            <a:r>
              <a:rPr lang="en" altLang="zh-CN" sz="1600" dirty="0"/>
              <a:t>]],</a:t>
            </a:r>
            <a:br>
              <a:rPr lang="en" altLang="zh-CN" sz="1600" dirty="0"/>
            </a:br>
            <a:r>
              <a:rPr lang="en" altLang="zh-CN" sz="1600" dirty="0"/>
              <a:t>                           [[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30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40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50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60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70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80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90</a:t>
            </a:r>
            <a:r>
              <a:rPr lang="en" altLang="zh-CN" sz="1600" dirty="0"/>
              <a:t>]],</a:t>
            </a:r>
            <a:br>
              <a:rPr lang="en" altLang="zh-CN" sz="1600" dirty="0"/>
            </a:br>
            <a:r>
              <a:rPr lang="en" altLang="zh-CN" sz="1600" dirty="0"/>
              <a:t>                           [[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33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44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55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66</a:t>
            </a:r>
            <a:r>
              <a:rPr lang="en" altLang="zh-CN" sz="1600" dirty="0"/>
              <a:t>], [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77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88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99</a:t>
            </a:r>
            <a:r>
              <a:rPr lang="en" altLang="zh-CN" sz="1600" dirty="0"/>
              <a:t>]]]).float()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>
                <a:solidFill>
                  <a:srgbClr val="008001"/>
                </a:solidFill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最大池化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polling = nn.MaxPool2d(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kernel_size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stride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padding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output = polling(inputs)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多通道池化：</a:t>
            </a:r>
            <a:r>
              <a:rPr lang="en-US" altLang="zh-CN" sz="16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600" dirty="0"/>
              <a:t>, output)</a:t>
            </a:r>
            <a:br>
              <a:rPr lang="en" altLang="zh-CN" sz="1600" dirty="0"/>
            </a:b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600" dirty="0"/>
              <a:t>__name__ == 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'__main__'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test01()</a:t>
            </a:r>
            <a:br>
              <a:rPr lang="en" altLang="zh-CN" sz="1600" dirty="0"/>
            </a:br>
            <a:r>
              <a:rPr lang="en" altLang="zh-CN" sz="1600" dirty="0"/>
              <a:t>    test02()</a:t>
            </a:r>
            <a:endParaRPr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44308-C0E2-5C57-4B36-73A42E67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80" y="3944953"/>
            <a:ext cx="2451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9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ED2E8C-D888-63C5-174C-766B7B86E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池化的作用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latin typeface="Roboto" panose="02000000000000000000" pitchFamily="2" charset="0"/>
              </a:rPr>
              <a:t>降维，减小数据的大小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池化的分类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最大池化和平均池化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池化的</a:t>
            </a:r>
            <a:r>
              <a:rPr kumimoji="1" lang="en-US" altLang="zh-CN" dirty="0"/>
              <a:t>API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62E98-2FF6-E22D-AD56-0F10D1C0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26" y="4573991"/>
            <a:ext cx="5130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zh-CN" altLang="en-US" sz="1600" dirty="0">
                <a:sym typeface="+mn-ea"/>
              </a:rPr>
              <a:t>图像基础知识</a:t>
            </a:r>
          </a:p>
          <a:p>
            <a:r>
              <a:rPr kumimoji="1" lang="en-US" altLang="zh-CN" sz="1600" dirty="0">
                <a:sym typeface="+mn-ea"/>
              </a:rPr>
              <a:t>CNN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ym typeface="+mn-ea"/>
              </a:rPr>
              <a:t>卷积层</a:t>
            </a:r>
          </a:p>
          <a:p>
            <a:r>
              <a:rPr kumimoji="1" lang="zh-CN" altLang="en-US" sz="1600" dirty="0">
                <a:sym typeface="+mn-ea"/>
              </a:rPr>
              <a:t>池化层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图像分类案例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0611" y="3498936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2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了解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CIFAR10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数据集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掌握分类网络搭建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掌握模型构建流程</a:t>
            </a:r>
          </a:p>
        </p:txBody>
      </p:sp>
    </p:spTree>
    <p:extLst>
      <p:ext uri="{BB962C8B-B14F-4D97-AF65-F5344CB8AC3E}">
        <p14:creationId xmlns:p14="http://schemas.microsoft.com/office/powerpoint/2010/main" val="310361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卷积神经网络案例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982846"/>
            <a:ext cx="10698800" cy="2892307"/>
          </a:xfrm>
        </p:spPr>
        <p:txBody>
          <a:bodyPr/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咱们使用前面的学习到的知识来构建一个卷积神经网络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并训练该网络实现图像分类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要完成这个案例，咱们需要学习的内容如下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了解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CIFAR10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</a:t>
            </a:r>
            <a:endParaRPr lang="en-US" altLang="zh-CN" sz="18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搭建卷积神经网络</a:t>
            </a:r>
            <a:endParaRPr lang="en-US" altLang="zh-CN" sz="18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编写训练函数</a:t>
            </a:r>
            <a:endParaRPr lang="en-US" altLang="zh-CN" sz="18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编写预测函数</a:t>
            </a:r>
            <a:endParaRPr lang="en-US" altLang="zh-CN" sz="18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616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卷积神经网络案例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1413865" y="2263393"/>
            <a:ext cx="8521688" cy="422301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torch.nn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torchvision.datasets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CIFAR10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torchvision.transforms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ToTensor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torchvision.transforms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Compose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torch.optim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optim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torch.utils.data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DataLoader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time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matplotlib.pyplot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plt</a:t>
            </a:r>
            <a:endParaRPr lang="en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torchsummary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summary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BATCH_SIZE =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endParaRPr lang="en-US" altLang="zh-CN" sz="1600" b="1" dirty="0">
              <a:solidFill>
                <a:srgbClr val="0000FF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6D250-49A7-BC0C-A9A4-FC3B9C63AA59}"/>
              </a:ext>
            </a:extLst>
          </p:cNvPr>
          <p:cNvSpPr txBox="1"/>
          <p:nvPr/>
        </p:nvSpPr>
        <p:spPr>
          <a:xfrm>
            <a:off x="710880" y="1675666"/>
            <a:ext cx="612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首先我们导入一下工具包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18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图像基本概念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图像是由像素点组成的，每个像素点的取值范围为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: [0, 255]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。像素值越接近于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0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，颜色越暗，接近于黑色；像素值越接近于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255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，颜色越亮，接近于白色。</a:t>
            </a:r>
          </a:p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在深度学习中，我们使用的图像大多是彩色图，彩色图由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RGB3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个通道组成，如下图所示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AEB5F5-C35D-B372-AE43-5E02B879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03" y="3145118"/>
            <a:ext cx="6458997" cy="32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3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CIFAR10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数据集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CIFAR-10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万张训练图像、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万张测试图像、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个类别、每个类别有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个图像，图像大小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32×32×3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。下图列举了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个类，每一类随机展示了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张图片：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48510-F1F8-BA2D-C45F-E11A1D6F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94" y="2328820"/>
            <a:ext cx="5463061" cy="4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24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CIFAR10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数据集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torchvision.datasets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计算机视觉模块封装了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CIFAR10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使用方法如下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746600" y="1886046"/>
            <a:ext cx="7062870" cy="482183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1.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数据集基本信息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create_dataset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加载数据集</a:t>
            </a:r>
            <a:r>
              <a:rPr lang="en-US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训练集数据和测试数据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 = CIFAR10(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root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'data'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4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True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transform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=Compose([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ToTensor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()]))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valid = CIFAR10(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root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'data'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4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False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transform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=Compose([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ToTensor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()]))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返回数据集结果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train, valid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'__main__'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数据集加载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train_dataset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valid_dataset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create_dataset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数据集类别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数据集类别</a:t>
            </a:r>
            <a:r>
              <a:rPr lang="en-US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train_dataset.class_to_idx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数据集中的图像数据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训练集数据集</a:t>
            </a:r>
            <a:r>
              <a:rPr lang="en-US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train_dataset.data.shape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测试集数据集</a:t>
            </a:r>
            <a:r>
              <a:rPr lang="en-US" altLang="zh-CN" sz="14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valid_dataset.data.shape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图像展示</a:t>
            </a:r>
            <a:b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plt.figure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 err="1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figsize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=(</a:t>
            </a:r>
            <a:r>
              <a:rPr lang="en" altLang="zh-CN" sz="14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plt.imshow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train_dataset.data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en" altLang="zh-CN" sz="14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plt.title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train_dataset.targets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en" altLang="zh-CN" sz="14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plt.show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E4CC19-15EC-7E5E-1FC4-B860EABBE740}"/>
              </a:ext>
            </a:extLst>
          </p:cNvPr>
          <p:cNvSpPr txBox="1"/>
          <p:nvPr/>
        </p:nvSpPr>
        <p:spPr>
          <a:xfrm>
            <a:off x="7982465" y="2554258"/>
            <a:ext cx="39376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数据集类别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{'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airplane':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'automobile':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'bird':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'cat':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'deer':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'dog':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'frog':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'horse':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'ship':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'truck':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9}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训练集数据集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(50000,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3)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sz="1600" b="0" i="0" dirty="0">
              <a:solidFill>
                <a:srgbClr val="36464E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测试集数据集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(10000,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3)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26C3E1-9468-B3B3-A427-3CF46C33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13" y="3877697"/>
            <a:ext cx="2652790" cy="26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1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搭建图像分类网络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我们要搭建的网络结构如下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8D01FF-9FD3-6D2F-848D-0E7D23C1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17" y="1770508"/>
            <a:ext cx="7008365" cy="46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搭建图像分类网络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我们要搭建的网络结构如下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输入形状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32x32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第一个卷积层输入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Channel,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Channel, Kernel 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3x3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第一个池化层输入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30x30,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15x15, Kernel 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2x2, Stride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2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第二个卷积层输入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Channel,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Channel, Kernel 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3x3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第二个池化层输入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13x13,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6x6, Kernel Size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2x2, Stride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2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第一个全连接层输入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576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第二个全连接层输入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最后的输出层输入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84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维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我们在每个卷积计算之后应用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relu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激活函数来给网络增加非线性因素。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1691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搭建图像分类网络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构建网络代码实现如下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2995530" y="1457271"/>
            <a:ext cx="7606567" cy="522348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-US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模型构建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class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ImageClassification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nn.Module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定义网络结构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super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ImageClassification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).</a:t>
            </a:r>
            <a:r>
              <a:rPr lang="en" altLang="zh-CN" sz="16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定义网络层：卷积层</a:t>
            </a:r>
            <a:r>
              <a:rPr lang="en-US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池化层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.conv1 = nn.Conv2d(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stride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kernel_size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.pool1 = nn.MaxPool2d(</a:t>
            </a:r>
            <a:r>
              <a:rPr lang="en" altLang="zh-CN" sz="1600" dirty="0" err="1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kernel_size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stride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.conv2 = nn.Conv2d(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16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stride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kernel_size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.pool2 = nn.MaxPool2d(</a:t>
            </a:r>
            <a:r>
              <a:rPr lang="en" altLang="zh-CN" sz="1600" dirty="0" err="1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kernel_size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660099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stride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全连接层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.linear1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nn.Linear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576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120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.linear2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nn.Linear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120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84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.out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nn.Linear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84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36606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搭建图像分类网络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构建网络代码实现如下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3242666" y="1703833"/>
            <a:ext cx="6755031" cy="446276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i="1" dirty="0">
                <a:solidFill>
                  <a:srgbClr val="808080"/>
                </a:solidFill>
                <a:effectLst/>
              </a:rPr>
              <a:t>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定义前向传播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forward(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x):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卷积</a:t>
            </a:r>
            <a:r>
              <a:rPr lang="en-US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</a:t>
            </a:r>
            <a:r>
              <a:rPr lang="en" altLang="zh-CN" i="1" dirty="0" err="1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relu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池化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 =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torch.relu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.conv1(x))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x = 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.pool1(x)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卷积</a:t>
            </a:r>
            <a:r>
              <a:rPr lang="en-US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</a:t>
            </a:r>
            <a:r>
              <a:rPr lang="en" altLang="zh-CN" i="1" dirty="0" err="1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relu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池化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 =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torch.relu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.conv2(x))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x = 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.pool2(x)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将特征图做成以为向量的形式：相当于特征向量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 =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x.reshape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x.size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), -</a:t>
            </a:r>
            <a:r>
              <a:rPr lang="en" altLang="zh-CN" dirty="0">
                <a:solidFill>
                  <a:srgbClr val="0000FF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全连接层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x =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torch.relu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.linear1(x))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x =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torch.relu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.linear2(x))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返回输出结果</a:t>
            </a:r>
            <a:b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.out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(x)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352072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搭建图像分类网络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模型结构为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2682764" y="1457271"/>
            <a:ext cx="6755031" cy="120032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i="1" dirty="0">
                <a:solidFill>
                  <a:srgbClr val="808080"/>
                </a:solidFill>
                <a:effectLst/>
              </a:rPr>
              <a:t>  </a:t>
            </a:r>
            <a:r>
              <a:rPr lang="en" altLang="zh-CN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dirty="0"/>
              <a:t>__name__ == </a:t>
            </a:r>
            <a:r>
              <a:rPr lang="en" altLang="zh-CN" b="1" dirty="0">
                <a:solidFill>
                  <a:srgbClr val="008000"/>
                </a:solidFill>
                <a:effectLst/>
              </a:rPr>
              <a:t>'__main__'</a:t>
            </a:r>
            <a:r>
              <a:rPr lang="en" altLang="zh-CN" dirty="0"/>
              <a:t>: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 dirty="0">
                <a:solidFill>
                  <a:srgbClr val="808080"/>
                </a:solidFill>
                <a:effectLst/>
              </a:rPr>
              <a:t>模型实例化</a:t>
            </a:r>
            <a:br>
              <a:rPr lang="zh-CN" altLang="en-US" i="1" dirty="0">
                <a:solidFill>
                  <a:srgbClr val="808080"/>
                </a:solidFill>
                <a:effectLst/>
              </a:rPr>
            </a:br>
            <a:r>
              <a:rPr lang="zh-CN" altLang="en-US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dirty="0"/>
              <a:t>model = </a:t>
            </a:r>
            <a:r>
              <a:rPr lang="en" altLang="zh-CN" dirty="0" err="1"/>
              <a:t>ImageClassification</a:t>
            </a:r>
            <a:r>
              <a:rPr lang="en" altLang="zh-CN" dirty="0"/>
              <a:t>()</a:t>
            </a:r>
            <a:br>
              <a:rPr lang="en" altLang="zh-CN" dirty="0"/>
            </a:br>
            <a:r>
              <a:rPr lang="en" altLang="zh-CN" dirty="0"/>
              <a:t>    summary(</a:t>
            </a:r>
            <a:r>
              <a:rPr lang="en" altLang="zh-CN" dirty="0" err="1"/>
              <a:t>model,</a:t>
            </a:r>
            <a:r>
              <a:rPr lang="en" altLang="zh-CN" dirty="0" err="1">
                <a:solidFill>
                  <a:srgbClr val="660099"/>
                </a:solidFill>
                <a:effectLst/>
              </a:rPr>
              <a:t>input_size</a:t>
            </a:r>
            <a:r>
              <a:rPr lang="en" altLang="zh-CN" dirty="0"/>
              <a:t>=(</a:t>
            </a:r>
            <a:r>
              <a:rPr lang="en" altLang="zh-CN" dirty="0">
                <a:solidFill>
                  <a:srgbClr val="0000FF"/>
                </a:solidFill>
                <a:effectLst/>
              </a:rPr>
              <a:t>3</a:t>
            </a:r>
            <a:r>
              <a:rPr lang="en" altLang="zh-CN" dirty="0"/>
              <a:t>,</a:t>
            </a:r>
            <a:r>
              <a:rPr lang="en" altLang="zh-CN" dirty="0">
                <a:solidFill>
                  <a:srgbClr val="0000FF"/>
                </a:solidFill>
                <a:effectLst/>
              </a:rPr>
              <a:t>32</a:t>
            </a:r>
            <a:r>
              <a:rPr lang="en" altLang="zh-CN" dirty="0"/>
              <a:t>,</a:t>
            </a:r>
            <a:r>
              <a:rPr lang="en" altLang="zh-CN" dirty="0">
                <a:solidFill>
                  <a:srgbClr val="0000FF"/>
                </a:solidFill>
                <a:effectLst/>
              </a:rPr>
              <a:t>32</a:t>
            </a:r>
            <a:r>
              <a:rPr lang="en" altLang="zh-CN" dirty="0"/>
              <a:t>),</a:t>
            </a:r>
            <a:r>
              <a:rPr lang="en" altLang="zh-CN" dirty="0" err="1">
                <a:solidFill>
                  <a:srgbClr val="660099"/>
                </a:solidFill>
                <a:effectLst/>
              </a:rPr>
              <a:t>batch_size</a:t>
            </a:r>
            <a:r>
              <a:rPr lang="en" altLang="zh-CN" dirty="0"/>
              <a:t>=</a:t>
            </a:r>
            <a:r>
              <a:rPr lang="en" altLang="zh-CN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dirty="0"/>
              <a:t>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3ACEE-2CB3-14DB-5B2D-7410C7F9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44" y="2897659"/>
            <a:ext cx="4606133" cy="39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编写训练函数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202704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在训练时，使用多分类交叉熵损失函数，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Adam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优化器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具体实现代码如下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1510980" y="1719894"/>
            <a:ext cx="7858557" cy="504753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/>
              <a:t>train(</a:t>
            </a:r>
            <a:r>
              <a:rPr lang="en" altLang="zh-CN" sz="1400" dirty="0" err="1"/>
              <a:t>model,train_dataset</a:t>
            </a:r>
            <a:r>
              <a:rPr lang="en" altLang="zh-CN" sz="1400" dirty="0"/>
              <a:t>):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criterion = </a:t>
            </a:r>
            <a:r>
              <a:rPr lang="en" altLang="zh-CN" sz="1400" dirty="0" err="1"/>
              <a:t>nn.CrossEntropyLoss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构建损失函数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optimizer = </a:t>
            </a:r>
            <a:r>
              <a:rPr lang="en" altLang="zh-CN" sz="1400" dirty="0" err="1"/>
              <a:t>optim.Adam</a:t>
            </a:r>
            <a:r>
              <a:rPr lang="en" altLang="zh-CN" sz="1400" dirty="0"/>
              <a:t>(</a:t>
            </a:r>
            <a:r>
              <a:rPr lang="en" altLang="zh-CN" sz="1400" dirty="0" err="1"/>
              <a:t>model.parameters</a:t>
            </a:r>
            <a:r>
              <a:rPr lang="en" altLang="zh-CN" sz="1400" dirty="0"/>
              <a:t>(),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lr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1e-3</a:t>
            </a:r>
            <a:r>
              <a:rPr lang="en" altLang="zh-CN" sz="1400" dirty="0"/>
              <a:t>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构建优化方法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epoch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10</a:t>
            </a:r>
            <a:r>
              <a:rPr lang="en-US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zh-CN" altLang="en-US" sz="1400" dirty="0">
                <a:solidFill>
                  <a:srgbClr val="0000FF"/>
                </a:solidFill>
                <a:effectLst/>
              </a:rPr>
              <a:t>  </a:t>
            </a:r>
            <a:r>
              <a:rPr lang="en" altLang="zh-CN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训练轮数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00FF"/>
                </a:solidFill>
                <a:effectLst/>
              </a:rPr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 err="1"/>
              <a:t>epoch_idx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(epoch):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构建数据加载器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dataloader</a:t>
            </a:r>
            <a:r>
              <a:rPr lang="en" altLang="zh-CN" sz="1400" dirty="0"/>
              <a:t> = </a:t>
            </a:r>
            <a:r>
              <a:rPr lang="en" altLang="zh-CN" sz="1400" dirty="0" err="1"/>
              <a:t>DataLoader</a:t>
            </a:r>
            <a:r>
              <a:rPr lang="en" altLang="zh-CN" sz="1400" dirty="0"/>
              <a:t>(</a:t>
            </a:r>
            <a:r>
              <a:rPr lang="en" altLang="zh-CN" sz="1400" dirty="0" err="1"/>
              <a:t>train_dataset</a:t>
            </a:r>
            <a:r>
              <a:rPr lang="en" altLang="zh-CN" sz="1400" dirty="0"/>
              <a:t>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batch_size</a:t>
            </a:r>
            <a:r>
              <a:rPr lang="en" altLang="zh-CN" sz="1400" dirty="0"/>
              <a:t>=BATCH_SIZE, 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shuffle</a:t>
            </a:r>
            <a:r>
              <a:rPr lang="en" altLang="zh-CN" sz="1400" dirty="0"/>
              <a:t>=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True</a:t>
            </a:r>
            <a:r>
              <a:rPr lang="en" altLang="zh-CN" sz="1400" dirty="0"/>
              <a:t>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sam_num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zh-CN" altLang="en-US" sz="1400" dirty="0">
                <a:solidFill>
                  <a:srgbClr val="0000FF"/>
                </a:solidFill>
                <a:effectLst/>
              </a:rPr>
              <a:t>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样本数量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total_loss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0.0</a:t>
            </a:r>
            <a:r>
              <a:rPr lang="zh-CN" altLang="en-US" sz="1400" dirty="0">
                <a:solidFill>
                  <a:srgbClr val="0000FF"/>
                </a:solidFill>
                <a:effectLst/>
              </a:rPr>
              <a:t>  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损失总和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start = </a:t>
            </a:r>
            <a:r>
              <a:rPr lang="en" altLang="zh-CN" sz="1400" dirty="0" err="1"/>
              <a:t>time.time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开始时间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00FF"/>
                </a:solidFill>
                <a:effectLst/>
              </a:rPr>
              <a:t>    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遍历数据进行网络训练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/>
              <a:t>x, y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 err="1"/>
              <a:t>dataloader</a:t>
            </a:r>
            <a:r>
              <a:rPr lang="en-US" altLang="zh-CN" sz="1400" dirty="0"/>
              <a:t>: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output = model(x)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loss = criterion(output, y)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计算损失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optimizer.zero_grad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梯度清零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loss.backward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反向传播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optimizer.step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参数更新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total_loss</a:t>
            </a:r>
            <a:r>
              <a:rPr lang="en" altLang="zh-CN" sz="1400" dirty="0"/>
              <a:t> += </a:t>
            </a:r>
            <a:r>
              <a:rPr lang="en" altLang="zh-CN" sz="1400" dirty="0" err="1"/>
              <a:t>loss.item</a:t>
            </a:r>
            <a:r>
              <a:rPr lang="en" altLang="zh-CN" sz="1400" dirty="0"/>
              <a:t>()</a:t>
            </a:r>
            <a:r>
              <a:rPr lang="zh-CN" altLang="en-US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统计损失和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/>
              <a:t>sam_num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00FF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'epoch:%2s loss:%.5f time:%.2fs' </a:t>
            </a:r>
            <a:r>
              <a:rPr lang="en" altLang="zh-CN" sz="1400" dirty="0"/>
              <a:t>%(</a:t>
            </a:r>
            <a:r>
              <a:rPr lang="en" altLang="zh-CN" sz="1400" dirty="0" err="1"/>
              <a:t>epoch_idx</a:t>
            </a:r>
            <a:r>
              <a:rPr lang="en" altLang="zh-CN" sz="1400" dirty="0"/>
              <a:t> +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,total_loss / </a:t>
            </a:r>
            <a:r>
              <a:rPr lang="en" altLang="zh-CN" sz="1400" dirty="0" err="1"/>
              <a:t>sam_num,time.time</a:t>
            </a:r>
            <a:r>
              <a:rPr lang="en" altLang="zh-CN" sz="1400" dirty="0"/>
              <a:t>() - start))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模型保存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torch.save</a:t>
            </a:r>
            <a:r>
              <a:rPr lang="en" altLang="zh-CN" sz="1400" dirty="0"/>
              <a:t>(</a:t>
            </a:r>
            <a:r>
              <a:rPr lang="en" altLang="zh-CN" sz="1400" dirty="0" err="1"/>
              <a:t>model.state_dict</a:t>
            </a:r>
            <a:r>
              <a:rPr lang="en" altLang="zh-CN" sz="1400" dirty="0"/>
              <a:t>(),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'data/</a:t>
            </a:r>
            <a:r>
              <a:rPr lang="en" altLang="zh-CN" sz="1400" b="1" dirty="0" err="1">
                <a:solidFill>
                  <a:srgbClr val="008000"/>
                </a:solidFill>
                <a:effectLst/>
              </a:rPr>
              <a:t>image_classification.pth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9865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编写训练函数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调用训练方法进行模型训练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1429337" y="1962316"/>
            <a:ext cx="6755031" cy="160043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‘__main__’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数据集加载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train_dataset</a:t>
            </a:r>
            <a:r>
              <a:rPr lang="en" altLang="zh-CN" sz="1400" dirty="0"/>
              <a:t>, </a:t>
            </a:r>
            <a:r>
              <a:rPr lang="en" altLang="zh-CN" sz="1400" dirty="0" err="1"/>
              <a:t>valid_dataset</a:t>
            </a:r>
            <a:r>
              <a:rPr lang="en" altLang="zh-CN" sz="1400" dirty="0"/>
              <a:t> = </a:t>
            </a:r>
            <a:r>
              <a:rPr lang="en" altLang="zh-CN" sz="1400" dirty="0" err="1"/>
              <a:t>create_dataset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模型实例化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model = </a:t>
            </a:r>
            <a:r>
              <a:rPr lang="en" altLang="zh-CN" sz="1400" dirty="0" err="1"/>
              <a:t>ImageClassification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模型训练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i="1" dirty="0">
                <a:effectLst/>
              </a:rPr>
              <a:t>train(</a:t>
            </a:r>
            <a:r>
              <a:rPr lang="en" altLang="zh-CN" sz="1400" i="1" dirty="0" err="1">
                <a:effectLst/>
              </a:rPr>
              <a:t>model,train_dataset</a:t>
            </a:r>
            <a:r>
              <a:rPr lang="en" altLang="zh-CN" sz="1400" i="1" dirty="0">
                <a:effectLst/>
              </a:rPr>
              <a:t>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E5AA11-2D2D-C254-A43E-BA5EC1CE8839}"/>
              </a:ext>
            </a:extLst>
          </p:cNvPr>
          <p:cNvSpPr txBox="1"/>
          <p:nvPr/>
        </p:nvSpPr>
        <p:spPr>
          <a:xfrm>
            <a:off x="2882987" y="3809993"/>
            <a:ext cx="38477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输出结果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</a:p>
          <a:p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:1.57490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:23.24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:1.28516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:23.63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:1.16427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:23.89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:1.09003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:24.56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:1.03982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:24.81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:0.99167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:24.33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:0.95383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:24.24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:0.92084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:24.35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9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:0.89229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:26.79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 epoch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:10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loss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:0.86100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time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:26.16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</a:t>
            </a:r>
            <a:endParaRPr lang="en-US" altLang="zh-CN" sz="16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240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编写预测函数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660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加载训练好的模型，对测试集中的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万条样本进行预测，查看模型在测试集上的准确率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E3E8C6-19B3-B988-1AD6-F4AB5F6C3CB8}"/>
              </a:ext>
            </a:extLst>
          </p:cNvPr>
          <p:cNvSpPr txBox="1"/>
          <p:nvPr/>
        </p:nvSpPr>
        <p:spPr>
          <a:xfrm>
            <a:off x="2061368" y="2010520"/>
            <a:ext cx="6755031" cy="427809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6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600" dirty="0"/>
              <a:t>test(</a:t>
            </a:r>
            <a:r>
              <a:rPr lang="en" altLang="zh-CN" sz="1600" dirty="0" err="1"/>
              <a:t>valid_dataset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构建数据加载器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 err="1"/>
              <a:t>dataloader</a:t>
            </a:r>
            <a:r>
              <a:rPr lang="en" altLang="zh-CN" sz="1600" dirty="0"/>
              <a:t> = </a:t>
            </a:r>
            <a:r>
              <a:rPr lang="en" altLang="zh-CN" sz="1600" dirty="0" err="1"/>
              <a:t>DataLoader</a:t>
            </a:r>
            <a:r>
              <a:rPr lang="en" altLang="zh-CN" sz="1600" dirty="0"/>
              <a:t>(</a:t>
            </a:r>
            <a:r>
              <a:rPr lang="en" altLang="zh-CN" sz="1600" dirty="0" err="1"/>
              <a:t>valid_dataset</a:t>
            </a:r>
            <a:r>
              <a:rPr lang="en" altLang="zh-CN" sz="1600" dirty="0"/>
              <a:t>, 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batch_size</a:t>
            </a:r>
            <a:r>
              <a:rPr lang="en" altLang="zh-CN" sz="1600" dirty="0"/>
              <a:t>=BATCH_SIZE,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shuffle</a:t>
            </a:r>
            <a:r>
              <a:rPr lang="en" altLang="zh-CN" sz="1600" dirty="0"/>
              <a:t>=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True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加载模型并加载训练好的权重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model = </a:t>
            </a:r>
            <a:r>
              <a:rPr lang="en" altLang="zh-CN" sz="1600" dirty="0" err="1"/>
              <a:t>ImageClassification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model.load_state_dict</a:t>
            </a:r>
            <a:r>
              <a:rPr lang="en" altLang="zh-CN" sz="1600" dirty="0"/>
              <a:t>(</a:t>
            </a:r>
            <a:r>
              <a:rPr lang="en" altLang="zh-CN" sz="1600" dirty="0" err="1"/>
              <a:t>torch.load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'data/</a:t>
            </a:r>
            <a:r>
              <a:rPr lang="en" altLang="zh-CN" sz="1600" b="1" dirty="0" err="1">
                <a:solidFill>
                  <a:srgbClr val="008000"/>
                </a:solidFill>
                <a:effectLst/>
              </a:rPr>
              <a:t>image_classification.pth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'</a:t>
            </a:r>
            <a:r>
              <a:rPr lang="en" altLang="zh-CN" sz="1600" dirty="0"/>
              <a:t>))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model.eval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计算精度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 err="1"/>
              <a:t>total_correct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br>
              <a:rPr lang="en" altLang="zh-CN" sz="1600" dirty="0">
                <a:solidFill>
                  <a:srgbClr val="0000FF"/>
                </a:solidFill>
                <a:effectLst/>
              </a:rPr>
            </a:br>
            <a:r>
              <a:rPr lang="en" altLang="zh-CN" sz="1600" dirty="0">
                <a:solidFill>
                  <a:srgbClr val="0000FF"/>
                </a:solidFill>
                <a:effectLst/>
              </a:rPr>
              <a:t>    </a:t>
            </a:r>
            <a:r>
              <a:rPr lang="en" altLang="zh-CN" sz="1600" dirty="0" err="1"/>
              <a:t>total_samples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0</a:t>
            </a:r>
            <a:br>
              <a:rPr lang="en" altLang="zh-CN" sz="1600" dirty="0">
                <a:solidFill>
                  <a:srgbClr val="0000FF"/>
                </a:solidFill>
                <a:effectLst/>
              </a:rPr>
            </a:br>
            <a:r>
              <a:rPr lang="en" altLang="zh-CN" sz="1600" dirty="0">
                <a:solidFill>
                  <a:srgbClr val="0000FF"/>
                </a:solidFill>
                <a:effectLst/>
              </a:rPr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遍历每个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batch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的数据，获取预测结果，计算精度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600" dirty="0"/>
              <a:t>x, y 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600" dirty="0" err="1"/>
              <a:t>dataloader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output = model(x)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total_correct</a:t>
            </a:r>
            <a:r>
              <a:rPr lang="en" altLang="zh-CN" sz="1600" dirty="0"/>
              <a:t> += (</a:t>
            </a:r>
            <a:r>
              <a:rPr lang="en" altLang="zh-CN" sz="1600" dirty="0" err="1"/>
              <a:t>torch.argmax</a:t>
            </a:r>
            <a:r>
              <a:rPr lang="en" altLang="zh-CN" sz="1600" dirty="0"/>
              <a:t>(output, 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dim</a:t>
            </a:r>
            <a:r>
              <a:rPr lang="en" altLang="zh-CN" sz="1600" dirty="0"/>
              <a:t>=-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) == y).sum()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total_samples</a:t>
            </a:r>
            <a:r>
              <a:rPr lang="en" altLang="zh-CN" sz="1600" dirty="0"/>
              <a:t> += </a:t>
            </a:r>
            <a:r>
              <a:rPr lang="en" altLang="zh-CN" sz="1600" dirty="0" err="1">
                <a:solidFill>
                  <a:srgbClr val="000080"/>
                </a:solidFill>
                <a:effectLst/>
              </a:rPr>
              <a:t>len</a:t>
            </a:r>
            <a:r>
              <a:rPr lang="en" altLang="zh-CN" sz="1600" dirty="0"/>
              <a:t>(y)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effectLst/>
              </a:rPr>
              <a:t>打印精度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'Acc: %.2f' </a:t>
            </a:r>
            <a:r>
              <a:rPr lang="en" altLang="zh-CN" sz="1600" dirty="0"/>
              <a:t>% (</a:t>
            </a:r>
            <a:r>
              <a:rPr lang="en" altLang="zh-CN" sz="1600" dirty="0" err="1"/>
              <a:t>total_correct</a:t>
            </a:r>
            <a:r>
              <a:rPr lang="en" altLang="zh-CN" sz="1600" dirty="0"/>
              <a:t> / </a:t>
            </a:r>
            <a:r>
              <a:rPr lang="en" altLang="zh-CN" sz="1600" dirty="0" err="1"/>
              <a:t>total_samples</a:t>
            </a:r>
            <a:r>
              <a:rPr lang="en" altLang="zh-CN" sz="1600" dirty="0"/>
              <a:t>))</a:t>
            </a:r>
            <a:endParaRPr lang="en-US" altLang="zh-CN" sz="16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29A9A-5301-F633-618D-358A70AB2088}"/>
              </a:ext>
            </a:extLst>
          </p:cNvPr>
          <p:cNvSpPr txBox="1"/>
          <p:nvPr/>
        </p:nvSpPr>
        <p:spPr>
          <a:xfrm>
            <a:off x="9390111" y="4149567"/>
            <a:ext cx="2246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输出结果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600" dirty="0"/>
              <a:t>Acc: 0.57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396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图像的加载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使用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库来实际理解下上面讲解的图像知识。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A29E74-8DC6-3E4E-DFE6-F003EEF20A7C}"/>
              </a:ext>
            </a:extLst>
          </p:cNvPr>
          <p:cNvSpPr txBox="1"/>
          <p:nvPr/>
        </p:nvSpPr>
        <p:spPr>
          <a:xfrm>
            <a:off x="530577" y="1974461"/>
            <a:ext cx="5529703" cy="444224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import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numpy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as np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import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matplotlib.pyplot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as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像素值的理解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def test01():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全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0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数组是黑色的图像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=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np.zeros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([200, 200, 3])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展示图像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plt.imshow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全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255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数组是白色的图像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=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np.full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([200, 200, 3], 255)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展示图像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plt.imshow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9677DB-19D8-2BCD-04BA-8CA08B651B65}"/>
              </a:ext>
            </a:extLst>
          </p:cNvPr>
          <p:cNvGrpSpPr/>
          <p:nvPr/>
        </p:nvGrpSpPr>
        <p:grpSpPr>
          <a:xfrm>
            <a:off x="6507605" y="2267946"/>
            <a:ext cx="5133015" cy="4148757"/>
            <a:chOff x="6507605" y="2267946"/>
            <a:chExt cx="5133015" cy="41487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D314D94-C778-90C9-AB30-B18E1A4F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605" y="2267946"/>
              <a:ext cx="4973515" cy="377937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525F42-F8E0-0608-1A72-B5D75084AD83}"/>
                </a:ext>
              </a:extLst>
            </p:cNvPr>
            <p:cNvSpPr/>
            <p:nvPr/>
          </p:nvSpPr>
          <p:spPr>
            <a:xfrm>
              <a:off x="6507605" y="5198724"/>
              <a:ext cx="5133015" cy="1217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708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5B02D8-0AA4-FFBC-CBDA-C02A05EC0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掌握模型构建流程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加载数据集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模型构建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模型训练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模型测试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从程序的运行结果来看，网络模型在测试集上的准确率并不高。我们可以从以下几个方面来进行优化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增加卷积核输出通道数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增加全连接层的参数量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调整学习率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调整优化方法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修改激活函数</a:t>
            </a:r>
          </a:p>
          <a:p>
            <a:pPr algn="l"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...</a:t>
            </a:r>
          </a:p>
          <a:p>
            <a:pPr marL="0" indent="0" algn="l">
              <a:buNone/>
            </a:pP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302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图像的加载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A29E74-8DC6-3E4E-DFE6-F003EEF20A7C}"/>
              </a:ext>
            </a:extLst>
          </p:cNvPr>
          <p:cNvSpPr txBox="1"/>
          <p:nvPr/>
        </p:nvSpPr>
        <p:spPr>
          <a:xfrm>
            <a:off x="710880" y="2274115"/>
            <a:ext cx="4641936" cy="317009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图像的加载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def test02():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读取图像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=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plt.imread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("data/img.jpg")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图像形状 高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宽</a:t>
            </a: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,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通道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print("</a:t>
            </a: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图像的形状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(H, W, C):\n",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img.shape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    # </a:t>
            </a:r>
            <a:r>
              <a:rPr lang="zh-CN" altLang="en-US" sz="1400" dirty="0">
                <a:solidFill>
                  <a:srgbClr val="00B050"/>
                </a:solidFill>
                <a:latin typeface="宋体" panose="02010600030101010101" pitchFamily="2" charset="-122"/>
                <a:ea typeface="阿里巴巴普惠体" panose="00020600040101010101"/>
              </a:rPr>
              <a:t>展示图像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plt.imshow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img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plt.axis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("off")</a:t>
            </a: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plt.show</a:t>
            </a:r>
            <a:r>
              <a:rPr lang="en-US" altLang="zh-CN" sz="14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457B3-C700-F478-A9FB-67EDBAF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86" y="2952748"/>
            <a:ext cx="3201178" cy="31700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6BEE36-4349-CB6F-9DFF-719B474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86" y="1512798"/>
            <a:ext cx="3319608" cy="11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F4AC65-E972-8FB1-2B7E-420B349A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、图像的构成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由像素点构成，</a:t>
            </a:r>
            <a:r>
              <a:rPr kumimoji="1" lang="en-US" altLang="zh-CN" dirty="0"/>
              <a:t>【0-255】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RGB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【HWC】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、图像的加载方法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Plt.imread</a:t>
            </a:r>
            <a:r>
              <a:rPr kumimoji="1" lang="en-US" altLang="zh-CN" dirty="0"/>
              <a:t>()</a:t>
            </a:r>
          </a:p>
          <a:p>
            <a:pPr marL="0" indent="0">
              <a:buNone/>
            </a:pPr>
            <a:r>
              <a:rPr kumimoji="1" lang="en-US" altLang="zh-CN" dirty="0" err="1"/>
              <a:t>Plt.imshow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1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zh-CN" altLang="en-US" sz="1600" dirty="0">
                <a:sym typeface="+mn-ea"/>
              </a:rPr>
              <a:t>图像基础知识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CNN</a:t>
            </a:r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概述</a:t>
            </a:r>
          </a:p>
          <a:p>
            <a:pPr algn="l"/>
            <a:r>
              <a:rPr kumimoji="1" lang="zh-CN" altLang="en-US" sz="1600" dirty="0">
                <a:sym typeface="+mn-ea"/>
              </a:rPr>
              <a:t>卷积层</a:t>
            </a:r>
          </a:p>
          <a:p>
            <a:pPr algn="l"/>
            <a:r>
              <a:rPr kumimoji="1" lang="zh-CN" altLang="en-US" sz="1600" dirty="0">
                <a:sym typeface="+mn-ea"/>
              </a:rPr>
              <a:t>池化层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图像分类案例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9191" y="2050272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知道什么是卷积神经网络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知道卷积神经网络组成部分</a:t>
            </a:r>
          </a:p>
        </p:txBody>
      </p:sp>
    </p:spTree>
    <p:extLst>
      <p:ext uri="{BB962C8B-B14F-4D97-AF65-F5344CB8AC3E}">
        <p14:creationId xmlns:p14="http://schemas.microsoft.com/office/powerpoint/2010/main" val="1026546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A0ZTUxM2YxNWFkZDlkNTZiNWZhYzlkMjQxNWY2ZTM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3616</Words>
  <Application>Microsoft Macintosh PowerPoint</Application>
  <PresentationFormat>宽屏</PresentationFormat>
  <Paragraphs>352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52</vt:i4>
      </vt:variant>
    </vt:vector>
  </HeadingPairs>
  <TitlesOfParts>
    <vt:vector size="81" baseType="lpstr">
      <vt:lpstr>阿里巴巴普惠体</vt:lpstr>
      <vt:lpstr>阿里巴巴普惠体 B</vt:lpstr>
      <vt:lpstr>阿里巴巴普惠体 M</vt:lpstr>
      <vt:lpstr>阿里巴巴普惠体 R</vt:lpstr>
      <vt:lpstr>等线</vt:lpstr>
      <vt:lpstr>等线 Light</vt:lpstr>
      <vt:lpstr>黑体</vt:lpstr>
      <vt:lpstr>华文楷体</vt:lpstr>
      <vt:lpstr>宋体</vt:lpstr>
      <vt:lpstr>Alibaba PuHuiTi</vt:lpstr>
      <vt:lpstr>Arial</vt:lpstr>
      <vt:lpstr>Calibri</vt:lpstr>
      <vt:lpstr>Helvetica Neue</vt:lpstr>
      <vt:lpstr>Open Sans</vt:lpstr>
      <vt:lpstr>Roboto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1_自定义设计方案</vt:lpstr>
      <vt:lpstr>自定义设计方案</vt:lpstr>
      <vt:lpstr>5_结束页设计方案</vt:lpstr>
      <vt:lpstr>1_正文设计方案</vt:lpstr>
      <vt:lpstr>45_学习目标</vt:lpstr>
      <vt:lpstr>卷积神经网络CNN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姚 晓莹</cp:lastModifiedBy>
  <cp:revision>2011</cp:revision>
  <dcterms:created xsi:type="dcterms:W3CDTF">2022-09-27T09:38:00Z</dcterms:created>
  <dcterms:modified xsi:type="dcterms:W3CDTF">2023-10-12T03:01:35Z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2052-11.1.0.13703</vt:lpwstr>
  </property>
  <property fmtid="{D5CDD505-2E9C-101B-9397-08002B2CF9AE}" pid="4" name="commondata">
    <vt:lpwstr>eyJoZGlkIjoiMDAzZmIwZjU2YjM3ZmIyZjYxNWQ1NTViMjdhYzBlM2EifQ==</vt:lpwstr>
  </property>
</Properties>
</file>