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theme/theme5.xml" ContentType="application/vnd.openxmlformats-officedocument.theme+xml"/>
  <Override PartName="/ppt/slideLayouts/slideLayout38.xml" ContentType="application/vnd.openxmlformats-officedocument.presentationml.slideLayout+xml"/>
  <Override PartName="/ppt/theme/theme6.xml" ContentType="application/vnd.openxmlformats-officedocument.theme+xml"/>
  <Override PartName="/ppt/slideLayouts/slideLayout39.xml" ContentType="application/vnd.openxmlformats-officedocument.presentationml.slideLayout+xml"/>
  <Override PartName="/ppt/theme/theme7.xml" ContentType="application/vnd.openxmlformats-officedocument.theme+xml"/>
  <Override PartName="/ppt/slideLayouts/slideLayout40.xml" ContentType="application/vnd.openxmlformats-officedocument.presentationml.slideLayout+xml"/>
  <Override PartName="/ppt/theme/theme8.xml" ContentType="application/vnd.openxmlformats-officedocument.theme+xml"/>
  <Override PartName="/ppt/slideLayouts/slideLayout41.xml" ContentType="application/vnd.openxmlformats-officedocument.presentationml.slideLayout+xml"/>
  <Override PartName="/ppt/theme/theme9.xml" ContentType="application/vnd.openxmlformats-officedocument.theme+xml"/>
  <Override PartName="/ppt/slideLayouts/slideLayout42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ppt/theme/themeOverride28.xml" ContentType="application/vnd.openxmlformats-officedocument.themeOverride+xml"/>
  <Override PartName="/ppt/theme/themeOverride29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  <p:sldMasterId id="2147483720" r:id="rId2"/>
    <p:sldMasterId id="2147483730" r:id="rId3"/>
    <p:sldMasterId id="2147483734" r:id="rId4"/>
    <p:sldMasterId id="2147483672" r:id="rId5"/>
    <p:sldMasterId id="2147483693" r:id="rId6"/>
    <p:sldMasterId id="2147483695" r:id="rId7"/>
    <p:sldMasterId id="2147483697" r:id="rId8"/>
    <p:sldMasterId id="2147483699" r:id="rId9"/>
    <p:sldMasterId id="2147483715" r:id="rId10"/>
  </p:sldMasterIdLst>
  <p:notesMasterIdLst>
    <p:notesMasterId r:id="rId50"/>
  </p:notesMasterIdLst>
  <p:sldIdLst>
    <p:sldId id="260" r:id="rId11"/>
    <p:sldId id="424" r:id="rId12"/>
    <p:sldId id="268" r:id="rId13"/>
    <p:sldId id="265" r:id="rId14"/>
    <p:sldId id="427" r:id="rId15"/>
    <p:sldId id="266" r:id="rId16"/>
    <p:sldId id="428" r:id="rId17"/>
    <p:sldId id="429" r:id="rId18"/>
    <p:sldId id="425" r:id="rId19"/>
    <p:sldId id="430" r:id="rId20"/>
    <p:sldId id="431" r:id="rId21"/>
    <p:sldId id="457" r:id="rId22"/>
    <p:sldId id="432" r:id="rId23"/>
    <p:sldId id="433" r:id="rId24"/>
    <p:sldId id="434" r:id="rId25"/>
    <p:sldId id="435" r:id="rId26"/>
    <p:sldId id="436" r:id="rId27"/>
    <p:sldId id="439" r:id="rId28"/>
    <p:sldId id="440" r:id="rId29"/>
    <p:sldId id="441" r:id="rId30"/>
    <p:sldId id="442" r:id="rId31"/>
    <p:sldId id="443" r:id="rId32"/>
    <p:sldId id="458" r:id="rId33"/>
    <p:sldId id="444" r:id="rId34"/>
    <p:sldId id="459" r:id="rId35"/>
    <p:sldId id="445" r:id="rId36"/>
    <p:sldId id="446" r:id="rId37"/>
    <p:sldId id="447" r:id="rId38"/>
    <p:sldId id="448" r:id="rId39"/>
    <p:sldId id="449" r:id="rId40"/>
    <p:sldId id="450" r:id="rId41"/>
    <p:sldId id="451" r:id="rId42"/>
    <p:sldId id="452" r:id="rId43"/>
    <p:sldId id="453" r:id="rId44"/>
    <p:sldId id="454" r:id="rId45"/>
    <p:sldId id="455" r:id="rId46"/>
    <p:sldId id="456" r:id="rId47"/>
    <p:sldId id="426" r:id="rId48"/>
    <p:sldId id="264" r:id="rId4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C00000"/>
    <a:srgbClr val="0000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03"/>
    <p:restoredTop sz="95439" autoAdjust="0"/>
  </p:normalViewPr>
  <p:slideViewPr>
    <p:cSldViewPr snapToGrid="0">
      <p:cViewPr varScale="1">
        <p:scale>
          <a:sx n="108" d="100"/>
          <a:sy n="108" d="100"/>
        </p:scale>
        <p:origin x="11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slide" Target="slides/slide29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42" Type="http://schemas.openxmlformats.org/officeDocument/2006/relationships/slide" Target="slides/slide32.xml"/><Relationship Id="rId47" Type="http://schemas.openxmlformats.org/officeDocument/2006/relationships/slide" Target="slides/slide37.xml"/><Relationship Id="rId50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9" Type="http://schemas.openxmlformats.org/officeDocument/2006/relationships/slide" Target="slides/slide19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slide" Target="slides/slide30.xml"/><Relationship Id="rId45" Type="http://schemas.openxmlformats.org/officeDocument/2006/relationships/slide" Target="slides/slide35.xml"/><Relationship Id="rId53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4" Type="http://schemas.openxmlformats.org/officeDocument/2006/relationships/slide" Target="slides/slide34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slide" Target="slides/slide33.xml"/><Relationship Id="rId48" Type="http://schemas.openxmlformats.org/officeDocument/2006/relationships/slide" Target="slides/slide38.xml"/><Relationship Id="rId8" Type="http://schemas.openxmlformats.org/officeDocument/2006/relationships/slideMaster" Target="slideMasters/slideMaster8.xml"/><Relationship Id="rId51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46" Type="http://schemas.openxmlformats.org/officeDocument/2006/relationships/slide" Target="slides/slide36.xml"/><Relationship Id="rId20" Type="http://schemas.openxmlformats.org/officeDocument/2006/relationships/slide" Target="slides/slide10.xml"/><Relationship Id="rId41" Type="http://schemas.openxmlformats.org/officeDocument/2006/relationships/slide" Target="slides/slide31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49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98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2653671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753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charset="-122"/>
                  <a:ea typeface="阿里巴巴普惠体" panose="00020600040101010101" charset="-122"/>
                  <a:cs typeface="阿里巴巴普惠体" panose="00020600040101010101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779659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  <a:cs typeface="阿里巴巴普惠体 M" panose="00020600040101010101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32623071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400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4001853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1890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40072219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31705983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9432738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770370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3484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24383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2059539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412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58692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177508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  <a:cs typeface="阿里巴巴普惠体 M" panose="00020600040101010101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3956682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  <a:cs typeface="阿里巴巴普惠体 M" panose="00020600040101010101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30594889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  <a:cs typeface="阿里巴巴普惠体 M" panose="00020600040101010101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0738664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53085"/>
            <a:chOff x="852891" y="1026849"/>
            <a:chExt cx="1228476" cy="553085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53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  <a:cs typeface="阿里巴巴普惠体 M" panose="00020600040101010101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互动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9670649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53085"/>
            <a:chOff x="852891" y="1026849"/>
            <a:chExt cx="1228476" cy="553085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53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  <a:cs typeface="阿里巴巴普惠体 M" panose="00020600040101010101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拓展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134825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C079B0-AF74-4D0E-8516-7311DA05E2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18190" y="1830980"/>
            <a:ext cx="6291263" cy="3196039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010535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8328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charset="-122"/>
                  <a:ea typeface="阿里巴巴普惠体" panose="00020600040101010101" charset="-122"/>
                  <a:cs typeface="阿里巴巴普惠体" panose="00020600040101010101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0393155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思路</a:t>
            </a:r>
            <a:endParaRPr lang="en-US" altLang="zh-CN" sz="3600" dirty="0"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3091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今日</a:t>
            </a:r>
            <a:endParaRPr lang="en-US" altLang="zh-CN" sz="3600" dirty="0"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4763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71852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64681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628841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239484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345154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8331835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230040185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49947749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9084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955557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1630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691865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2633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  <a:cs typeface="阿里巴巴普惠体 M" panose="00020600040101010101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4239043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4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19.xml"/><Relationship Id="rId21" Type="http://schemas.openxmlformats.org/officeDocument/2006/relationships/theme" Target="../theme/theme4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0" Type="http://schemas.openxmlformats.org/officeDocument/2006/relationships/slideLayout" Target="../slideLayouts/slideLayout36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Relationship Id="rId22" Type="http://schemas.openxmlformats.org/officeDocument/2006/relationships/image" Target="../media/image6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37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38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5.svg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40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997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9" r:id="rId3"/>
    <p:sldLayoutId id="2147483753" r:id="rId4"/>
    <p:sldLayoutId id="2147483754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489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目录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charset="-122"/>
                <a:cs typeface="阿里巴巴普惠体" panose="00020600040101010101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7358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阿里巴巴普惠体 R" panose="00020600040101010101" pitchFamily="18" charset="-122"/>
          <a:ea typeface="阿里巴巴普惠体 R" panose="00020600040101010101" pitchFamily="18" charset="-122"/>
          <a:cs typeface="阿里巴巴普惠体 R" panose="00020600040101010101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449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阿里巴巴普惠体 R" panose="00020600040101010101" pitchFamily="18" charset="-122"/>
          <a:ea typeface="阿里巴巴普惠体 R" panose="00020600040101010101" pitchFamily="18" charset="-122"/>
          <a:cs typeface="阿里巴巴普惠体 R" panose="00020600040101010101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4504267" y="260138"/>
            <a:ext cx="7687727" cy="41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charset="-122"/>
              </a:rPr>
              <a:t>多一句没有，少一句不行，用最短时间，教会更实用的技术！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任意形状 21"/>
          <p:cNvSpPr/>
          <p:nvPr userDrawn="1"/>
        </p:nvSpPr>
        <p:spPr>
          <a:xfrm>
            <a:off x="94982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4" name="矩形 14"/>
          <p:cNvSpPr/>
          <p:nvPr userDrawn="1"/>
        </p:nvSpPr>
        <p:spPr bwMode="auto">
          <a:xfrm>
            <a:off x="9697720" y="6582410"/>
            <a:ext cx="2494280" cy="307975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-1" fmla="*/ 0 w 2202525"/>
              <a:gd name="connsiteY0-2" fmla="*/ 0 h 275631"/>
              <a:gd name="connsiteX1-3" fmla="*/ 2202525 w 2202525"/>
              <a:gd name="connsiteY1-4" fmla="*/ 0 h 275631"/>
              <a:gd name="connsiteX2-5" fmla="*/ 2202525 w 2202525"/>
              <a:gd name="connsiteY2-6" fmla="*/ 275631 h 275631"/>
              <a:gd name="connsiteX3-7" fmla="*/ 104775 w 2202525"/>
              <a:gd name="connsiteY3-8" fmla="*/ 272456 h 275631"/>
              <a:gd name="connsiteX4-9" fmla="*/ 0 w 2202525"/>
              <a:gd name="connsiteY4-10" fmla="*/ 0 h 2756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9755505" y="6555105"/>
            <a:ext cx="2436495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charset="-122"/>
              </a:rPr>
              <a:t>高级数字化人才培训专家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2212473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  <p:sldLayoutId id="2147483751" r:id="rId17"/>
    <p:sldLayoutId id="2147483752" r:id="rId18"/>
    <p:sldLayoutId id="2147483755" r:id="rId19"/>
    <p:sldLayoutId id="2147483756" r:id="rId2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9">
            <a:extLst>
              <a:ext uri="{FF2B5EF4-FFF2-40B4-BE49-F238E27FC236}">
                <a16:creationId xmlns:a16="http://schemas.microsoft.com/office/drawing/2014/main" id="{41627759-845F-4D77-B776-6ECCB8DAD97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592918" y="2423584"/>
            <a:ext cx="6864349" cy="1049867"/>
            <a:chOff x="1944836" y="1767215"/>
            <a:chExt cx="5147444" cy="787423"/>
          </a:xfrm>
        </p:grpSpPr>
        <p:pic>
          <p:nvPicPr>
            <p:cNvPr id="4099" name="图片 5">
              <a:extLst>
                <a:ext uri="{FF2B5EF4-FFF2-40B4-BE49-F238E27FC236}">
                  <a16:creationId xmlns:a16="http://schemas.microsoft.com/office/drawing/2014/main" id="{6C9866F8-6741-4BBD-A9D1-603623D3DD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3D0CCD97-6AA9-4169-958D-B6611669721A}"/>
                </a:ext>
              </a:extLst>
            </p:cNvPr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85536390-9CC7-40A6-871F-2054FCA681D7}"/>
                </a:ext>
              </a:extLst>
            </p:cNvPr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3974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4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9290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3308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35.xml"/><Relationship Id="rId1" Type="http://schemas.openxmlformats.org/officeDocument/2006/relationships/themeOverride" Target="../theme/themeOverrid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35.xml"/><Relationship Id="rId1" Type="http://schemas.openxmlformats.org/officeDocument/2006/relationships/themeOverride" Target="../theme/themeOverrid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35.xml"/><Relationship Id="rId1" Type="http://schemas.openxmlformats.org/officeDocument/2006/relationships/themeOverride" Target="../theme/themeOverride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5.xml"/><Relationship Id="rId1" Type="http://schemas.openxmlformats.org/officeDocument/2006/relationships/themeOverride" Target="../theme/themeOverrid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35.xml"/><Relationship Id="rId1" Type="http://schemas.openxmlformats.org/officeDocument/2006/relationships/themeOverride" Target="../theme/themeOverride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35.xml"/><Relationship Id="rId1" Type="http://schemas.openxmlformats.org/officeDocument/2006/relationships/themeOverride" Target="../theme/themeOverride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5.xml"/><Relationship Id="rId1" Type="http://schemas.openxmlformats.org/officeDocument/2006/relationships/themeOverride" Target="../theme/themeOverride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5.xml"/><Relationship Id="rId1" Type="http://schemas.openxmlformats.org/officeDocument/2006/relationships/themeOverride" Target="../theme/themeOverride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35.xml"/><Relationship Id="rId1" Type="http://schemas.openxmlformats.org/officeDocument/2006/relationships/themeOverride" Target="../theme/themeOverr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35.xml"/><Relationship Id="rId1" Type="http://schemas.openxmlformats.org/officeDocument/2006/relationships/themeOverride" Target="../theme/themeOverride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35.xml"/><Relationship Id="rId1" Type="http://schemas.openxmlformats.org/officeDocument/2006/relationships/themeOverride" Target="../theme/themeOverride14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35.xml"/><Relationship Id="rId1" Type="http://schemas.openxmlformats.org/officeDocument/2006/relationships/themeOverride" Target="../theme/themeOverride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35.xml"/><Relationship Id="rId1" Type="http://schemas.openxmlformats.org/officeDocument/2006/relationships/themeOverride" Target="../theme/themeOverride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35.xml"/><Relationship Id="rId1" Type="http://schemas.openxmlformats.org/officeDocument/2006/relationships/themeOverride" Target="../theme/themeOverride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35.xml"/><Relationship Id="rId1" Type="http://schemas.openxmlformats.org/officeDocument/2006/relationships/themeOverride" Target="../theme/themeOverride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35.xml"/><Relationship Id="rId1" Type="http://schemas.openxmlformats.org/officeDocument/2006/relationships/themeOverride" Target="../theme/themeOverride19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35.xml"/><Relationship Id="rId1" Type="http://schemas.openxmlformats.org/officeDocument/2006/relationships/themeOverride" Target="../theme/themeOverride2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35.xml"/><Relationship Id="rId1" Type="http://schemas.openxmlformats.org/officeDocument/2006/relationships/themeOverride" Target="../theme/themeOverride21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5.xml"/><Relationship Id="rId1" Type="http://schemas.openxmlformats.org/officeDocument/2006/relationships/themeOverride" Target="../theme/themeOverride2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35.xml"/><Relationship Id="rId1" Type="http://schemas.openxmlformats.org/officeDocument/2006/relationships/themeOverride" Target="../theme/themeOverride2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5.xml"/><Relationship Id="rId1" Type="http://schemas.openxmlformats.org/officeDocument/2006/relationships/themeOverride" Target="../theme/themeOverride2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35.xml"/><Relationship Id="rId1" Type="http://schemas.openxmlformats.org/officeDocument/2006/relationships/themeOverride" Target="../theme/themeOverride2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35.xml"/><Relationship Id="rId1" Type="http://schemas.openxmlformats.org/officeDocument/2006/relationships/themeOverride" Target="../theme/themeOverride2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35.xml"/><Relationship Id="rId1" Type="http://schemas.openxmlformats.org/officeDocument/2006/relationships/themeOverride" Target="../theme/themeOverride2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iff"/><Relationship Id="rId2" Type="http://schemas.openxmlformats.org/officeDocument/2006/relationships/slideLayout" Target="../slideLayouts/slideLayout35.xml"/><Relationship Id="rId1" Type="http://schemas.openxmlformats.org/officeDocument/2006/relationships/themeOverride" Target="../theme/themeOverride2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35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5.xml"/><Relationship Id="rId1" Type="http://schemas.openxmlformats.org/officeDocument/2006/relationships/themeOverride" Target="../theme/themeOverr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35.xml"/><Relationship Id="rId1" Type="http://schemas.openxmlformats.org/officeDocument/2006/relationships/themeOverride" Target="../theme/themeOverr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3BB4BB-C627-448A-9147-26BD777F0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altLang="zh-CN" dirty="0"/>
              <a:t>Pandas DataFrame </a:t>
            </a:r>
            <a:r>
              <a:rPr lang="zh-CN" altLang="en-US" dirty="0"/>
              <a:t>入门</a:t>
            </a:r>
          </a:p>
        </p:txBody>
      </p:sp>
    </p:spTree>
    <p:extLst>
      <p:ext uri="{BB962C8B-B14F-4D97-AF65-F5344CB8AC3E}">
        <p14:creationId xmlns:p14="http://schemas.microsoft.com/office/powerpoint/2010/main" val="981263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55B1B1-2CD6-4198-9D5D-D2E7A2A465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zh-CN" b="1" dirty="0"/>
              <a:t>Pandas DataFrame</a:t>
            </a:r>
            <a:r>
              <a:rPr lang="zh-CN" altLang="en-US" b="1" dirty="0"/>
              <a:t>简介</a:t>
            </a:r>
          </a:p>
          <a:p>
            <a:r>
              <a:rPr lang="zh-CN" altLang="en-US" b="1" dirty="0"/>
              <a:t>加载数据集</a:t>
            </a:r>
          </a:p>
          <a:p>
            <a:r>
              <a:rPr lang="zh-CN" altLang="en-US" b="1" dirty="0">
                <a:solidFill>
                  <a:srgbClr val="FF0000"/>
                </a:solidFill>
              </a:rPr>
              <a:t>查看部分数据</a:t>
            </a:r>
          </a:p>
          <a:p>
            <a:r>
              <a:rPr lang="zh-CN" altLang="en-US" b="1" dirty="0"/>
              <a:t>分组和聚合计算</a:t>
            </a:r>
          </a:p>
          <a:p>
            <a:r>
              <a:rPr lang="zh-CN" altLang="en-US" b="1" dirty="0"/>
              <a:t>基本绘图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0268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67BDE15-A2E6-4D47-9DE5-1A5E419FAB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根据列名加载部分列数据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DA51E7D4-3F3B-9542-811F-86EC72F5C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加载一列数据，通过</a:t>
            </a:r>
            <a:r>
              <a:rPr lang="en-US" altLang="zh-CN" dirty="0" err="1"/>
              <a:t>df</a:t>
            </a:r>
            <a:r>
              <a:rPr lang="en-US" altLang="zh-CN" dirty="0"/>
              <a:t>['</a:t>
            </a:r>
            <a:r>
              <a:rPr lang="zh-CN" altLang="en-US" dirty="0"/>
              <a:t>列名</a:t>
            </a:r>
            <a:r>
              <a:rPr lang="en-US" altLang="zh-CN" dirty="0"/>
              <a:t>']</a:t>
            </a:r>
            <a:r>
              <a:rPr lang="zh-CN" altLang="en-US" dirty="0"/>
              <a:t>方式获取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BF7DC6D-7D74-A299-150D-86A17209F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729" y="2087255"/>
            <a:ext cx="6669866" cy="367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0343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67BDE15-A2E6-4D47-9DE5-1A5E419FAB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根据列名加载部分列数据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DA51E7D4-3F3B-9542-811F-86EC72F5C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2"/>
            </a:pPr>
            <a:r>
              <a:rPr lang="zh-CN" altLang="en-US" dirty="0"/>
              <a:t>加载多列数据，通过</a:t>
            </a:r>
            <a:r>
              <a:rPr lang="en-US" altLang="zh-CN" dirty="0" err="1"/>
              <a:t>df</a:t>
            </a:r>
            <a:r>
              <a:rPr lang="en-US" altLang="zh-CN" dirty="0"/>
              <a:t>[['</a:t>
            </a:r>
            <a:r>
              <a:rPr lang="zh-CN" altLang="en-US" dirty="0"/>
              <a:t>列名</a:t>
            </a:r>
            <a:r>
              <a:rPr lang="en-US" altLang="zh-CN" dirty="0"/>
              <a:t>1','</a:t>
            </a:r>
            <a:r>
              <a:rPr lang="zh-CN" altLang="en-US" dirty="0"/>
              <a:t>列名</a:t>
            </a:r>
            <a:r>
              <a:rPr lang="en-US" altLang="zh-CN" dirty="0"/>
              <a:t>2',...]]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注意这里是两层</a:t>
            </a:r>
            <a:r>
              <a:rPr lang="en-US" altLang="zh-CN" dirty="0"/>
              <a:t>[] </a:t>
            </a:r>
            <a:r>
              <a:rPr lang="zh-CN" altLang="en-US" dirty="0"/>
              <a:t>可以理解为 </a:t>
            </a:r>
            <a:r>
              <a:rPr lang="en-US" altLang="zh-CN" dirty="0" err="1"/>
              <a:t>df</a:t>
            </a:r>
            <a:r>
              <a:rPr lang="en-US" altLang="zh-CN" dirty="0"/>
              <a:t>[</a:t>
            </a:r>
            <a:r>
              <a:rPr lang="zh-CN" altLang="en-US" dirty="0"/>
              <a:t>列名的</a:t>
            </a:r>
            <a:r>
              <a:rPr lang="en-US" altLang="zh-CN" dirty="0"/>
              <a:t>list]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A70C5C0-7684-7F37-9EC2-EC17CB425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20" y="2149781"/>
            <a:ext cx="6337275" cy="346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736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67BDE15-A2E6-4D47-9DE5-1A5E419FAB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按行加载部分数据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DA51E7D4-3F3B-9542-811F-86EC72F5C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行索引介绍</a:t>
            </a:r>
            <a:endParaRPr lang="en-US" altLang="zh-CN" dirty="0"/>
          </a:p>
          <a:p>
            <a:r>
              <a:rPr lang="zh-CN" altLang="en-US" dirty="0"/>
              <a:t>先打印前</a:t>
            </a:r>
            <a:r>
              <a:rPr lang="en-US" altLang="zh-CN" dirty="0"/>
              <a:t>5</a:t>
            </a:r>
            <a:r>
              <a:rPr lang="zh-CN" altLang="en-US" dirty="0"/>
              <a:t>行数据 观察第一列</a:t>
            </a:r>
          </a:p>
          <a:p>
            <a:r>
              <a:rPr lang="en" altLang="zh-CN" dirty="0"/>
              <a:t>print(</a:t>
            </a:r>
            <a:r>
              <a:rPr lang="en" altLang="zh-CN" dirty="0" err="1"/>
              <a:t>df.head</a:t>
            </a:r>
            <a:r>
              <a:rPr lang="en" altLang="zh-CN" dirty="0"/>
              <a:t>())</a:t>
            </a:r>
          </a:p>
          <a:p>
            <a:r>
              <a:rPr lang="zh-CN" altLang="en-US" dirty="0"/>
              <a:t>最左边一列是行号，也就是</a:t>
            </a:r>
            <a:r>
              <a:rPr lang="en-US" altLang="zh-CN" dirty="0"/>
              <a:t>DataFrame</a:t>
            </a:r>
            <a:r>
              <a:rPr lang="zh-CN" altLang="en-US" dirty="0"/>
              <a:t>的</a:t>
            </a:r>
            <a:r>
              <a:rPr lang="zh-CN" altLang="en-US" b="1" dirty="0"/>
              <a:t>行索引</a:t>
            </a:r>
            <a:endParaRPr lang="en-US" altLang="zh-CN" b="1" dirty="0"/>
          </a:p>
          <a:p>
            <a:r>
              <a:rPr lang="en-US" altLang="zh-CN" dirty="0"/>
              <a:t>Pandas</a:t>
            </a:r>
            <a:r>
              <a:rPr lang="zh-CN" altLang="en-US" dirty="0"/>
              <a:t>默认使用行号作为行索引</a:t>
            </a:r>
            <a:endParaRPr lang="en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CAC1522-E765-1B4D-80D3-AFD521519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98925"/>
            <a:ext cx="68453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252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67BDE15-A2E6-4D47-9DE5-1A5E419FAB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按行加载部分数据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DA51E7D4-3F3B-9542-811F-86EC72F5C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2"/>
            </a:pPr>
            <a:r>
              <a:rPr lang="en-US" altLang="zh-CN" dirty="0" err="1"/>
              <a:t>loc</a:t>
            </a:r>
            <a:r>
              <a:rPr lang="zh-CN" altLang="en-US" dirty="0"/>
              <a:t>：通过行索引获取指定行数据</a:t>
            </a:r>
            <a:endParaRPr lang="en-US" altLang="zh-CN" dirty="0"/>
          </a:p>
          <a:p>
            <a:r>
              <a:rPr lang="en-US" altLang="zh-CN" dirty="0" err="1"/>
              <a:t>loc</a:t>
            </a:r>
            <a:r>
              <a:rPr lang="zh-CN" altLang="en-US" dirty="0"/>
              <a:t>方法传入行索引，来获取</a:t>
            </a:r>
            <a:r>
              <a:rPr lang="en-US" altLang="zh-CN" dirty="0"/>
              <a:t>DataFrame</a:t>
            </a:r>
            <a:r>
              <a:rPr lang="zh-CN" altLang="en-US" dirty="0"/>
              <a:t>的部分数据（一行，或多行）</a:t>
            </a:r>
            <a:endParaRPr lang="en-US" altLang="zh-CN" dirty="0"/>
          </a:p>
          <a:p>
            <a:r>
              <a:rPr lang="en-US" altLang="zh-CN" dirty="0" err="1"/>
              <a:t>df.loc</a:t>
            </a:r>
            <a:r>
              <a:rPr lang="en-US" altLang="zh-CN" dirty="0"/>
              <a:t>[0]</a:t>
            </a:r>
          </a:p>
          <a:p>
            <a:r>
              <a:rPr lang="en-US" altLang="zh-CN" dirty="0" err="1"/>
              <a:t>df.loc</a:t>
            </a:r>
            <a:r>
              <a:rPr lang="en-US" altLang="zh-CN" dirty="0"/>
              <a:t>[99]</a:t>
            </a:r>
          </a:p>
          <a:p>
            <a:r>
              <a:rPr lang="en" altLang="zh-CN" dirty="0" err="1"/>
              <a:t>df.loc</a:t>
            </a:r>
            <a:r>
              <a:rPr lang="en" altLang="zh-CN" dirty="0"/>
              <a:t>[</a:t>
            </a:r>
            <a:r>
              <a:rPr lang="en" altLang="zh-CN" dirty="0" err="1"/>
              <a:t>last_row_index</a:t>
            </a:r>
            <a:r>
              <a:rPr lang="en" altLang="zh-CN" dirty="0"/>
              <a:t>]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510928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67BDE15-A2E6-4D47-9DE5-1A5E419FAB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按行加载部分数据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DA51E7D4-3F3B-9542-811F-86EC72F5C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3"/>
            </a:pPr>
            <a:r>
              <a:rPr lang="zh-CN" altLang="en-US" dirty="0"/>
              <a:t>使用</a:t>
            </a:r>
            <a:r>
              <a:rPr lang="en-US" altLang="zh-CN" dirty="0"/>
              <a:t>tail</a:t>
            </a:r>
            <a:r>
              <a:rPr lang="zh-CN" altLang="en-US" dirty="0"/>
              <a:t>方法获取最后一行数据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1BF359F-AEA4-0FA9-F3E9-9C37F98FF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20" y="2243178"/>
            <a:ext cx="7497861" cy="191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1867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67BDE15-A2E6-4D47-9DE5-1A5E419FAB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按行加载部分数据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DA51E7D4-3F3B-9542-811F-86EC72F5C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4"/>
            </a:pPr>
            <a:r>
              <a:rPr lang="en-US" altLang="zh-CN" dirty="0" err="1"/>
              <a:t>loc</a:t>
            </a:r>
            <a:r>
              <a:rPr lang="zh-CN" altLang="en-US" dirty="0"/>
              <a:t>：通过索引标签获取指定多行数据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4D8C91A-0DEA-78A1-79AB-F3998702A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20" y="2180115"/>
            <a:ext cx="7562690" cy="249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3269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67BDE15-A2E6-4D47-9DE5-1A5E419FAB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按行加载部分数据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DA51E7D4-3F3B-9542-811F-86EC72F5C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5"/>
            </a:pPr>
            <a:r>
              <a:rPr lang="en-US" altLang="zh-CN" dirty="0" err="1"/>
              <a:t>iloc</a:t>
            </a:r>
            <a:r>
              <a:rPr lang="en-US" altLang="zh-CN" dirty="0"/>
              <a:t> : </a:t>
            </a:r>
            <a:r>
              <a:rPr lang="zh-CN" altLang="en-US" dirty="0"/>
              <a:t>通过行号获取行数据</a:t>
            </a:r>
            <a:endParaRPr lang="en-US" altLang="zh-CN" dirty="0"/>
          </a:p>
          <a:p>
            <a:r>
              <a:rPr lang="zh-CN" altLang="en-US" dirty="0"/>
              <a:t>在当前案例中，使用</a:t>
            </a:r>
            <a:r>
              <a:rPr lang="en-US" altLang="zh-CN" dirty="0" err="1"/>
              <a:t>iloc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loc</a:t>
            </a:r>
            <a:r>
              <a:rPr lang="zh-CN" altLang="en-US" dirty="0"/>
              <a:t>效果是一样的</a:t>
            </a:r>
          </a:p>
          <a:p>
            <a:r>
              <a:rPr lang="zh-CN" altLang="en-US" dirty="0"/>
              <a:t>需要注意的是，</a:t>
            </a:r>
            <a:r>
              <a:rPr lang="en-US" altLang="zh-CN" dirty="0" err="1"/>
              <a:t>iloc</a:t>
            </a:r>
            <a:r>
              <a:rPr lang="zh-CN" altLang="en-US" dirty="0"/>
              <a:t>传入的是索引的序号，</a:t>
            </a:r>
            <a:r>
              <a:rPr lang="en-US" altLang="zh-CN" dirty="0" err="1"/>
              <a:t>loc</a:t>
            </a:r>
            <a:r>
              <a:rPr lang="zh-CN" altLang="en-US" dirty="0"/>
              <a:t>是索引的标签</a:t>
            </a:r>
          </a:p>
          <a:p>
            <a:r>
              <a:rPr lang="zh-CN" altLang="en-US" dirty="0"/>
              <a:t>使用</a:t>
            </a:r>
            <a:r>
              <a:rPr lang="en-US" altLang="zh-CN" dirty="0" err="1"/>
              <a:t>iloc</a:t>
            </a:r>
            <a:r>
              <a:rPr lang="zh-CN" altLang="en-US" dirty="0"/>
              <a:t>时可以传入</a:t>
            </a:r>
            <a:r>
              <a:rPr lang="en-US" altLang="zh-CN" dirty="0"/>
              <a:t>-1</a:t>
            </a:r>
            <a:r>
              <a:rPr lang="zh-CN" altLang="en-US" dirty="0"/>
              <a:t>来获取最后一行数据，使用</a:t>
            </a:r>
            <a:r>
              <a:rPr lang="en-US" altLang="zh-CN" dirty="0" err="1"/>
              <a:t>loc</a:t>
            </a:r>
            <a:r>
              <a:rPr lang="zh-CN" altLang="en-US" dirty="0"/>
              <a:t>的时候不行</a:t>
            </a:r>
            <a:endParaRPr lang="en-US" altLang="zh-CN" b="0" dirty="0"/>
          </a:p>
          <a:p>
            <a:endParaRPr lang="en-US" altLang="zh-CN" b="0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831472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67BDE15-A2E6-4D47-9DE5-1A5E419FAB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3.3</a:t>
            </a:r>
            <a:r>
              <a:rPr lang="zh-CN" altLang="en-US" dirty="0"/>
              <a:t> 获取指定行</a:t>
            </a:r>
            <a:r>
              <a:rPr lang="en-US" altLang="zh-CN" dirty="0"/>
              <a:t>/</a:t>
            </a:r>
            <a:r>
              <a:rPr lang="zh-CN" altLang="en-US" dirty="0"/>
              <a:t>列数据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DA51E7D4-3F3B-9542-811F-86EC72F5C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loc</a:t>
            </a:r>
            <a:r>
              <a:rPr lang="zh-CN" altLang="en-US" dirty="0"/>
              <a:t>和</a:t>
            </a:r>
            <a:r>
              <a:rPr lang="en-US" altLang="zh-CN" dirty="0" err="1"/>
              <a:t>iloc</a:t>
            </a:r>
            <a:r>
              <a:rPr lang="zh-CN" altLang="en-US" dirty="0"/>
              <a:t>属性既可以用于获取列数据，也可以用于获取行数据</a:t>
            </a:r>
          </a:p>
          <a:p>
            <a:r>
              <a:rPr lang="en-US" altLang="zh-CN" b="0" dirty="0" err="1"/>
              <a:t>df.loc</a:t>
            </a:r>
            <a:r>
              <a:rPr lang="en-US" altLang="zh-CN" b="0" dirty="0"/>
              <a:t>[[</a:t>
            </a:r>
            <a:r>
              <a:rPr lang="zh-CN" altLang="en-US" b="0" dirty="0"/>
              <a:t>行</a:t>
            </a:r>
            <a:r>
              <a:rPr lang="en-US" altLang="zh-CN" b="0" dirty="0"/>
              <a:t>]</a:t>
            </a:r>
            <a:r>
              <a:rPr lang="zh-CN" altLang="en-US" b="0" dirty="0"/>
              <a:t>，</a:t>
            </a:r>
            <a:r>
              <a:rPr lang="en-US" altLang="zh-CN" b="0" dirty="0"/>
              <a:t>[</a:t>
            </a:r>
            <a:r>
              <a:rPr lang="zh-CN" altLang="en-US" b="0" dirty="0"/>
              <a:t>列</a:t>
            </a:r>
            <a:r>
              <a:rPr lang="en-US" altLang="zh-CN" b="0" dirty="0"/>
              <a:t>]]</a:t>
            </a:r>
          </a:p>
          <a:p>
            <a:r>
              <a:rPr lang="en-US" altLang="zh-CN" b="0" dirty="0" err="1"/>
              <a:t>df.iloc</a:t>
            </a:r>
            <a:r>
              <a:rPr lang="en-US" altLang="zh-CN" b="0" dirty="0"/>
              <a:t>[[</a:t>
            </a:r>
            <a:r>
              <a:rPr lang="zh-CN" altLang="en-US" b="0" dirty="0"/>
              <a:t>行</a:t>
            </a:r>
            <a:r>
              <a:rPr lang="en-US" altLang="zh-CN" b="0" dirty="0"/>
              <a:t>]</a:t>
            </a:r>
            <a:r>
              <a:rPr lang="zh-CN" altLang="en-US" b="0" dirty="0"/>
              <a:t>，</a:t>
            </a:r>
            <a:r>
              <a:rPr lang="en-US" altLang="zh-CN" b="0" dirty="0"/>
              <a:t>[</a:t>
            </a:r>
            <a:r>
              <a:rPr lang="zh-CN" altLang="en-US" b="0" dirty="0"/>
              <a:t>列</a:t>
            </a:r>
            <a:r>
              <a:rPr lang="en-US" altLang="zh-CN" b="0" dirty="0"/>
              <a:t>]]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66962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67BDE15-A2E6-4D47-9DE5-1A5E419FAB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3.3</a:t>
            </a:r>
            <a:r>
              <a:rPr lang="zh-CN" altLang="en-US" dirty="0"/>
              <a:t> 获取指定行</a:t>
            </a:r>
            <a:r>
              <a:rPr lang="en-US" altLang="zh-CN" dirty="0"/>
              <a:t>/</a:t>
            </a:r>
            <a:r>
              <a:rPr lang="zh-CN" altLang="en-US" dirty="0"/>
              <a:t>列数据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DA51E7D4-3F3B-9542-811F-86EC72F5C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2"/>
            </a:pPr>
            <a:r>
              <a:rPr lang="zh-CN" altLang="en-US" dirty="0"/>
              <a:t>使用 </a:t>
            </a:r>
            <a:r>
              <a:rPr lang="en-US" altLang="zh-CN" dirty="0" err="1"/>
              <a:t>loc</a:t>
            </a:r>
            <a:r>
              <a:rPr lang="en-US" altLang="zh-CN" dirty="0"/>
              <a:t> </a:t>
            </a:r>
            <a:r>
              <a:rPr lang="zh-CN" altLang="en-US" dirty="0"/>
              <a:t>获取数据中的</a:t>
            </a:r>
            <a:r>
              <a:rPr lang="en-US" altLang="zh-CN" dirty="0"/>
              <a:t>1</a:t>
            </a:r>
            <a:r>
              <a:rPr lang="zh-CN" altLang="en-US" dirty="0"/>
              <a:t>列</a:t>
            </a:r>
            <a:r>
              <a:rPr lang="en-US" altLang="zh-CN" dirty="0"/>
              <a:t>/</a:t>
            </a:r>
            <a:r>
              <a:rPr lang="zh-CN" altLang="en-US" dirty="0"/>
              <a:t>几列</a:t>
            </a:r>
          </a:p>
          <a:p>
            <a:r>
              <a:rPr lang="en-US" altLang="zh-CN" dirty="0" err="1"/>
              <a:t>df.loc</a:t>
            </a:r>
            <a:r>
              <a:rPr lang="en-US" altLang="zh-CN" dirty="0"/>
              <a:t>[[</a:t>
            </a:r>
            <a:r>
              <a:rPr lang="zh-CN" altLang="en-US" dirty="0"/>
              <a:t>所有行</a:t>
            </a:r>
            <a:r>
              <a:rPr lang="en-US" altLang="zh-CN" dirty="0"/>
              <a:t>],[</a:t>
            </a:r>
            <a:r>
              <a:rPr lang="zh-CN" altLang="en-US" dirty="0"/>
              <a:t>列名</a:t>
            </a:r>
            <a:r>
              <a:rPr lang="en-US" altLang="zh-CN" dirty="0"/>
              <a:t>]] </a:t>
            </a:r>
          </a:p>
          <a:p>
            <a:r>
              <a:rPr lang="zh-CN" altLang="en-US" dirty="0"/>
              <a:t>取出所有行，可以使用切片语法 </a:t>
            </a:r>
            <a:r>
              <a:rPr lang="en-US" altLang="zh-CN" dirty="0" err="1"/>
              <a:t>df.loc</a:t>
            </a:r>
            <a:r>
              <a:rPr lang="en-US" altLang="zh-CN" dirty="0"/>
              <a:t>[ : , [</a:t>
            </a:r>
            <a:r>
              <a:rPr lang="zh-CN" altLang="en-US" dirty="0"/>
              <a:t>列名</a:t>
            </a:r>
            <a:r>
              <a:rPr lang="en-US" altLang="zh-CN" dirty="0"/>
              <a:t>]]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CD30B9A-09FB-8CE4-1A64-001BA4C10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20" y="2940787"/>
            <a:ext cx="7401499" cy="320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5341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E6BC4DA-06F3-4ECB-80F4-A78CD718AB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掌握</a:t>
            </a:r>
            <a:r>
              <a:rPr lang="en-US" altLang="zh-CN" dirty="0"/>
              <a:t>DataFrame</a:t>
            </a:r>
            <a:r>
              <a:rPr lang="zh-CN" altLang="en-US" dirty="0"/>
              <a:t>加载数据文件的方法</a:t>
            </a:r>
          </a:p>
          <a:p>
            <a:r>
              <a:rPr lang="zh-CN" altLang="en-US" dirty="0"/>
              <a:t>知道如何加载部分数据</a:t>
            </a:r>
          </a:p>
          <a:p>
            <a:r>
              <a:rPr lang="zh-CN" altLang="en-US" dirty="0"/>
              <a:t>知道如何对数据进行简单的分组聚合操作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35691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67BDE15-A2E6-4D47-9DE5-1A5E419FAB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3.3</a:t>
            </a:r>
            <a:r>
              <a:rPr lang="zh-CN" altLang="en-US" dirty="0"/>
              <a:t> 获取指定行</a:t>
            </a:r>
            <a:r>
              <a:rPr lang="en-US" altLang="zh-CN" dirty="0"/>
              <a:t>/</a:t>
            </a:r>
            <a:r>
              <a:rPr lang="zh-CN" altLang="en-US" dirty="0"/>
              <a:t>列数据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DA51E7D4-3F3B-9542-811F-86EC72F5C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3"/>
            </a:pPr>
            <a:r>
              <a:rPr lang="zh-CN" altLang="en-US" dirty="0"/>
              <a:t>使用 </a:t>
            </a:r>
            <a:r>
              <a:rPr lang="en-US" altLang="zh-CN" dirty="0" err="1"/>
              <a:t>iloc</a:t>
            </a:r>
            <a:r>
              <a:rPr lang="en-US" altLang="zh-CN" dirty="0"/>
              <a:t> </a:t>
            </a:r>
            <a:r>
              <a:rPr lang="zh-CN" altLang="en-US" dirty="0"/>
              <a:t>获取数据中的</a:t>
            </a:r>
            <a:r>
              <a:rPr lang="en-US" altLang="zh-CN" dirty="0"/>
              <a:t>1</a:t>
            </a:r>
            <a:r>
              <a:rPr lang="zh-CN" altLang="en-US" dirty="0"/>
              <a:t>列</a:t>
            </a:r>
            <a:r>
              <a:rPr lang="en-US" altLang="zh-CN" dirty="0"/>
              <a:t>/</a:t>
            </a:r>
            <a:r>
              <a:rPr lang="zh-CN" altLang="en-US" dirty="0"/>
              <a:t>几列</a:t>
            </a:r>
            <a:endParaRPr lang="en-US" altLang="zh-CN" dirty="0"/>
          </a:p>
          <a:p>
            <a:r>
              <a:rPr lang="en-US" altLang="zh-CN" dirty="0" err="1"/>
              <a:t>df.iloc</a:t>
            </a:r>
            <a:r>
              <a:rPr lang="en-US" altLang="zh-CN" dirty="0"/>
              <a:t>[:,[</a:t>
            </a:r>
            <a:r>
              <a:rPr lang="zh-CN" altLang="en-US" dirty="0"/>
              <a:t>列序号</a:t>
            </a:r>
            <a:r>
              <a:rPr lang="en-US" altLang="zh-CN" dirty="0"/>
              <a:t>]] # </a:t>
            </a:r>
            <a:r>
              <a:rPr lang="zh-CN" altLang="en-US" dirty="0"/>
              <a:t>列序号可以使用</a:t>
            </a:r>
            <a:r>
              <a:rPr lang="en-US" altLang="zh-CN" dirty="0"/>
              <a:t>-1</a:t>
            </a:r>
            <a:r>
              <a:rPr lang="zh-CN" altLang="en-US" dirty="0"/>
              <a:t>代表最后一列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D91B1EB-AEB7-41BE-FE80-CEC5EAD19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20" y="2612742"/>
            <a:ext cx="8032253" cy="357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854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67BDE15-A2E6-4D47-9DE5-1A5E419FAB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3.3</a:t>
            </a:r>
            <a:r>
              <a:rPr lang="zh-CN" altLang="en-US" dirty="0"/>
              <a:t> 获取指定行</a:t>
            </a:r>
            <a:r>
              <a:rPr lang="en-US" altLang="zh-CN" dirty="0"/>
              <a:t>/</a:t>
            </a:r>
            <a:r>
              <a:rPr lang="zh-CN" altLang="en-US" dirty="0"/>
              <a:t>列数据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DA51E7D4-3F3B-9542-811F-86EC72F5C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4"/>
            </a:pPr>
            <a:r>
              <a:rPr lang="zh-CN" altLang="en-US" dirty="0"/>
              <a:t>如果</a:t>
            </a:r>
            <a:r>
              <a:rPr lang="en-US" altLang="zh-CN" dirty="0" err="1"/>
              <a:t>loc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iloc</a:t>
            </a:r>
            <a:r>
              <a:rPr lang="en-US" altLang="zh-CN" dirty="0"/>
              <a:t> </a:t>
            </a:r>
            <a:r>
              <a:rPr lang="zh-CN" altLang="en-US" dirty="0"/>
              <a:t>传入的参数弄混了，会报错</a:t>
            </a:r>
            <a:endParaRPr lang="en-US" altLang="zh-CN" dirty="0"/>
          </a:p>
          <a:p>
            <a:r>
              <a:rPr lang="en-US" altLang="zh-CN" dirty="0" err="1"/>
              <a:t>loc</a:t>
            </a:r>
            <a:r>
              <a:rPr lang="en-US" altLang="zh-CN" dirty="0"/>
              <a:t> </a:t>
            </a:r>
            <a:r>
              <a:rPr lang="zh-CN" altLang="en-US" dirty="0"/>
              <a:t>只能接受行</a:t>
            </a:r>
            <a:r>
              <a:rPr lang="en-US" altLang="zh-CN" dirty="0"/>
              <a:t>/</a:t>
            </a:r>
            <a:r>
              <a:rPr lang="zh-CN" altLang="en-US" dirty="0"/>
              <a:t>列 的名字， </a:t>
            </a:r>
            <a:endParaRPr lang="en-US" altLang="zh-CN" dirty="0"/>
          </a:p>
          <a:p>
            <a:r>
              <a:rPr lang="en" altLang="zh-CN" dirty="0" err="1"/>
              <a:t>iloc</a:t>
            </a:r>
            <a:r>
              <a:rPr lang="zh-CN" altLang="en-US" dirty="0"/>
              <a:t>只能接受行</a:t>
            </a:r>
            <a:r>
              <a:rPr lang="en-US" altLang="zh-CN" dirty="0"/>
              <a:t>/</a:t>
            </a:r>
            <a:r>
              <a:rPr lang="zh-CN" altLang="en-US" dirty="0"/>
              <a:t>列的序号</a:t>
            </a:r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8360459-572E-08D1-C3F6-D4C8B643D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20" y="2921634"/>
            <a:ext cx="6937275" cy="201889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753F852-DF49-C813-893E-F5E4DD6DA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319" y="4958751"/>
            <a:ext cx="6937275" cy="181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2222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67BDE15-A2E6-4D47-9DE5-1A5E419FAB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3.3</a:t>
            </a:r>
            <a:r>
              <a:rPr lang="zh-CN" altLang="en-US" dirty="0"/>
              <a:t> 获取指定行</a:t>
            </a:r>
            <a:r>
              <a:rPr lang="en-US" altLang="zh-CN" dirty="0"/>
              <a:t>/</a:t>
            </a:r>
            <a:r>
              <a:rPr lang="zh-CN" altLang="en-US" dirty="0"/>
              <a:t>列数据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DA51E7D4-3F3B-9542-811F-86EC72F5C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5"/>
            </a:pPr>
            <a:r>
              <a:rPr lang="zh-CN" altLang="en-US" dirty="0"/>
              <a:t>通过</a:t>
            </a:r>
            <a:r>
              <a:rPr lang="en-US" altLang="zh-CN" dirty="0"/>
              <a:t>range </a:t>
            </a:r>
            <a:r>
              <a:rPr lang="zh-CN" altLang="en-US" dirty="0"/>
              <a:t>生成序号，结合</a:t>
            </a:r>
            <a:r>
              <a:rPr lang="en-US" altLang="zh-CN" dirty="0" err="1"/>
              <a:t>iloc</a:t>
            </a:r>
            <a:r>
              <a:rPr lang="en-US" altLang="zh-CN" dirty="0"/>
              <a:t> </a:t>
            </a:r>
            <a:r>
              <a:rPr lang="zh-CN" altLang="en-US" dirty="0"/>
              <a:t>获取连续多列数据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1C83F1C-5FEE-2177-5437-079F4A36B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20" y="2065189"/>
            <a:ext cx="6481691" cy="454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338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67BDE15-A2E6-4D47-9DE5-1A5E419FAB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3.3</a:t>
            </a:r>
            <a:r>
              <a:rPr lang="zh-CN" altLang="en-US" dirty="0"/>
              <a:t> 获取指定行</a:t>
            </a:r>
            <a:r>
              <a:rPr lang="en-US" altLang="zh-CN" dirty="0"/>
              <a:t>/</a:t>
            </a:r>
            <a:r>
              <a:rPr lang="zh-CN" altLang="en-US" dirty="0"/>
              <a:t>列数据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DA51E7D4-3F3B-9542-811F-86EC72F5C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5"/>
            </a:pPr>
            <a:r>
              <a:rPr lang="zh-CN" altLang="en-US" dirty="0"/>
              <a:t>通过</a:t>
            </a:r>
            <a:r>
              <a:rPr lang="en-US" altLang="zh-CN" dirty="0"/>
              <a:t>range </a:t>
            </a:r>
            <a:r>
              <a:rPr lang="zh-CN" altLang="en-US" dirty="0"/>
              <a:t>生成序号，结合</a:t>
            </a:r>
            <a:r>
              <a:rPr lang="en-US" altLang="zh-CN" dirty="0" err="1"/>
              <a:t>iloc</a:t>
            </a:r>
            <a:r>
              <a:rPr lang="en-US" altLang="zh-CN" dirty="0"/>
              <a:t> </a:t>
            </a:r>
            <a:r>
              <a:rPr lang="zh-CN" altLang="en-US" dirty="0"/>
              <a:t>获取连续多列数据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067B1E4-2CDE-3BCF-6A6E-E4F2F83DB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20" y="2080687"/>
            <a:ext cx="6450296" cy="453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4129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67BDE15-A2E6-4D47-9DE5-1A5E419FAB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3.3</a:t>
            </a:r>
            <a:r>
              <a:rPr lang="zh-CN" altLang="en-US" dirty="0"/>
              <a:t> 获取指定行</a:t>
            </a:r>
            <a:r>
              <a:rPr lang="en-US" altLang="zh-CN" dirty="0"/>
              <a:t>/</a:t>
            </a:r>
            <a:r>
              <a:rPr lang="zh-CN" altLang="en-US" dirty="0"/>
              <a:t>列数据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DA51E7D4-3F3B-9542-811F-86EC72F5C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6"/>
            </a:pPr>
            <a:r>
              <a:rPr lang="zh-CN" altLang="en-US" dirty="0"/>
              <a:t>在 </a:t>
            </a:r>
            <a:r>
              <a:rPr lang="en-US" altLang="zh-CN" dirty="0" err="1"/>
              <a:t>iloc</a:t>
            </a:r>
            <a:r>
              <a:rPr lang="zh-CN" altLang="en-US" dirty="0"/>
              <a:t>中使用切片语法获取几列数据</a:t>
            </a:r>
            <a:endParaRPr lang="en-US" altLang="zh-CN" dirty="0"/>
          </a:p>
          <a:p>
            <a:r>
              <a:rPr lang="zh-CN" altLang="en-US" dirty="0"/>
              <a:t>使用切片语法获取前三列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0E626E2-09E9-063E-50D7-2517B6A22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20" y="2530992"/>
            <a:ext cx="8691995" cy="383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2832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67BDE15-A2E6-4D47-9DE5-1A5E419FAB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3.3</a:t>
            </a:r>
            <a:r>
              <a:rPr lang="zh-CN" altLang="en-US" dirty="0"/>
              <a:t> 获取指定行</a:t>
            </a:r>
            <a:r>
              <a:rPr lang="en-US" altLang="zh-CN" dirty="0"/>
              <a:t>/</a:t>
            </a:r>
            <a:r>
              <a:rPr lang="zh-CN" altLang="en-US" dirty="0"/>
              <a:t>列数据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DA51E7D4-3F3B-9542-811F-86EC72F5C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6"/>
            </a:pPr>
            <a:r>
              <a:rPr lang="zh-CN" altLang="en-US" dirty="0"/>
              <a:t>在 </a:t>
            </a:r>
            <a:r>
              <a:rPr lang="en-US" altLang="zh-CN" dirty="0" err="1"/>
              <a:t>iloc</a:t>
            </a:r>
            <a:r>
              <a:rPr lang="zh-CN" altLang="en-US" dirty="0"/>
              <a:t>中使用切片语法获取几列数据</a:t>
            </a:r>
            <a:endParaRPr lang="en-US" altLang="zh-CN" dirty="0"/>
          </a:p>
          <a:p>
            <a:r>
              <a:rPr lang="zh-CN" altLang="en-US" dirty="0"/>
              <a:t>获取第</a:t>
            </a:r>
            <a:r>
              <a:rPr lang="en-US" altLang="zh-CN" dirty="0"/>
              <a:t>0,2,4</a:t>
            </a:r>
            <a:r>
              <a:rPr lang="zh-CN" altLang="en-US" dirty="0"/>
              <a:t>列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5A6013F-9559-6F33-FC98-37AF9DEB5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20" y="2515515"/>
            <a:ext cx="8655428" cy="388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1621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67BDE15-A2E6-4D47-9DE5-1A5E419FAB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3.3</a:t>
            </a:r>
            <a:r>
              <a:rPr lang="zh-CN" altLang="en-US" dirty="0"/>
              <a:t> 获取指定行</a:t>
            </a:r>
            <a:r>
              <a:rPr lang="en-US" altLang="zh-CN" dirty="0"/>
              <a:t>/</a:t>
            </a:r>
            <a:r>
              <a:rPr lang="zh-CN" altLang="en-US" dirty="0"/>
              <a:t>列数据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DA51E7D4-3F3B-9542-811F-86EC72F5C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7"/>
            </a:pPr>
            <a:r>
              <a:rPr lang="zh-CN" altLang="en-US" dirty="0"/>
              <a:t>使用 </a:t>
            </a:r>
            <a:r>
              <a:rPr lang="en-US" altLang="zh-CN" dirty="0" err="1"/>
              <a:t>loc</a:t>
            </a:r>
            <a:r>
              <a:rPr lang="en-US" altLang="zh-CN" dirty="0"/>
              <a:t>/</a:t>
            </a:r>
            <a:r>
              <a:rPr lang="en-US" altLang="zh-CN" dirty="0" err="1"/>
              <a:t>iloc</a:t>
            </a:r>
            <a:r>
              <a:rPr lang="en-US" altLang="zh-CN" dirty="0"/>
              <a:t> </a:t>
            </a:r>
            <a:r>
              <a:rPr lang="zh-CN" altLang="en-US" dirty="0"/>
              <a:t>获取指定行，指定列的数据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" altLang="zh-CN" dirty="0" err="1"/>
              <a:t>loc</a:t>
            </a:r>
            <a:endParaRPr lang="en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" altLang="zh-CN" dirty="0" err="1"/>
              <a:t>iloc</a:t>
            </a:r>
            <a:endParaRPr lang="en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不要混淆</a:t>
            </a:r>
            <a:r>
              <a:rPr lang="en-US" altLang="zh-CN" dirty="0" err="1"/>
              <a:t>loc</a:t>
            </a:r>
            <a:r>
              <a:rPr lang="zh-CN" altLang="en-US" dirty="0"/>
              <a:t>和</a:t>
            </a:r>
            <a:r>
              <a:rPr lang="en-US" altLang="zh-CN" dirty="0" err="1"/>
              <a:t>iloc</a:t>
            </a:r>
            <a:r>
              <a:rPr lang="zh-CN" altLang="en-US" dirty="0"/>
              <a:t>，</a:t>
            </a:r>
            <a:r>
              <a:rPr lang="en-US" altLang="zh-CN" dirty="0" err="1"/>
              <a:t>df.loc</a:t>
            </a:r>
            <a:r>
              <a:rPr lang="en-US" altLang="zh-CN" dirty="0"/>
              <a:t>[42,0] </a:t>
            </a:r>
            <a:r>
              <a:rPr lang="zh-CN" altLang="en-US" dirty="0"/>
              <a:t>会报错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1A7B755-A955-3E01-A2B5-5FBAA92D2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20" y="2465564"/>
            <a:ext cx="6213803" cy="151608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9EED22C-9E6F-653F-E57D-0EA52B2AEF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320" y="4640951"/>
            <a:ext cx="6325470" cy="151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0075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67BDE15-A2E6-4D47-9DE5-1A5E419FAB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3.3</a:t>
            </a:r>
            <a:r>
              <a:rPr lang="zh-CN" altLang="en-US" dirty="0"/>
              <a:t> 获取指定行</a:t>
            </a:r>
            <a:r>
              <a:rPr lang="en-US" altLang="zh-CN" dirty="0"/>
              <a:t>/</a:t>
            </a:r>
            <a:r>
              <a:rPr lang="zh-CN" altLang="en-US" dirty="0"/>
              <a:t>列数据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DA51E7D4-3F3B-9542-811F-86EC72F5C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8"/>
            </a:pPr>
            <a:r>
              <a:rPr lang="zh-CN" altLang="en-US" dirty="0"/>
              <a:t>获取多行多列</a:t>
            </a:r>
            <a:endParaRPr lang="en-US" altLang="zh-CN" dirty="0"/>
          </a:p>
          <a:p>
            <a:r>
              <a:rPr lang="zh-CN" altLang="en-US" dirty="0"/>
              <a:t>可以把获取单行单列的语法和获取多行多列的语法结合起来使用</a:t>
            </a:r>
            <a:endParaRPr lang="en-US" altLang="zh-CN" dirty="0"/>
          </a:p>
          <a:p>
            <a:r>
              <a:rPr lang="zh-CN" altLang="en-US" dirty="0"/>
              <a:t>获取 第一列，第四列，第六列（</a:t>
            </a:r>
            <a:r>
              <a:rPr lang="en" altLang="zh-CN" dirty="0" err="1"/>
              <a:t>country,lifeExp,gdpPercap</a:t>
            </a:r>
            <a:r>
              <a:rPr lang="en" altLang="zh-CN" dirty="0"/>
              <a:t>) </a:t>
            </a:r>
            <a:r>
              <a:rPr lang="zh-CN" altLang="en-US" dirty="0"/>
              <a:t>数据中的第</a:t>
            </a:r>
            <a:r>
              <a:rPr lang="en-US" altLang="zh-CN" dirty="0"/>
              <a:t>1</a:t>
            </a:r>
            <a:r>
              <a:rPr lang="zh-CN" altLang="en-US" dirty="0"/>
              <a:t>行，第</a:t>
            </a:r>
            <a:r>
              <a:rPr lang="en-US" altLang="zh-CN" dirty="0"/>
              <a:t>100</a:t>
            </a:r>
            <a:r>
              <a:rPr lang="zh-CN" altLang="en-US" dirty="0"/>
              <a:t>行和第</a:t>
            </a:r>
            <a:r>
              <a:rPr lang="en-US" altLang="zh-CN" dirty="0"/>
              <a:t>1000</a:t>
            </a:r>
            <a:r>
              <a:rPr lang="zh-CN" altLang="en-US" dirty="0"/>
              <a:t>行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B715A3B-603F-05CC-7CD6-161FDE805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20" y="3054855"/>
            <a:ext cx="7320426" cy="262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941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67BDE15-A2E6-4D47-9DE5-1A5E419FAB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3.3</a:t>
            </a:r>
            <a:r>
              <a:rPr lang="zh-CN" altLang="en-US" dirty="0"/>
              <a:t> 获取指定行</a:t>
            </a:r>
            <a:r>
              <a:rPr lang="en-US" altLang="zh-CN" dirty="0"/>
              <a:t>/</a:t>
            </a:r>
            <a:r>
              <a:rPr lang="zh-CN" altLang="en-US" dirty="0"/>
              <a:t>列数据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DA51E7D4-3F3B-9542-811F-86EC72F5C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8"/>
            </a:pPr>
            <a:r>
              <a:rPr lang="zh-CN" altLang="en-US" dirty="0"/>
              <a:t>获取多行多列</a:t>
            </a:r>
            <a:endParaRPr lang="en-US" altLang="zh-CN" dirty="0"/>
          </a:p>
          <a:p>
            <a:r>
              <a:rPr lang="zh-CN" altLang="en-US" dirty="0"/>
              <a:t>在实际工作中，获取某几列数据的时候，建议传入实际的列名，使用列名的好处：</a:t>
            </a:r>
          </a:p>
          <a:p>
            <a:r>
              <a:rPr lang="zh-CN" altLang="en-US" b="0" dirty="0"/>
              <a:t>增加代码的可读性</a:t>
            </a:r>
          </a:p>
          <a:p>
            <a:r>
              <a:rPr lang="zh-CN" altLang="en-US" b="0" dirty="0"/>
              <a:t>避免因列顺序的变化导致取出错误的列数据</a:t>
            </a:r>
            <a:endParaRPr lang="en-US" altLang="zh-CN" b="0" dirty="0"/>
          </a:p>
          <a:p>
            <a:endParaRPr lang="en-US" altLang="zh-CN" dirty="0"/>
          </a:p>
          <a:p>
            <a:endParaRPr lang="en-US" altLang="zh-CN" b="0" dirty="0"/>
          </a:p>
          <a:p>
            <a:endParaRPr lang="en-US" altLang="zh-CN" dirty="0"/>
          </a:p>
          <a:p>
            <a:endParaRPr lang="en-US" altLang="zh-CN" b="0" dirty="0"/>
          </a:p>
          <a:p>
            <a:endParaRPr lang="en-US" altLang="zh-CN" dirty="0"/>
          </a:p>
          <a:p>
            <a:endParaRPr lang="en-US" altLang="zh-CN" b="0" dirty="0"/>
          </a:p>
          <a:p>
            <a:endParaRPr lang="en-US" altLang="zh-CN" dirty="0"/>
          </a:p>
          <a:p>
            <a:r>
              <a:rPr lang="zh-CN" altLang="en-US" dirty="0"/>
              <a:t>注意：可以在</a:t>
            </a:r>
            <a:r>
              <a:rPr lang="en-US" altLang="zh-CN" dirty="0"/>
              <a:t>loc </a:t>
            </a:r>
            <a:r>
              <a:rPr lang="zh-CN" altLang="en-US" dirty="0"/>
              <a:t>和 </a:t>
            </a:r>
            <a:r>
              <a:rPr lang="en-US" altLang="zh-CN" dirty="0" err="1"/>
              <a:t>iloc</a:t>
            </a:r>
            <a:r>
              <a:rPr lang="en-US" altLang="zh-CN" dirty="0"/>
              <a:t> </a:t>
            </a:r>
            <a:r>
              <a:rPr lang="zh-CN" altLang="en-US" dirty="0"/>
              <a:t>属性的行部分使用切片获取数据</a:t>
            </a:r>
            <a:endParaRPr lang="en-US" altLang="zh-CN" b="0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DBB743D-CE78-1A50-DB78-AEB77C9B0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80" y="3428360"/>
            <a:ext cx="6751871" cy="248955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2FAC8AF-21B1-0D59-24E5-CFE5DB029A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880" y="3428360"/>
            <a:ext cx="6940241" cy="310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511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55B1B1-2CD6-4198-9D5D-D2E7A2A465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zh-CN" b="1" dirty="0"/>
              <a:t>Pandas DataFrame</a:t>
            </a:r>
            <a:r>
              <a:rPr lang="zh-CN" altLang="en-US" b="1" dirty="0"/>
              <a:t>简介</a:t>
            </a:r>
          </a:p>
          <a:p>
            <a:r>
              <a:rPr lang="zh-CN" altLang="en-US" b="1" dirty="0"/>
              <a:t>加载数据集</a:t>
            </a:r>
          </a:p>
          <a:p>
            <a:r>
              <a:rPr lang="zh-CN" altLang="en-US" b="1" dirty="0"/>
              <a:t>查看部分数据</a:t>
            </a:r>
          </a:p>
          <a:p>
            <a:r>
              <a:rPr lang="zh-CN" altLang="en-US" b="1" dirty="0">
                <a:solidFill>
                  <a:srgbClr val="FF0000"/>
                </a:solidFill>
              </a:rPr>
              <a:t>分组和聚合计算</a:t>
            </a:r>
          </a:p>
          <a:p>
            <a:r>
              <a:rPr lang="zh-CN" altLang="en-US" b="1" dirty="0"/>
              <a:t>基本绘图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3122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55B1B1-2CD6-4198-9D5D-D2E7A2A465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zh-CN" b="1" dirty="0">
                <a:solidFill>
                  <a:srgbClr val="FF0000"/>
                </a:solidFill>
              </a:rPr>
              <a:t>Pandas DataFrame</a:t>
            </a:r>
            <a:r>
              <a:rPr lang="zh-CN" altLang="en-US" b="1" dirty="0">
                <a:solidFill>
                  <a:srgbClr val="FF0000"/>
                </a:solidFill>
              </a:rPr>
              <a:t>简介</a:t>
            </a:r>
          </a:p>
          <a:p>
            <a:r>
              <a:rPr lang="zh-CN" altLang="en-US" b="1" dirty="0"/>
              <a:t>加载数据集</a:t>
            </a:r>
          </a:p>
          <a:p>
            <a:r>
              <a:rPr lang="zh-CN" altLang="en-US" b="1" dirty="0"/>
              <a:t>查看部分数据</a:t>
            </a:r>
          </a:p>
          <a:p>
            <a:r>
              <a:rPr lang="zh-CN" altLang="en-US" b="1" dirty="0"/>
              <a:t>分组和聚合计算</a:t>
            </a:r>
          </a:p>
          <a:p>
            <a:r>
              <a:rPr lang="zh-CN" altLang="en-US" b="1" dirty="0"/>
              <a:t>基本绘图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87902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67BDE15-A2E6-4D47-9DE5-1A5E419FAB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4.1</a:t>
            </a:r>
            <a:r>
              <a:rPr lang="zh-CN" altLang="en-US" dirty="0"/>
              <a:t> 分组和聚合介绍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DA51E7D4-3F3B-9542-811F-86EC72F5C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在我们使用</a:t>
            </a:r>
            <a:r>
              <a:rPr lang="en-US" altLang="zh-CN" dirty="0"/>
              <a:t>Excel</a:t>
            </a:r>
            <a:r>
              <a:rPr lang="zh-CN" altLang="en-US" dirty="0"/>
              <a:t>或者</a:t>
            </a:r>
            <a:r>
              <a:rPr lang="en-US" altLang="zh-CN" dirty="0"/>
              <a:t>SQL</a:t>
            </a:r>
            <a:r>
              <a:rPr lang="zh-CN" altLang="en-US" dirty="0"/>
              <a:t>进行数据处理时，</a:t>
            </a:r>
            <a:r>
              <a:rPr lang="en-US" altLang="zh-CN" dirty="0"/>
              <a:t>Excel</a:t>
            </a:r>
            <a:r>
              <a:rPr lang="zh-CN" altLang="en-US" dirty="0"/>
              <a:t>和</a:t>
            </a:r>
            <a:r>
              <a:rPr lang="en-US" altLang="zh-CN" dirty="0"/>
              <a:t>SQL</a:t>
            </a:r>
            <a:r>
              <a:rPr lang="zh-CN" altLang="en-US" dirty="0"/>
              <a:t>都提供了基本的统计计算功能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当我们再次查看</a:t>
            </a:r>
            <a:r>
              <a:rPr lang="en-US" altLang="zh-CN" dirty="0" err="1"/>
              <a:t>gapminder</a:t>
            </a:r>
            <a:r>
              <a:rPr lang="zh-CN" altLang="en-US" dirty="0"/>
              <a:t>数据的时候，可以根据数据提出几个问题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每一年的平均预期寿命是多少？每一年的平均人口和平均</a:t>
            </a:r>
            <a:r>
              <a:rPr lang="en-US" altLang="zh-CN" dirty="0"/>
              <a:t>GDP</a:t>
            </a:r>
            <a:r>
              <a:rPr lang="zh-CN" altLang="en-US" dirty="0"/>
              <a:t>是多少？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如果我们按照大洲来计算，每年个大洲的平均预期寿命，平均人口，平均</a:t>
            </a:r>
            <a:r>
              <a:rPr lang="en-US" altLang="zh-CN" dirty="0"/>
              <a:t>GDP</a:t>
            </a:r>
            <a:r>
              <a:rPr lang="zh-CN" altLang="en-US" dirty="0"/>
              <a:t>情况又如何？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在数据中，每个大洲列出了多少个国家和地区？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988432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67BDE15-A2E6-4D47-9DE5-1A5E419FAB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4.2</a:t>
            </a:r>
            <a:r>
              <a:rPr lang="zh-CN" altLang="en-US" dirty="0"/>
              <a:t> 分组方式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DA51E7D4-3F3B-9542-811F-86EC72F5C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对于上面提出的问题，需要进行分组</a:t>
            </a:r>
            <a:r>
              <a:rPr lang="en-US" altLang="zh-CN" dirty="0"/>
              <a:t>-</a:t>
            </a:r>
            <a:r>
              <a:rPr lang="zh-CN" altLang="en-US" dirty="0"/>
              <a:t>聚合计算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先将数据分组（每一年的平均预期寿命问题 按照年份将相同年份的数据分成一组） 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对每组的数据再去进行统计计算如，求平均，求每组数据条目数（频数）等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再将每一组计算的结果合并起来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zh-CN" altLang="en-US" dirty="0"/>
              <a:t>可以使用</a:t>
            </a:r>
            <a:r>
              <a:rPr lang="en" altLang="zh-CN" dirty="0"/>
              <a:t>DataFrame</a:t>
            </a:r>
            <a:r>
              <a:rPr lang="zh-CN" altLang="en-US" dirty="0"/>
              <a:t>的</a:t>
            </a:r>
            <a:r>
              <a:rPr lang="en" altLang="zh-CN" dirty="0" err="1"/>
              <a:t>groupby</a:t>
            </a:r>
            <a:r>
              <a:rPr lang="zh-CN" altLang="en-US" dirty="0"/>
              <a:t>方法完成分组</a:t>
            </a:r>
            <a:r>
              <a:rPr lang="en-US" altLang="zh-CN" dirty="0"/>
              <a:t>/</a:t>
            </a:r>
            <a:r>
              <a:rPr lang="zh-CN" altLang="en-US" dirty="0"/>
              <a:t>聚合计算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699BBF9-8440-7853-2662-7F2DCC2E8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80" y="3776884"/>
            <a:ext cx="8333333" cy="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6935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67BDE15-A2E6-4D47-9DE5-1A5E419FAB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4.2</a:t>
            </a:r>
            <a:r>
              <a:rPr lang="zh-CN" altLang="en-US" dirty="0"/>
              <a:t> 分组方式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DA51E7D4-3F3B-9542-811F-86EC72F5C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3"/>
            </a:pPr>
            <a:r>
              <a:rPr lang="zh-CN" altLang="en-US" dirty="0"/>
              <a:t>将前面一行代码拆开，逐步分析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通过</a:t>
            </a:r>
            <a:r>
              <a:rPr lang="en" altLang="zh-CN" dirty="0" err="1"/>
              <a:t>df.groupby</a:t>
            </a:r>
            <a:r>
              <a:rPr lang="en" altLang="zh-CN" dirty="0"/>
              <a:t>('year')</a:t>
            </a:r>
            <a:r>
              <a:rPr lang="zh-CN" altLang="en-US" dirty="0"/>
              <a:t>先创一个分组对象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从分组之后的数据</a:t>
            </a:r>
            <a:r>
              <a:rPr lang="en-US" altLang="zh-CN" dirty="0" err="1"/>
              <a:t>DataFrameGroupBy</a:t>
            </a:r>
            <a:r>
              <a:rPr lang="zh-CN" altLang="en-US" dirty="0"/>
              <a:t>中，传入列名进行进一步计算</a:t>
            </a:r>
            <a:endParaRPr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返回结果为一个 </a:t>
            </a:r>
            <a:r>
              <a:rPr lang="en" altLang="zh-CN" dirty="0" err="1"/>
              <a:t>SeriesGroupBy</a:t>
            </a:r>
            <a:r>
              <a:rPr lang="en" altLang="zh-CN" dirty="0"/>
              <a:t> </a:t>
            </a:r>
            <a:r>
              <a:rPr lang="zh-CN" altLang="en-US" dirty="0"/>
              <a:t>，其内容是分组后的数据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/>
              <a:t>对分组后的数据计算平均值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377373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67BDE15-A2E6-4D47-9DE5-1A5E419FAB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4.2</a:t>
            </a:r>
            <a:r>
              <a:rPr lang="zh-CN" altLang="en-US" dirty="0"/>
              <a:t> 分组方式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DA51E7D4-3F3B-9542-811F-86EC72F5C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4"/>
            </a:pPr>
            <a:r>
              <a:rPr lang="zh-CN" altLang="en-US" dirty="0"/>
              <a:t>如果想对多列值进行分组聚合代码也类似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526B377-7BF8-0CDF-C434-539AEAA58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20" y="2149147"/>
            <a:ext cx="9236000" cy="57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3559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67BDE15-A2E6-4D47-9DE5-1A5E419FAB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4.3</a:t>
            </a:r>
            <a:r>
              <a:rPr lang="zh-CN" altLang="en-US" dirty="0"/>
              <a:t> 分组频数计算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DA51E7D4-3F3B-9542-811F-86EC72F5C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在数据分析中，一个常见的任务是计算频数</a:t>
            </a:r>
          </a:p>
          <a:p>
            <a:pPr latinLnBrk="0"/>
            <a:r>
              <a:rPr lang="zh-CN" altLang="en-US" dirty="0"/>
              <a:t>可以使用 </a:t>
            </a:r>
            <a:r>
              <a:rPr lang="en" altLang="zh-CN" dirty="0" err="1"/>
              <a:t>nunique</a:t>
            </a:r>
            <a:r>
              <a:rPr lang="en" altLang="zh-CN" dirty="0"/>
              <a:t> </a:t>
            </a:r>
            <a:r>
              <a:rPr lang="zh-CN" altLang="en-US" dirty="0"/>
              <a:t>方法 计算</a:t>
            </a:r>
            <a:r>
              <a:rPr lang="en" altLang="zh-CN" dirty="0"/>
              <a:t>Pandas Series</a:t>
            </a:r>
            <a:r>
              <a:rPr lang="zh-CN" altLang="en-US" dirty="0"/>
              <a:t>的唯一值计数</a:t>
            </a:r>
          </a:p>
          <a:p>
            <a:pPr latinLnBrk="0"/>
            <a:r>
              <a:rPr lang="zh-CN" altLang="en-US" dirty="0"/>
              <a:t>可以使用 </a:t>
            </a:r>
            <a:r>
              <a:rPr lang="en" altLang="zh-CN" dirty="0" err="1"/>
              <a:t>value_counts</a:t>
            </a:r>
            <a:r>
              <a:rPr lang="en" altLang="zh-CN" dirty="0"/>
              <a:t> </a:t>
            </a:r>
            <a:r>
              <a:rPr lang="zh-CN" altLang="en-US" dirty="0"/>
              <a:t>方法来获取</a:t>
            </a:r>
            <a:r>
              <a:rPr lang="en" altLang="zh-CN" dirty="0"/>
              <a:t>Pandas Series </a:t>
            </a:r>
            <a:r>
              <a:rPr lang="zh-CN" altLang="en-US" dirty="0"/>
              <a:t>的频数统计</a:t>
            </a:r>
          </a:p>
          <a:p>
            <a:r>
              <a:rPr lang="zh-CN" altLang="en-US" dirty="0"/>
              <a:t>在数据中，每个大洲列出了多少个国家和地区？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333DBA8-7E05-5F3C-3B75-6795AABDD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20" y="3429000"/>
            <a:ext cx="8199897" cy="295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291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55B1B1-2CD6-4198-9D5D-D2E7A2A465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zh-CN" b="1" dirty="0"/>
              <a:t>Pandas DataFrame</a:t>
            </a:r>
            <a:r>
              <a:rPr lang="zh-CN" altLang="en-US" b="1" dirty="0"/>
              <a:t>简介</a:t>
            </a:r>
          </a:p>
          <a:p>
            <a:r>
              <a:rPr lang="zh-CN" altLang="en-US" b="1" dirty="0"/>
              <a:t>加载数据集</a:t>
            </a:r>
          </a:p>
          <a:p>
            <a:r>
              <a:rPr lang="zh-CN" altLang="en-US" b="1" dirty="0"/>
              <a:t>查看部分数据</a:t>
            </a:r>
          </a:p>
          <a:p>
            <a:r>
              <a:rPr lang="zh-CN" altLang="en-US" b="1" dirty="0"/>
              <a:t>分组和聚合计算</a:t>
            </a:r>
          </a:p>
          <a:p>
            <a:r>
              <a:rPr lang="zh-CN" altLang="en-US" b="1" dirty="0">
                <a:solidFill>
                  <a:srgbClr val="FF0000"/>
                </a:solidFill>
              </a:rPr>
              <a:t>基本绘图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94189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67BDE15-A2E6-4D47-9DE5-1A5E419FAB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5.1</a:t>
            </a:r>
            <a:r>
              <a:rPr lang="zh-CN" altLang="en-US" dirty="0"/>
              <a:t> 绘图作用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DA51E7D4-3F3B-9542-811F-86EC72F5C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视化在数据分析的每个步骤中都非常重要</a:t>
            </a:r>
            <a:endParaRPr lang="en-US" altLang="zh-CN" dirty="0"/>
          </a:p>
          <a:p>
            <a:r>
              <a:rPr lang="zh-CN" altLang="en-US" dirty="0"/>
              <a:t>在理解或清理数据时，可视化有助于识别数据中的趋势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15F88F5-9956-E9BE-B18B-3FFA7CE9E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20" y="2525666"/>
            <a:ext cx="6917635" cy="414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8293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67BDE15-A2E6-4D47-9DE5-1A5E419FAB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5.2</a:t>
            </a:r>
            <a:r>
              <a:rPr lang="zh-CN" altLang="en-US" dirty="0"/>
              <a:t> 通过</a:t>
            </a:r>
            <a:r>
              <a:rPr lang="en" altLang="zh-CN" dirty="0"/>
              <a:t>plot</a:t>
            </a:r>
            <a:r>
              <a:rPr lang="zh-CN" altLang="en-US" dirty="0"/>
              <a:t>画图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DA51E7D4-3F3B-9542-811F-86EC72F5C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" altLang="zh-CN" dirty="0" err="1"/>
              <a:t>global_yearly_life_expectancy.plot</a:t>
            </a:r>
            <a:r>
              <a:rPr lang="en" altLang="zh-CN" dirty="0"/>
              <a:t>()	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C054D5E-DA6C-0E44-B978-796A2A4C3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70050"/>
            <a:ext cx="5105400" cy="353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6503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A53D90-95B6-4942-A2AF-0628CBDBA0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本节课程介绍了如何使用</a:t>
            </a:r>
            <a:r>
              <a:rPr lang="en-US" altLang="zh-CN" dirty="0"/>
              <a:t>Pandas</a:t>
            </a:r>
            <a:r>
              <a:rPr lang="zh-CN" altLang="en-US" dirty="0"/>
              <a:t>的</a:t>
            </a:r>
            <a:r>
              <a:rPr lang="en-US" altLang="zh-CN" dirty="0"/>
              <a:t>DataFrame</a:t>
            </a:r>
            <a:r>
              <a:rPr lang="zh-CN" altLang="en-US" dirty="0"/>
              <a:t>加载数据，并介绍了如何对数据进行简单的分组聚合以及绘图</a:t>
            </a:r>
          </a:p>
        </p:txBody>
      </p:sp>
    </p:spTree>
    <p:extLst>
      <p:ext uri="{BB962C8B-B14F-4D97-AF65-F5344CB8AC3E}">
        <p14:creationId xmlns:p14="http://schemas.microsoft.com/office/powerpoint/2010/main" val="34595082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88F620-8A51-4B2B-81F0-3E6532C26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Pandas</a:t>
            </a:r>
            <a:r>
              <a:rPr lang="zh-CN" altLang="en-US" dirty="0"/>
              <a:t>是用于数据分析的开源</a:t>
            </a:r>
            <a:r>
              <a:rPr lang="en-US" altLang="zh-CN" dirty="0"/>
              <a:t>Python</a:t>
            </a:r>
            <a:r>
              <a:rPr lang="zh-CN" altLang="en-US" dirty="0"/>
              <a:t>库，可以实现数据加载，清洗，转换，统计处理，可视化等功能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DataFrame</a:t>
            </a:r>
            <a:r>
              <a:rPr lang="zh-CN" altLang="en-US" dirty="0"/>
              <a:t>和</a:t>
            </a:r>
            <a:r>
              <a:rPr lang="en-US" altLang="zh-CN" dirty="0"/>
              <a:t>Series</a:t>
            </a:r>
            <a:r>
              <a:rPr lang="zh-CN" altLang="en-US" dirty="0"/>
              <a:t>是</a:t>
            </a:r>
            <a:r>
              <a:rPr lang="en-US" altLang="zh-CN" dirty="0"/>
              <a:t>Pandas</a:t>
            </a:r>
            <a:r>
              <a:rPr lang="zh-CN" altLang="en-US" dirty="0"/>
              <a:t>最基本的两种数据结构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DataFrame</a:t>
            </a:r>
            <a:r>
              <a:rPr lang="zh-CN" altLang="en-US" dirty="0"/>
              <a:t>用来处理结构化数据（</a:t>
            </a:r>
            <a:r>
              <a:rPr lang="en-US" altLang="zh-CN" dirty="0"/>
              <a:t>SQL</a:t>
            </a:r>
            <a:r>
              <a:rPr lang="zh-CN" altLang="en-US" dirty="0"/>
              <a:t>数据表，</a:t>
            </a:r>
            <a:r>
              <a:rPr lang="en-US" altLang="zh-CN" dirty="0"/>
              <a:t>Excel</a:t>
            </a:r>
            <a:r>
              <a:rPr lang="zh-CN" altLang="en-US" dirty="0"/>
              <a:t>表格）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Series</a:t>
            </a:r>
            <a:r>
              <a:rPr lang="zh-CN" altLang="en-US" dirty="0"/>
              <a:t>用来处理单列数据，也可以把</a:t>
            </a:r>
            <a:r>
              <a:rPr lang="en-US" altLang="zh-CN" dirty="0"/>
              <a:t>DataFrame</a:t>
            </a:r>
            <a:r>
              <a:rPr lang="zh-CN" altLang="en-US" dirty="0"/>
              <a:t>看作由</a:t>
            </a:r>
            <a:r>
              <a:rPr lang="en-US" altLang="zh-CN" dirty="0"/>
              <a:t>Series</a:t>
            </a:r>
            <a:r>
              <a:rPr lang="zh-CN" altLang="en-US" dirty="0"/>
              <a:t>对象组成的字典或集合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6530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55B1B1-2CD6-4198-9D5D-D2E7A2A465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zh-CN" b="1" dirty="0"/>
              <a:t>Pandas DataFrame</a:t>
            </a:r>
            <a:r>
              <a:rPr lang="zh-CN" altLang="en-US" b="1" dirty="0"/>
              <a:t>简介</a:t>
            </a:r>
          </a:p>
          <a:p>
            <a:r>
              <a:rPr lang="zh-CN" altLang="en-US" b="1" dirty="0">
                <a:solidFill>
                  <a:srgbClr val="FF0000"/>
                </a:solidFill>
              </a:rPr>
              <a:t>加载数据集</a:t>
            </a:r>
          </a:p>
          <a:p>
            <a:r>
              <a:rPr lang="zh-CN" altLang="en-US" b="1" dirty="0"/>
              <a:t>查看部分数据</a:t>
            </a:r>
          </a:p>
          <a:p>
            <a:r>
              <a:rPr lang="zh-CN" altLang="en-US" b="1" dirty="0"/>
              <a:t>分组和聚合计算</a:t>
            </a:r>
          </a:p>
          <a:p>
            <a:r>
              <a:rPr lang="zh-CN" altLang="en-US" b="1" dirty="0"/>
              <a:t>基本绘图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3705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80E7043-0AC1-5442-A142-81742F444B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2.1</a:t>
            </a:r>
            <a:r>
              <a:rPr lang="zh-CN" altLang="en-US" dirty="0"/>
              <a:t> 目的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E9621A-1902-9E49-9622-CCC710F4CD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做数据分析首先要加载数据，并查看其结构和内容，对数据有初步的了解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b="0" dirty="0"/>
              <a:t>查看行，列数据分布情况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b="0" dirty="0"/>
              <a:t>查看每一列中存储信息的类型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876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80E7043-0AC1-5442-A142-81742F444B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2.2</a:t>
            </a:r>
            <a:r>
              <a:rPr lang="zh-CN" altLang="en-US" dirty="0"/>
              <a:t> 步骤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E9621A-1902-9E49-9622-CCC710F4CD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导包</a:t>
            </a:r>
            <a:endParaRPr lang="en-US" altLang="zh-CN" dirty="0"/>
          </a:p>
          <a:p>
            <a:endParaRPr lang="en-US" altLang="zh-CN" dirty="0"/>
          </a:p>
          <a:p>
            <a:pPr marL="342900" indent="-342900">
              <a:buFont typeface="+mj-lt"/>
              <a:buAutoNum type="arabicPeriod" startAt="2"/>
            </a:pPr>
            <a:r>
              <a:rPr lang="zh-CN" altLang="en-US" dirty="0"/>
              <a:t>加载</a:t>
            </a:r>
            <a:r>
              <a:rPr lang="en-US" altLang="zh-CN" dirty="0"/>
              <a:t>csv</a:t>
            </a:r>
          </a:p>
          <a:p>
            <a:endParaRPr lang="en" altLang="zh-CN" dirty="0"/>
          </a:p>
          <a:p>
            <a:endParaRPr lang="en" altLang="zh-CN" dirty="0"/>
          </a:p>
          <a:p>
            <a:r>
              <a:rPr lang="en" altLang="zh-CN" dirty="0"/>
              <a:t>csv</a:t>
            </a:r>
            <a:r>
              <a:rPr lang="zh-CN" altLang="en-US" dirty="0"/>
              <a:t>文件：</a:t>
            </a:r>
            <a:r>
              <a:rPr lang="en" altLang="zh-CN" dirty="0"/>
              <a:t>Comma-Separated Values</a:t>
            </a:r>
          </a:p>
          <a:p>
            <a:r>
              <a:rPr lang="zh-CN" altLang="en" dirty="0"/>
              <a:t>也可以</a:t>
            </a:r>
            <a:r>
              <a:rPr lang="zh-CN" altLang="en-US" dirty="0"/>
              <a:t>通过指定分隔符加载</a:t>
            </a:r>
            <a:r>
              <a:rPr lang="en-US" altLang="zh-CN" dirty="0" err="1"/>
              <a:t>tsv</a:t>
            </a:r>
            <a:r>
              <a:rPr lang="zh-CN" altLang="en-US" dirty="0"/>
              <a:t>文件</a:t>
            </a:r>
            <a:endParaRPr lang="en-US" altLang="zh-CN" dirty="0"/>
          </a:p>
          <a:p>
            <a:endParaRPr lang="en" altLang="zh-CN" dirty="0"/>
          </a:p>
          <a:p>
            <a:endParaRPr lang="en" altLang="zh-CN" dirty="0"/>
          </a:p>
          <a:p>
            <a:endParaRPr lang="en" altLang="zh-CN" dirty="0"/>
          </a:p>
          <a:p>
            <a:r>
              <a:rPr lang="en" altLang="zh-CN" dirty="0"/>
              <a:t>tsv</a:t>
            </a:r>
            <a:r>
              <a:rPr lang="zh-CN" altLang="en-US" dirty="0"/>
              <a:t>文件 </a:t>
            </a:r>
            <a:r>
              <a:rPr lang="en" altLang="zh-CN" dirty="0"/>
              <a:t>Tab-Separated Values</a:t>
            </a:r>
          </a:p>
          <a:p>
            <a:r>
              <a:rPr lang="zh-CN" altLang="en-US" dirty="0"/>
              <a:t>       </a:t>
            </a:r>
            <a:r>
              <a:rPr lang="en" altLang="zh-CN" dirty="0"/>
              <a:t>	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186945C-AEA8-D41D-B646-72F84E14F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80" y="2058918"/>
            <a:ext cx="6693097" cy="50753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150A3D2-2B09-77B3-6C84-9D8C656581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880" y="2851862"/>
            <a:ext cx="6693097" cy="93168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7012A6D-BA48-DB31-F210-3EDB78F1AF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880" y="4575360"/>
            <a:ext cx="6693097" cy="107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3908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80E7043-0AC1-5442-A142-81742F444B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2.3</a:t>
            </a:r>
            <a:r>
              <a:rPr lang="zh-CN" altLang="en-US" dirty="0"/>
              <a:t> 查看数据类型及属性</a:t>
            </a:r>
            <a:endParaRPr lang="en-US" alt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E9621A-1902-9E49-9622-CCC710F4CD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" dirty="0"/>
              <a:t>查看</a:t>
            </a:r>
            <a:r>
              <a:rPr lang="en-US" altLang="zh-CN" dirty="0" err="1"/>
              <a:t>df</a:t>
            </a:r>
            <a:r>
              <a:rPr lang="zh-CN" altLang="en-US" dirty="0"/>
              <a:t>类型</a:t>
            </a:r>
            <a:endParaRPr lang="en" altLang="zh-CN" dirty="0"/>
          </a:p>
          <a:p>
            <a:r>
              <a:rPr lang="en" altLang="zh-CN" dirty="0"/>
              <a:t>type(</a:t>
            </a:r>
            <a:r>
              <a:rPr lang="en" altLang="zh-CN" dirty="0" err="1"/>
              <a:t>df</a:t>
            </a:r>
            <a:r>
              <a:rPr lang="en" altLang="zh-CN" dirty="0"/>
              <a:t>) 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zh-CN" altLang="en" dirty="0"/>
              <a:t>查看</a:t>
            </a:r>
            <a:r>
              <a:rPr lang="en-US" altLang="zh-CN" dirty="0" err="1"/>
              <a:t>df</a:t>
            </a:r>
            <a:r>
              <a:rPr lang="zh-CN" altLang="en-US" dirty="0"/>
              <a:t>的</a:t>
            </a:r>
            <a:r>
              <a:rPr lang="en-US" altLang="zh-CN" dirty="0"/>
              <a:t>shape</a:t>
            </a:r>
            <a:r>
              <a:rPr lang="zh-CN" altLang="en-US" dirty="0"/>
              <a:t>属性，可以获取</a:t>
            </a:r>
            <a:r>
              <a:rPr lang="en-US" altLang="zh-CN" dirty="0"/>
              <a:t>DataFrame</a:t>
            </a:r>
            <a:r>
              <a:rPr lang="zh-CN" altLang="en-US" dirty="0"/>
              <a:t>的行数，列数</a:t>
            </a:r>
            <a:endParaRPr lang="en" altLang="zh-CN" dirty="0"/>
          </a:p>
          <a:p>
            <a:r>
              <a:rPr lang="en" altLang="zh-CN" dirty="0" err="1"/>
              <a:t>df.shape</a:t>
            </a:r>
            <a:endParaRPr lang="en" altLang="zh-CN" dirty="0"/>
          </a:p>
          <a:p>
            <a:pPr marL="342900" indent="-342900">
              <a:buFont typeface="+mj-lt"/>
              <a:buAutoNum type="arabicPeriod" startAt="3"/>
            </a:pPr>
            <a:r>
              <a:rPr lang="zh-CN" altLang="en" dirty="0"/>
              <a:t>查看</a:t>
            </a:r>
            <a:r>
              <a:rPr lang="en-US" altLang="zh-CN" dirty="0" err="1"/>
              <a:t>df</a:t>
            </a:r>
            <a:r>
              <a:rPr lang="zh-CN" altLang="en-US" dirty="0"/>
              <a:t>的</a:t>
            </a:r>
            <a:r>
              <a:rPr lang="en-US" altLang="zh-CN" dirty="0"/>
              <a:t>columns</a:t>
            </a:r>
            <a:r>
              <a:rPr lang="zh-CN" altLang="en-US" dirty="0"/>
              <a:t>属性，获取</a:t>
            </a:r>
            <a:r>
              <a:rPr lang="en" altLang="zh-CN" dirty="0"/>
              <a:t>DataFrame</a:t>
            </a:r>
            <a:r>
              <a:rPr lang="zh-CN" altLang="en-US" dirty="0"/>
              <a:t>中的列名</a:t>
            </a:r>
            <a:endParaRPr lang="en" altLang="zh-CN" dirty="0"/>
          </a:p>
          <a:p>
            <a:r>
              <a:rPr lang="en" altLang="zh-CN" dirty="0" err="1"/>
              <a:t>df.columns</a:t>
            </a:r>
            <a:endParaRPr lang="en" altLang="zh-CN" dirty="0"/>
          </a:p>
          <a:p>
            <a:pPr marL="342900" indent="-342900">
              <a:buFont typeface="+mj-lt"/>
              <a:buAutoNum type="arabicPeriod" startAt="4"/>
            </a:pPr>
            <a:r>
              <a:rPr lang="zh-CN" altLang="en" dirty="0"/>
              <a:t>查看</a:t>
            </a:r>
            <a:r>
              <a:rPr lang="en-US" altLang="zh-CN" dirty="0" err="1"/>
              <a:t>df</a:t>
            </a:r>
            <a:r>
              <a:rPr lang="zh-CN" altLang="en-US" dirty="0"/>
              <a:t>的</a:t>
            </a:r>
            <a:r>
              <a:rPr lang="en-US" altLang="zh-CN" dirty="0" err="1"/>
              <a:t>dtypes</a:t>
            </a:r>
            <a:r>
              <a:rPr lang="zh-CN" altLang="en-US" dirty="0"/>
              <a:t>属性，获取每一列的数据类型</a:t>
            </a:r>
            <a:endParaRPr lang="en" altLang="zh-CN" dirty="0"/>
          </a:p>
          <a:p>
            <a:r>
              <a:rPr lang="en" altLang="zh-CN" dirty="0" err="1"/>
              <a:t>df.dtypes</a:t>
            </a:r>
            <a:endParaRPr lang="en" altLang="zh-CN" dirty="0"/>
          </a:p>
          <a:p>
            <a:r>
              <a:rPr lang="en" altLang="zh-CN" dirty="0" err="1"/>
              <a:t>df.info</a:t>
            </a:r>
            <a:r>
              <a:rPr lang="en" altLang="zh-CN" dirty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4410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67BDE15-A2E6-4D47-9DE5-1A5E419FAB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2.4</a:t>
            </a:r>
            <a:r>
              <a:rPr lang="zh-CN" altLang="en-US" dirty="0"/>
              <a:t> </a:t>
            </a:r>
            <a:r>
              <a:rPr lang="en" altLang="zh-CN" dirty="0"/>
              <a:t>Pandas</a:t>
            </a:r>
            <a:r>
              <a:rPr lang="zh-CN" altLang="en-US" dirty="0"/>
              <a:t>与</a:t>
            </a:r>
            <a:r>
              <a:rPr lang="en" altLang="zh-CN" dirty="0"/>
              <a:t>Python</a:t>
            </a:r>
            <a:r>
              <a:rPr lang="zh-CN" altLang="en-US" dirty="0"/>
              <a:t>常用数据类型对照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63A00E0-9CB8-5047-AF73-53994CCE6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89138"/>
            <a:ext cx="89408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0749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1_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6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2006</TotalTime>
  <Words>1340</Words>
  <Application>Microsoft Office PowerPoint</Application>
  <PresentationFormat>宽屏</PresentationFormat>
  <Paragraphs>183</Paragraphs>
  <Slides>39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10</vt:i4>
      </vt:variant>
      <vt:variant>
        <vt:lpstr>幻灯片标题</vt:lpstr>
      </vt:variant>
      <vt:variant>
        <vt:i4>39</vt:i4>
      </vt:variant>
    </vt:vector>
  </HeadingPairs>
  <TitlesOfParts>
    <vt:vector size="63" baseType="lpstr">
      <vt:lpstr>Alibaba PuHuiTi B</vt:lpstr>
      <vt:lpstr>Alibaba PuHuiTi R</vt:lpstr>
      <vt:lpstr>阿里巴巴普惠体</vt:lpstr>
      <vt:lpstr>阿里巴巴普惠体 B</vt:lpstr>
      <vt:lpstr>阿里巴巴普惠体 M</vt:lpstr>
      <vt:lpstr>阿里巴巴普惠体 R</vt:lpstr>
      <vt:lpstr>等线</vt:lpstr>
      <vt:lpstr>黑体</vt:lpstr>
      <vt:lpstr>华文楷体</vt:lpstr>
      <vt:lpstr>Arial</vt:lpstr>
      <vt:lpstr>Calibri</vt:lpstr>
      <vt:lpstr>Segoe UI</vt:lpstr>
      <vt:lpstr>Verdana</vt:lpstr>
      <vt:lpstr>Wingdings</vt:lpstr>
      <vt:lpstr>1_封面2</vt:lpstr>
      <vt:lpstr>1_目录</vt:lpstr>
      <vt:lpstr>1_学习目标</vt:lpstr>
      <vt:lpstr>1_正文设计方案</vt:lpstr>
      <vt:lpstr>5_结束页设计方案</vt:lpstr>
      <vt:lpstr>目录</vt:lpstr>
      <vt:lpstr>学习目标</vt:lpstr>
      <vt:lpstr>章节页版式（一级+二级标题）</vt:lpstr>
      <vt:lpstr>章节页版式（一级标题）</vt:lpstr>
      <vt:lpstr>6_结束页设计方案</vt:lpstr>
      <vt:lpstr>Pandas DataFrame 入门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Circle Full</cp:lastModifiedBy>
  <cp:revision>178</cp:revision>
  <dcterms:created xsi:type="dcterms:W3CDTF">2020-03-31T02:23:27Z</dcterms:created>
  <dcterms:modified xsi:type="dcterms:W3CDTF">2023-04-16T19:05:52Z</dcterms:modified>
</cp:coreProperties>
</file>