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10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0" r:id="rId3"/>
    <p:sldMasterId id="2147483664" r:id="rId4"/>
    <p:sldMasterId id="2147483666" r:id="rId5"/>
    <p:sldMasterId id="2147483669" r:id="rId6"/>
    <p:sldMasterId id="2147483910" r:id="rId7"/>
    <p:sldMasterId id="2147483898" r:id="rId8"/>
    <p:sldMasterId id="2147483688" r:id="rId9"/>
    <p:sldMasterId id="2147483711" r:id="rId10"/>
    <p:sldMasterId id="2147483893" r:id="rId11"/>
  </p:sldMasterIdLst>
  <p:notesMasterIdLst>
    <p:notesMasterId r:id="rId57"/>
  </p:notesMasterIdLst>
  <p:handoutMasterIdLst>
    <p:handoutMasterId r:id="rId58"/>
  </p:handoutMasterIdLst>
  <p:sldIdLst>
    <p:sldId id="462" r:id="rId12"/>
    <p:sldId id="479" r:id="rId13"/>
    <p:sldId id="1570" r:id="rId14"/>
    <p:sldId id="1839" r:id="rId15"/>
    <p:sldId id="1568" r:id="rId16"/>
    <p:sldId id="1863" r:id="rId17"/>
    <p:sldId id="1794" r:id="rId18"/>
    <p:sldId id="1864" r:id="rId19"/>
    <p:sldId id="1840" r:id="rId20"/>
    <p:sldId id="1865" r:id="rId21"/>
    <p:sldId id="1861" r:id="rId22"/>
    <p:sldId id="1842" r:id="rId23"/>
    <p:sldId id="1843" r:id="rId24"/>
    <p:sldId id="1796" r:id="rId25"/>
    <p:sldId id="1844" r:id="rId26"/>
    <p:sldId id="1866" r:id="rId27"/>
    <p:sldId id="1867" r:id="rId28"/>
    <p:sldId id="1845" r:id="rId29"/>
    <p:sldId id="1846" r:id="rId30"/>
    <p:sldId id="1847" r:id="rId31"/>
    <p:sldId id="1848" r:id="rId32"/>
    <p:sldId id="1849" r:id="rId33"/>
    <p:sldId id="1862" r:id="rId34"/>
    <p:sldId id="1850" r:id="rId35"/>
    <p:sldId id="1851" r:id="rId36"/>
    <p:sldId id="1868" r:id="rId37"/>
    <p:sldId id="1870" r:id="rId38"/>
    <p:sldId id="1661" r:id="rId39"/>
    <p:sldId id="1852" r:id="rId40"/>
    <p:sldId id="1869" r:id="rId41"/>
    <p:sldId id="1853" r:id="rId42"/>
    <p:sldId id="1871" r:id="rId43"/>
    <p:sldId id="1872" r:id="rId44"/>
    <p:sldId id="1854" r:id="rId45"/>
    <p:sldId id="1873" r:id="rId46"/>
    <p:sldId id="1855" r:id="rId47"/>
    <p:sldId id="1856" r:id="rId48"/>
    <p:sldId id="1857" r:id="rId49"/>
    <p:sldId id="1874" r:id="rId50"/>
    <p:sldId id="1858" r:id="rId51"/>
    <p:sldId id="1875" r:id="rId52"/>
    <p:sldId id="1859" r:id="rId53"/>
    <p:sldId id="1876" r:id="rId54"/>
    <p:sldId id="1860" r:id="rId55"/>
    <p:sldId id="264" r:id="rId56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2" userDrawn="1">
          <p15:clr>
            <a:srgbClr val="A4A3A4"/>
          </p15:clr>
        </p15:guide>
        <p15:guide id="2" pos="3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1"/>
    <a:srgbClr val="FFFFFF"/>
    <a:srgbClr val="AD2A26"/>
    <a:srgbClr val="AD2B26"/>
    <a:srgbClr val="49504F"/>
    <a:srgbClr val="B60206"/>
    <a:srgbClr val="B70006"/>
    <a:srgbClr val="FFFFE4"/>
    <a:srgbClr val="91919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5" autoAdjust="0"/>
    <p:restoredTop sz="95344" autoAdjust="0"/>
  </p:normalViewPr>
  <p:slideViewPr>
    <p:cSldViewPr snapToGrid="0" showGuides="1">
      <p:cViewPr>
        <p:scale>
          <a:sx n="122" d="100"/>
          <a:sy n="122" d="100"/>
        </p:scale>
        <p:origin x="-328" y="232"/>
      </p:cViewPr>
      <p:guideLst>
        <p:guide orient="horz" pos="592"/>
        <p:guide pos="37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tags" Target="tags/tag1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2023/10/21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8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0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buNone/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>
              <a:buNone/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  <a:lvl4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4pPr>
            <a:lvl5pPr>
              <a:defRPr b="0" i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85E0-84EF-56FD-7FD3-0EB4A24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8476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3B4F7-17BA-47CD-CA27-792208CD9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98EA12-3954-EF40-8C4A-AFD2383A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B512-1D1F-34D6-6ED6-B2E1AB14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BC8B7-0C95-D3C8-BE03-4486CB03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92CA2-234A-D4AD-21CC-C22CB0CD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95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8140-B22F-BB16-AE02-49017663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F789E-A3B6-50A0-E287-2145A9BC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4442D-E1EA-DE49-238D-6433883F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FD2E8-9D38-E6E9-0E04-F6D8E91C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1E856-8811-B1BE-9173-B2C759A3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92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8E321-BE88-89B2-25CF-07894D5C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1CEB6-710C-F980-E39E-3F4CD4B3E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BF69A-70C8-CD03-86BA-BA00B0E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58D9C-7D04-E2F2-BA53-7EB60C85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7CDE1-0A1C-A184-9141-A7F4B04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00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4A4E6-1EA7-AC88-0154-8E81815F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EAD33-5423-2863-3CA4-42A75724C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D5BE6-8D52-5137-B42F-6B2EA392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74648-67B3-9515-AB25-98621F8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3DF46-D43E-7CD0-D4FD-D7F90FBA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9C6755-4FE8-3441-A621-35A8A426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3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8437-0113-EF64-2A80-8941EAFB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737C4-EE88-9494-7A0D-9ABB8A8F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3BA0F6-F456-6C18-E6EE-E983FD37E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C488AD-E869-8B76-B1D8-FBE90B4D0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363AEE-BE14-6594-DD18-A56FBF16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2BE7C9-0327-DDB0-6667-797D8B32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4837D-E6D3-7B21-9DD4-0699994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45683-C55A-EDA5-9654-9403CD7C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3447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3F6C7-E0AC-05EF-5A29-F49C62C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6BC61-B237-534C-9842-5B7FE2C8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A9CBC0-C5E1-15EC-85E0-E00286D5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7FA90-E2DA-DEF2-C7E8-0DCE1EF9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57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AAAC1D-C8A8-39B2-03C1-A17B77FB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BDC6F-508F-FA7A-6278-41C5FFCC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B4F05-5637-7185-B699-515B1D12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99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63B7D-8AF4-7B4D-D6F4-91941513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80CFD-C83D-0A25-913C-216C5428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93668-5B04-88FF-6538-A12FCA0D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985D7-34C6-FE60-B15A-9B7C5AAD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415E2-07C5-391D-772B-73B0C7E6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BDC43-04FD-93A0-2C46-126333FB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642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4DC61-125F-FC78-C00C-70AFD1E3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63262C-AC10-CD67-66BB-9FF2FEE6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D1C173-EE72-73A7-50E9-1A1DCE98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E7A04-DA03-AED4-747E-3D571D62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88F6E4-77AF-59FA-9D57-C9B63D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63665-F993-469B-5F29-3E40674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20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65C6A-9C84-A99F-8E87-0B1CD0F7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05C4E-AD07-5F92-4DB1-73709112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92761-2215-89A4-FB03-ECB53398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7BBB2-56C1-E2E3-5F1A-DB098273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2043C-7F5D-495B-A24B-2817D596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771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1180F8-DD98-FB6B-34A9-0E44D07CA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EBBBB4-B624-5AE7-5292-8ADEFB1CA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BDCA1-2F91-40C1-43CD-80F14342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4A6C7-6F56-163B-490B-3B826802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0B257-9B54-29D7-C075-2EBD7C3A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694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B1BF-57DA-1E99-03A9-4FDEF5555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D1E940-0BAC-EA25-B1B2-E92CE8E38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F980D-1CA7-B85B-4210-E792D2D1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2A2B-58B9-3105-471C-23C03E7B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C4654-D1D3-D9CD-750E-782B0789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204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3EDED-CE55-59A7-5AA0-C1612B7C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2DE2F-AF06-4AAA-0677-4CD80F9E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9F656-D602-EE29-AA24-7A37D060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8DA7F-5D89-9394-F4F5-46E08156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1F457-5666-E2C4-F2F2-3A449C8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30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D82DB-8AD1-71C7-8E37-3FD38D86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F77EB-D78A-FEED-8F30-788B9479B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54941-16E6-4BA4-9E9E-128EAB57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7AB05-D325-FF77-7494-491AAE4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B62EA-F313-0D33-E35A-5814842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2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D6848-792E-286D-FA6B-9AA2A90C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FC585-DD36-1521-42EE-9EFD87E39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B1150-EAFF-0E44-F4E0-452C5734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82208-2D00-B754-4A4A-03177573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3B5E0-94A1-577B-1606-C355A75E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2A8B8-F5C4-EFA5-3109-EB8B44B6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466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F0B07-C440-7FC9-CAFE-3D31220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6F9377-F616-AD25-27E7-DEA889DA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62490-C962-DD5C-553E-303C2317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45DD6-3316-B2D2-AC19-06CF388D7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2F3934-9D20-439E-B829-D1446D95B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D5A7B-58E3-9A75-7BAB-3312F7F2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3AF30-DD20-C99D-85E8-FA4FD73C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F9236-92E4-6B6B-07BD-122A3C03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290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1D949-5DB8-ABE4-F9B4-6D93D760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300A7-389A-7EFA-FFD8-E3C2BA12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C3871D-33C6-7151-5138-8597C431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D4FB95-637E-96AA-E57C-CBEF4AE4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125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01821-6B2F-4A56-31AB-BBE405DA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6CE359-5443-EE7F-0B69-711C9E14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710BE8-C0FB-C4F9-4E01-1959B5A6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04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7014F-9172-4902-4310-0B94BDF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043CA-AFE2-B6EF-A475-D3910561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7816F-F9E3-4C68-089F-B14B49128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F6D2A-90B0-653F-D138-AA6B54B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D5926-D0F4-A3C0-25C5-A7332396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5235F-6070-12BB-96CB-D29BA97A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4870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DD5D7-2FEF-D777-6998-1714216F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9A003D-7E64-B7FE-01AF-E18DECCE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E83FA8-4B6A-B210-ED82-DA9F73D0A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5A2CF-BDF7-6ABB-2B04-F8BBDC7B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42540-40F9-F35F-2F65-5B51B470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DB9C2-F22E-E4E5-80A0-D06644B2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186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BAEB-1607-B6EB-D41D-624EA03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DD56CC-98C0-BB6B-C6B0-6297FC620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072D7-613E-E9E7-47FB-1298072F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16F12-354D-BB91-F88B-0ADAF361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135D8-F720-39BE-EB98-ABF70381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107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1004C8-5188-9E1A-437E-C1CF5570D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338A0-80E4-FCD3-4C87-DD4AC5E52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67AFD-272D-CFC6-6BC7-1614A10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0EC9E-8A12-10E6-5776-775CAD0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6D304-444E-D5D7-02D7-27BB1B99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064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4.png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8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922" r:id="rId16"/>
    <p:sldLayoutId id="2147483685" r:id="rId17"/>
    <p:sldLayoutId id="2147483686" r:id="rId18"/>
    <p:sldLayoutId id="2147483687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582DA4-22D9-267E-CC80-9100BA39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DDFAD-5FB1-47C7-ADE9-A5E50DDF7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B81C9-023A-6953-E3F3-60411917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6EC5-0109-4184-8118-DE9082C0533A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1AE49-DCA0-25C2-6658-D7956F62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E9AA7-606D-7A87-BE41-159F69212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B4646-813A-4832-A50F-60E1A3E62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02A8A-1A52-B437-3660-B1272837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6E8F6-0206-04FF-7F7C-FF84B20E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CBA98-7678-4596-25C8-40DBEA558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1626C-D819-40E4-B45D-2F58886970D3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ACD21-45E1-A4D5-A6E4-571FB1059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55FCA-417D-EA90-7CE9-49348D4D4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DCFA-08CF-4827-BDC7-221D15373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6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zh-CN" altLang="en-US" sz="66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循环神经网络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词嵌入层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输出的结果是：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478E04-593C-7C4E-1CF9-5D20F74B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4" y="1457271"/>
            <a:ext cx="7558405" cy="51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347E8-5E54-C679-CA93-C82F36055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73480"/>
            <a:ext cx="6648856" cy="451104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词嵌入层的作用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主要作用就是将输入的词映射为词向量，便于在网络模型中进行计算。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 词嵌入层的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API</a:t>
            </a: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2EF160-AE05-CF9C-CD70-7471E8E7DA92}"/>
              </a:ext>
            </a:extLst>
          </p:cNvPr>
          <p:cNvSpPr txBox="1"/>
          <p:nvPr/>
        </p:nvSpPr>
        <p:spPr>
          <a:xfrm>
            <a:off x="5343840" y="4534781"/>
            <a:ext cx="5529703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nn.Embedding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num_embeddings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=10, 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embedding_dim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5603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en-US" altLang="zh-CN" sz="1600" dirty="0">
                <a:sym typeface="+mn-ea"/>
              </a:rPr>
              <a:t>RNN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r>
              <a:rPr kumimoji="1" lang="zh-CN" altLang="en-US" sz="1600" dirty="0">
                <a:sym typeface="+mn-ea"/>
              </a:rPr>
              <a:t>词嵌入层</a:t>
            </a: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循环网络层</a:t>
            </a:r>
          </a:p>
          <a:p>
            <a:pPr algn="l"/>
            <a:r>
              <a:rPr kumimoji="1" lang="zh-CN" altLang="en-US" sz="1600" dirty="0">
                <a:sym typeface="+mn-ea"/>
              </a:rPr>
              <a:t>文本生成案例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5997" y="2771171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1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掌握</a:t>
            </a:r>
            <a:r>
              <a:rPr lang="en-US" altLang="zh-CN" dirty="0">
                <a:solidFill>
                  <a:schemeClr val="tx1"/>
                </a:solidFill>
              </a:rPr>
              <a:t>RNN</a:t>
            </a:r>
            <a:r>
              <a:rPr lang="zh-CN" altLang="en-US" dirty="0">
                <a:solidFill>
                  <a:schemeClr val="tx1"/>
                </a:solidFill>
              </a:rPr>
              <a:t>网络原理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掌握</a:t>
            </a:r>
            <a:r>
              <a:rPr lang="en-US" altLang="zh-CN" dirty="0" err="1">
                <a:solidFill>
                  <a:schemeClr val="tx1"/>
                </a:solidFill>
              </a:rPr>
              <a:t>PyTorch</a:t>
            </a:r>
            <a:r>
              <a:rPr lang="en-US" altLang="zh-CN" dirty="0">
                <a:solidFill>
                  <a:schemeClr val="tx1"/>
                </a:solidFill>
              </a:rPr>
              <a:t> RNN API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1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网络原理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974461"/>
            <a:ext cx="10698800" cy="317568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文本数据是具有序列特性的</a:t>
            </a:r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我爱你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这串文本就是具有序列关系的，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需要在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之后，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需要在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之后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如果颠倒了顺序，那么可能就会表达不同的意思。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为了表示出数据的序列关系，需要使用循环神经网络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(Recurrent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Nearal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Networks, RNN)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来对数据进行建模，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RNN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是一个作用于处理带有序列特点的样本数据。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8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网络原理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RNN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是如何计算过程是什么样的呢？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 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表示隐藏状态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每一次的输入都会包含两个值</a:t>
            </a:r>
            <a:r>
              <a:rPr lang="en-US" altLang="zh-CN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 </a:t>
            </a:r>
            <a:r>
              <a:rPr lang="zh-CN" altLang="en-US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上一个时间步的隐藏状态、当前状态的输入值，输出当前时间步的隐藏状态和当前时间步的预测结果。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6ADA67-96B8-D430-A048-D9FD1004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75" y="1974461"/>
            <a:ext cx="6497534" cy="246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网络原理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上一页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PPT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中画了 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 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个神经元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但是实际上只有一个神经元，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我爱你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 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三个字是重复输入到同一个神经元中。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B52A03-D34C-55D4-AED6-5FC52871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12" y="2214543"/>
            <a:ext cx="3879467" cy="38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网络原理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我们举个例子来理解上图的工作过程，假设我们要实现文本生成，也就是输入 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我爱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 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这两个字，来预测出 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你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，其如下图所示</a:t>
            </a:r>
            <a:r>
              <a:rPr lang="en-US" altLang="zh-CN" sz="18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5B360D-59E5-76B8-1DAD-9E0FB0F1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044555"/>
            <a:ext cx="9836517" cy="22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网络原理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将上图展开成不同时间步的形式，如下图所示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首先初始化出第一个隐藏状态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，一般都是全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的一个向量，然后将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进行词嵌入，转换为向量的表示形式，送入到第一个时间步，然后输出隐藏状态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，然后将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h1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输入到第二个时间步，得到隐藏状态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h2,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送入到全连接网络，得到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的预测概率。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95893D-6409-39C7-99D2-2BC36F96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272" y="1974461"/>
            <a:ext cx="4241455" cy="27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RNN</a:t>
            </a:r>
            <a:r>
              <a:rPr lang="zh-CN" altLang="en-US" dirty="0"/>
              <a:t>网络原理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每个神经元内部是如何计算的呢？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上述公式中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</a:t>
            </a:r>
            <a:r>
              <a:rPr lang="en-US" altLang="zh-CN" b="0" i="0" baseline="-25000" dirty="0" err="1">
                <a:solidFill>
                  <a:srgbClr val="333333"/>
                </a:solidFill>
                <a:effectLst/>
                <a:latin typeface="Helvetica Neue"/>
              </a:rPr>
              <a:t>ih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表示输入数据的权重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en-US" altLang="zh-CN" b="0" i="0" baseline="-25000" dirty="0" err="1">
                <a:solidFill>
                  <a:srgbClr val="333333"/>
                </a:solidFill>
                <a:effectLst/>
                <a:latin typeface="Helvetica Neue"/>
              </a:rPr>
              <a:t>ih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表示输入数据的偏置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</a:t>
            </a:r>
            <a:r>
              <a:rPr lang="en-US" altLang="zh-CN" b="0" i="0" baseline="-25000" dirty="0" err="1">
                <a:solidFill>
                  <a:srgbClr val="333333"/>
                </a:solidFill>
                <a:effectLst/>
                <a:latin typeface="Helvetica Neue"/>
              </a:rPr>
              <a:t>hh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表示输入隐藏状态的权重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b</a:t>
            </a:r>
            <a:r>
              <a:rPr lang="en-US" altLang="zh-CN" b="0" i="0" baseline="-25000" dirty="0" err="1">
                <a:solidFill>
                  <a:srgbClr val="333333"/>
                </a:solidFill>
                <a:effectLst/>
                <a:latin typeface="Helvetica Neue"/>
              </a:rPr>
              <a:t>hh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表示输入隐藏状态的偏置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最后对输出的结果使用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tanh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激活函数进行计算，得到该神经元你的输出。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7A7E7-808B-883A-BCBC-997D3BC6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01" y="1974461"/>
            <a:ext cx="4740553" cy="7687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C6173F-5F3B-5F5E-75CC-F3A999BC4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55" y="2743200"/>
            <a:ext cx="58374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pPr algn="l"/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自然语言处理概述</a:t>
            </a:r>
          </a:p>
          <a:p>
            <a:pPr algn="l"/>
            <a:r>
              <a:rPr kumimoji="1" lang="zh-CN" altLang="en-US" sz="1600" dirty="0">
                <a:sym typeface="+mn-ea"/>
              </a:rPr>
              <a:t>词嵌入层</a:t>
            </a:r>
          </a:p>
          <a:p>
            <a:pPr algn="l"/>
            <a:r>
              <a:rPr kumimoji="1" lang="zh-CN" altLang="en-US" sz="1600" dirty="0">
                <a:sym typeface="+mn-ea"/>
              </a:rPr>
              <a:t>循环网络</a:t>
            </a:r>
            <a:r>
              <a:rPr kumimoji="1" lang="en-US" altLang="zh-CN" sz="1600" dirty="0">
                <a:sym typeface="+mn-ea"/>
              </a:rPr>
              <a:t>RNN</a:t>
            </a:r>
            <a:endParaRPr kumimoji="1" lang="zh-CN" altLang="en-US" sz="1600" dirty="0">
              <a:sym typeface="+mn-ea"/>
            </a:endParaRPr>
          </a:p>
          <a:p>
            <a:pPr algn="l"/>
            <a:r>
              <a:rPr kumimoji="1" lang="zh-CN" altLang="en-US" sz="1600" dirty="0">
                <a:sym typeface="+mn-ea"/>
              </a:rPr>
              <a:t>文本生成案例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65" y="18345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RNN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层的使用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API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介绍</a:t>
            </a:r>
            <a:endParaRPr lang="en-US" altLang="zh-CN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参数意义是：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nput_size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：输入数据的维度，一般设为词向量的维度；</a:t>
            </a:r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hidden_size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：隐藏层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的维数，也是当前层神经元的输出维度；</a:t>
            </a:r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num_layer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隐藏层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的层数，默认为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实例化就可以将数据送入进行处理。</a:t>
            </a:r>
          </a:p>
          <a:p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6BCF-AF51-217B-1F1C-DBC4A56C08A9}"/>
              </a:ext>
            </a:extLst>
          </p:cNvPr>
          <p:cNvSpPr txBox="1"/>
          <p:nvPr/>
        </p:nvSpPr>
        <p:spPr>
          <a:xfrm>
            <a:off x="710880" y="2126861"/>
            <a:ext cx="696788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RNN = 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torch.nn.RNN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input_size,hidden_size</a:t>
            </a:r>
            <a:r>
              <a: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，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num_layer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)</a:t>
            </a:r>
            <a:endParaRPr lang="en-US" altLang="zh-CN" sz="1600" dirty="0">
              <a:solidFill>
                <a:srgbClr val="00B050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0431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RNN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层的使用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 输入数据和输出结果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实例化就可以将数据送入其中进行处理，处理的方式如下所示：</a:t>
            </a:r>
            <a:endParaRPr lang="en-US" altLang="zh-CN" b="1" dirty="0">
              <a:solidFill>
                <a:srgbClr val="333333"/>
              </a:solidFill>
              <a:latin typeface="Helvetica Neue"/>
            </a:endParaRPr>
          </a:p>
          <a:p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输入数据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输入主要包括词嵌入的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x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、初始的隐藏层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h0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的表示形式为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seq_len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batch,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input_size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句子的长度，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的大小，词向量的维度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的表示形式为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num_layers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batch,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hidden_size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隐藏层的层数，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的大，隐藏层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的维数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输出结果：主要包括输出结果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output,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最后一层的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hn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742950" lvl="1" indent="-285750" algn="l">
              <a:buFont typeface="Wingdings" panose="05000000000000000000" pitchFamily="2" charset="2"/>
              <a:buChar char="p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output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的表示形式与输入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类似，为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seq_len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batch,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hidden_size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句子的长度，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的大小，输出向量的维度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</a:p>
          <a:p>
            <a:pPr marL="742950" lvl="1" indent="-285750" algn="l">
              <a:buFont typeface="Wingdings" panose="05000000000000000000" pitchFamily="2" charset="2"/>
              <a:buChar char="p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的表示形式与输入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一样，为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num_layers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batch,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hidden_size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[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隐藏层的层数，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batch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的大，隐藏层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的维度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]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6BCF-AF51-217B-1F1C-DBC4A56C08A9}"/>
              </a:ext>
            </a:extLst>
          </p:cNvPr>
          <p:cNvSpPr txBox="1"/>
          <p:nvPr/>
        </p:nvSpPr>
        <p:spPr>
          <a:xfrm>
            <a:off x="710880" y="2320690"/>
            <a:ext cx="696788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pt-BR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output, hn = RNN(x, h0)</a:t>
            </a:r>
            <a:endParaRPr lang="en-US" altLang="zh-CN" sz="1600" dirty="0">
              <a:solidFill>
                <a:srgbClr val="00B050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8578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Helvetica Neue"/>
              </a:rPr>
              <a:t>PyTorch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 RNN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层的使用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86BCF-AF51-217B-1F1C-DBC4A56C08A9}"/>
              </a:ext>
            </a:extLst>
          </p:cNvPr>
          <p:cNvSpPr txBox="1"/>
          <p:nvPr/>
        </p:nvSpPr>
        <p:spPr>
          <a:xfrm>
            <a:off x="710880" y="1511492"/>
            <a:ext cx="5668997" cy="477053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6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600" dirty="0"/>
              <a:t>torch</a:t>
            </a:r>
            <a:br>
              <a:rPr lang="en" altLang="zh-CN" sz="1600" dirty="0"/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600" dirty="0" err="1"/>
              <a:t>torch.nn</a:t>
            </a:r>
            <a:r>
              <a:rPr lang="en" altLang="zh-CN" sz="1600" dirty="0"/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1600" dirty="0" err="1"/>
              <a:t>nn</a:t>
            </a:r>
            <a:br>
              <a:rPr lang="en" altLang="zh-CN" sz="1600" dirty="0"/>
            </a:br>
            <a:br>
              <a:rPr lang="en" altLang="zh-CN" sz="1600" dirty="0">
                <a:solidFill>
                  <a:srgbClr val="008001"/>
                </a:solidFill>
              </a:rPr>
            </a:br>
            <a:r>
              <a:rPr lang="en" altLang="zh-CN" sz="1600" i="1" dirty="0">
                <a:solidFill>
                  <a:srgbClr val="008001"/>
                </a:solidFill>
                <a:effectLst/>
              </a:rPr>
              <a:t>#  RNN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层送入批量数据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600" dirty="0"/>
              <a:t>test():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</a:rPr>
              <a:t>词向量维度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128,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隐藏向量维度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256</a:t>
            </a:r>
            <a:br>
              <a:rPr lang="en-US" altLang="zh-CN" sz="1600" i="1" dirty="0">
                <a:solidFill>
                  <a:srgbClr val="808080"/>
                </a:solidFill>
                <a:effectLst/>
              </a:rPr>
            </a:br>
            <a:r>
              <a:rPr lang="en-US" altLang="zh-CN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 err="1"/>
              <a:t>rnn</a:t>
            </a:r>
            <a:r>
              <a:rPr lang="en" altLang="zh-CN" sz="1600" dirty="0"/>
              <a:t> = </a:t>
            </a:r>
            <a:r>
              <a:rPr lang="en" altLang="zh-CN" sz="1600" dirty="0" err="1"/>
              <a:t>nn.RNN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660099"/>
                </a:solidFill>
                <a:effectLst/>
              </a:rPr>
              <a:t>input_size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600" dirty="0"/>
              <a:t>, </a:t>
            </a:r>
            <a:r>
              <a:rPr lang="en" altLang="zh-CN" sz="1600" dirty="0" err="1">
                <a:solidFill>
                  <a:srgbClr val="660099"/>
                </a:solidFill>
                <a:effectLst/>
              </a:rPr>
              <a:t>hidden_size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256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第一个数字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: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表示句子长度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,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也就是词语个数</a:t>
            </a:r>
            <a:br>
              <a:rPr lang="zh-CN" altLang="en-US" sz="1600" i="1" dirty="0">
                <a:solidFill>
                  <a:srgbClr val="008001"/>
                </a:solidFill>
                <a:effectLst/>
              </a:rPr>
            </a:br>
            <a:r>
              <a:rPr lang="zh-CN" altLang="en-US" sz="1600" i="1" dirty="0">
                <a:solidFill>
                  <a:srgbClr val="008001"/>
                </a:solidFill>
                <a:effectLst/>
              </a:rPr>
              <a:t>   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第二个数字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: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批量个数，也就是句子的个数</a:t>
            </a:r>
            <a:br>
              <a:rPr lang="zh-CN" altLang="en-US" sz="1600" i="1" dirty="0">
                <a:solidFill>
                  <a:srgbClr val="008001"/>
                </a:solidFill>
                <a:effectLst/>
              </a:rPr>
            </a:br>
            <a:r>
              <a:rPr lang="zh-CN" altLang="en-US" sz="1600" i="1" dirty="0">
                <a:solidFill>
                  <a:srgbClr val="008001"/>
                </a:solidFill>
                <a:effectLst/>
              </a:rPr>
              <a:t>    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第三个数字</a:t>
            </a:r>
            <a:r>
              <a:rPr lang="en-US" altLang="zh-CN" sz="1600" i="1" dirty="0">
                <a:solidFill>
                  <a:srgbClr val="008001"/>
                </a:solidFill>
                <a:effectLst/>
              </a:rPr>
              <a:t>: </a:t>
            </a:r>
            <a:r>
              <a:rPr lang="zh-CN" altLang="en-US" sz="1600" i="1" dirty="0">
                <a:solidFill>
                  <a:srgbClr val="008001"/>
                </a:solidFill>
              </a:rPr>
              <a:t>词向量维度</a:t>
            </a:r>
            <a:br>
              <a:rPr lang="zh-CN" altLang="en-US" sz="1600" i="1" dirty="0">
                <a:solidFill>
                  <a:srgbClr val="008001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inputs = </a:t>
            </a:r>
            <a:r>
              <a:rPr lang="en" altLang="zh-CN" sz="1600" dirty="0" err="1"/>
              <a:t>torch.randn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5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32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hn</a:t>
            </a:r>
            <a:r>
              <a:rPr lang="en" altLang="zh-CN" sz="1600" dirty="0"/>
              <a:t> = </a:t>
            </a:r>
            <a:r>
              <a:rPr lang="en" altLang="zh-CN" sz="1600" dirty="0" err="1"/>
              <a:t>torch.zeros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32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0000FF"/>
                </a:solidFill>
                <a:effectLst/>
              </a:rPr>
              <a:t>256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</a:rPr>
              <a:t>获取输出结果</a:t>
            </a:r>
            <a:br>
              <a:rPr lang="zh-CN" altLang="en-US" sz="1600" i="1" dirty="0">
                <a:solidFill>
                  <a:srgbClr val="808080"/>
                </a:solidFill>
                <a:effectLst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600" dirty="0"/>
              <a:t>output, </a:t>
            </a:r>
            <a:r>
              <a:rPr lang="en" altLang="zh-CN" sz="1600" dirty="0" err="1"/>
              <a:t>hn</a:t>
            </a:r>
            <a:r>
              <a:rPr lang="en" altLang="zh-CN" sz="1600" dirty="0"/>
              <a:t> = </a:t>
            </a:r>
            <a:r>
              <a:rPr lang="en" altLang="zh-CN" sz="1600" dirty="0" err="1"/>
              <a:t>rnn</a:t>
            </a:r>
            <a:r>
              <a:rPr lang="en" altLang="zh-CN" sz="1600" dirty="0"/>
              <a:t>(inputs, </a:t>
            </a:r>
            <a:r>
              <a:rPr lang="en" altLang="zh-CN" sz="1600" dirty="0" err="1"/>
              <a:t>hn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</a:rPr>
              <a:t>输出向量的维度：</a:t>
            </a:r>
            <a:r>
              <a:rPr lang="en-US" altLang="zh-CN" sz="16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" altLang="zh-CN" sz="1600" dirty="0"/>
              <a:t>,</a:t>
            </a:r>
            <a:r>
              <a:rPr lang="en" altLang="zh-CN" sz="1600" dirty="0" err="1"/>
              <a:t>output.shape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</a:rPr>
              <a:t>隐含层</a:t>
            </a:r>
            <a:r>
              <a:rPr lang="zh-CN" altLang="en-US" sz="1600" b="1" dirty="0">
                <a:solidFill>
                  <a:srgbClr val="008001"/>
                </a:solidFill>
                <a:effectLst/>
              </a:rPr>
              <a:t>输出的</a:t>
            </a:r>
            <a:r>
              <a:rPr lang="zh-CN" altLang="en-US" sz="1600" b="1" dirty="0">
                <a:solidFill>
                  <a:srgbClr val="008000"/>
                </a:solidFill>
                <a:effectLst/>
              </a:rPr>
              <a:t>维度：</a:t>
            </a:r>
            <a:r>
              <a:rPr lang="en-US" altLang="zh-CN" sz="16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" altLang="zh-CN" sz="1600" dirty="0"/>
              <a:t>,</a:t>
            </a:r>
            <a:r>
              <a:rPr lang="en" altLang="zh-CN" sz="1600" dirty="0" err="1"/>
              <a:t>hn.shape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600" dirty="0"/>
              <a:t>__name__ == </a:t>
            </a:r>
            <a:r>
              <a:rPr lang="en" altLang="zh-CN" sz="1600" b="1" dirty="0">
                <a:solidFill>
                  <a:srgbClr val="008000"/>
                </a:solidFill>
                <a:effectLst/>
              </a:rPr>
              <a:t>'__main__'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test()</a:t>
            </a:r>
            <a:endParaRPr lang="pt-BR" altLang="zh-CN" sz="16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DDAAA7-4212-F22D-6A86-5E6B1623F394}"/>
              </a:ext>
            </a:extLst>
          </p:cNvPr>
          <p:cNvSpPr txBox="1"/>
          <p:nvPr/>
        </p:nvSpPr>
        <p:spPr>
          <a:xfrm>
            <a:off x="7170926" y="4594480"/>
            <a:ext cx="34477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输出结果</a:t>
            </a:r>
            <a:r>
              <a:rPr lang="en-US" altLang="zh-CN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输出向量的维度： </a:t>
            </a:r>
            <a:r>
              <a:rPr lang="en" altLang="zh-CN" sz="1600" b="0" i="0" dirty="0" err="1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</a:t>
            </a:r>
            <a:r>
              <a:rPr lang="en" altLang="zh-CN" sz="1600" b="0" i="0" dirty="0" err="1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en" altLang="zh-CN" sz="1600" b="0" i="0" dirty="0" err="1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Size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([5,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256])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</a:p>
          <a:p>
            <a:r>
              <a:rPr lang="zh-CN" altLang="en-US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隐含层的输出结果： </a:t>
            </a:r>
            <a:r>
              <a:rPr lang="en" altLang="zh-CN" sz="1600" b="0" i="0" dirty="0" err="1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</a:t>
            </a:r>
            <a:r>
              <a:rPr lang="en" altLang="zh-CN" sz="1600" b="0" i="0" dirty="0" err="1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en" altLang="zh-CN" sz="1600" b="0" i="0" dirty="0" err="1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Size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([1,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32,</a:t>
            </a:r>
            <a:r>
              <a:rPr lang="en" altLang="zh-CN" sz="1600" b="0" i="0" dirty="0">
                <a:solidFill>
                  <a:srgbClr val="36464E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256])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57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347E8-5E54-C679-CA93-C82F36055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173480"/>
            <a:ext cx="6648856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RNN</a:t>
            </a:r>
            <a:r>
              <a:rPr lang="zh-CN" altLang="en-US" dirty="0">
                <a:solidFill>
                  <a:schemeClr val="tx1"/>
                </a:solidFill>
              </a:rPr>
              <a:t>网络原理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0" i="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处理带有序列特点的样本数据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 err="1">
                <a:solidFill>
                  <a:schemeClr val="tx1"/>
                </a:solidFill>
              </a:rPr>
              <a:t>pyTorch</a:t>
            </a:r>
            <a:r>
              <a:rPr lang="en-US" altLang="zh-CN" dirty="0">
                <a:solidFill>
                  <a:schemeClr val="tx1"/>
                </a:solidFill>
              </a:rPr>
              <a:t> RNN API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B12C45-CBEF-369C-2208-4F86491ADF1E}"/>
              </a:ext>
            </a:extLst>
          </p:cNvPr>
          <p:cNvSpPr txBox="1"/>
          <p:nvPr/>
        </p:nvSpPr>
        <p:spPr>
          <a:xfrm>
            <a:off x="5126584" y="4199501"/>
            <a:ext cx="6967886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RNN = 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torch.nn.RNN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input_size,hidden_size</a:t>
            </a:r>
            <a:r>
              <a:rPr lang="zh-CN" altLang="en-US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，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num_layer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)</a:t>
            </a:r>
            <a:endParaRPr lang="en-US" altLang="zh-CN" sz="1600" dirty="0">
              <a:solidFill>
                <a:srgbClr val="00B050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8056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en-US" altLang="zh-CN" sz="1600" dirty="0">
                <a:sym typeface="+mn-ea"/>
              </a:rPr>
              <a:t>RNN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r>
              <a:rPr kumimoji="1" lang="zh-CN" altLang="en-US" sz="1600" dirty="0">
                <a:sym typeface="+mn-ea"/>
              </a:rPr>
              <a:t>词嵌入层</a:t>
            </a:r>
          </a:p>
          <a:p>
            <a:r>
              <a:rPr kumimoji="1" lang="zh-CN" altLang="en-US" sz="1600" dirty="0">
                <a:sym typeface="+mn-ea"/>
              </a:rPr>
              <a:t>循环网络层</a:t>
            </a: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文本生成案例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9465" y="1834515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1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掌握文本生成模型构建流程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0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49435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文本生成任务是一种常见的自然语言处理任务，输入一个开始词能够预测出后面的词序列。本案例将会使用循环神经网络来实现周杰伦歌词生成任务。</a:t>
            </a: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A35B06-B573-7C06-3A4D-52D7F5A7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0" y="2650190"/>
            <a:ext cx="4777282" cy="29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2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项目实现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49435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导入工具包：</a:t>
            </a: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4F238C-C098-63A2-01C4-0B566B1D4FAA}"/>
              </a:ext>
            </a:extLst>
          </p:cNvPr>
          <p:cNvSpPr txBox="1"/>
          <p:nvPr/>
        </p:nvSpPr>
        <p:spPr>
          <a:xfrm>
            <a:off x="1501712" y="1934408"/>
            <a:ext cx="7323411" cy="3689023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  <a:spcAft>
                <a:spcPts val="360"/>
              </a:spcAft>
            </a:pP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jieba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from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torch.utils.data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DataLoader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torch.nn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torch.nn.functional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torch.optim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as </a:t>
            </a:r>
            <a:r>
              <a:rPr lang="en" altLang="zh-CN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optim</a:t>
            </a:r>
            <a:b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time</a:t>
            </a:r>
            <a:br>
              <a:rPr lang="en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54153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我们收集了周杰伦从第一张专辑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《</a:t>
            </a:r>
            <a:r>
              <a:rPr lang="en" altLang="zh-CN" b="0" i="0" dirty="0">
                <a:effectLst/>
                <a:latin typeface="Roboto" panose="02000000000000000000" pitchFamily="2" charset="0"/>
              </a:rPr>
              <a:t>Jay》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到第十张专辑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《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跨时代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》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中的歌词，来训练神经网络模型，当模型训练好后，我们就可以用这个模型来创作歌词。数据集如下：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该数据集共有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5819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行文本。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3E4843-AFAF-7D17-3F29-6A009BC2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20" y="2346959"/>
            <a:ext cx="3524562" cy="31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获取数据集并构建词表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在进行自然语言处理任务之前，首要做的就是就是构建词表。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所谓的词表就是将数据进行分词，然后给每一个词分配一个唯一的编号，便于我们送入词嵌入层获取每个词的词向量。</a:t>
            </a: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zh-CN" dirty="0">
              <a:latin typeface="Roboto" panose="02000000000000000000" pitchFamily="2" charset="0"/>
            </a:endParaRPr>
          </a:p>
          <a:p>
            <a:pPr algn="l"/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endParaRPr lang="en-US" altLang="zh-CN" dirty="0">
              <a:latin typeface="Roboto" panose="02000000000000000000" pitchFamily="2" charset="0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D778D-7646-475E-5662-8A4C1D22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29" y="2508826"/>
            <a:ext cx="3409093" cy="340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自然语言处理概述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自然语言处理（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Nature language Processing, NLP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研究的主要是通过计算机算法来理解自然语言。对于自然语言来说，处理的数据主要就是人类的语言，例如：汉语、英语、法语等，该类型的数据不像我们前面接触的过的结构化数据、或者图像数据可以很方便的进行数值化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341648-78B2-C1A1-9DDC-BD3CC56A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80658"/>
            <a:ext cx="10612951" cy="30549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获取数据集并构建词表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8015" y="1852688"/>
            <a:ext cx="10698800" cy="2571031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接下来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,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我们对周杰伦歌词的数据进行处理构建词表，具体实现如下所示：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整体流程是：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获取文本数据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分词，并进行去重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构建词表</a:t>
            </a: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5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构建词表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402859" y="1457271"/>
            <a:ext cx="8606115" cy="523220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获取数据，并进行分词，构建词表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build_vocab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数据集位置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file_name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'data/</a:t>
            </a:r>
            <a:r>
              <a:rPr lang="en" altLang="zh-CN" sz="1600" b="1" dirty="0" err="1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jaychou_lyrics.txt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</a:t>
            </a:r>
            <a:b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分词结果存储位置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[]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all_words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[]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遍历数据集中的每一行文本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line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open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file_name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'r'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" altLang="zh-CN" sz="1600" i="1" dirty="0" err="1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jieba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分词</a:t>
            </a:r>
            <a:r>
              <a:rPr lang="en-US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分割结果是一个列表</a:t>
            </a:r>
            <a:b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words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jieba.lcut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(line)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print(words)</a:t>
            </a:r>
            <a:b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所有的分词结果存储到</a:t>
            </a:r>
            <a:r>
              <a:rPr lang="en" altLang="zh-CN" sz="1600" i="1" dirty="0" err="1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all_sentences</a:t>
            </a:r>
            <a:r>
              <a:rPr lang="zh-CN" altLang="e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其中包含重复的词组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all_words.append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(words)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遍历分词结果，去重后存储到</a:t>
            </a:r>
            <a:r>
              <a:rPr lang="en" altLang="zh-CN" sz="1600" i="1" dirty="0" err="1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b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words: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not in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unique_words.append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(word)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语料中词的数量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word_count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len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/>
              <a:t>    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3253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构建词表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402859" y="1457271"/>
            <a:ext cx="8606115" cy="40010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词到索引映射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word_to_index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{word: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word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enumerate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)}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词表索引表示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corpus_idx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[]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遍历每一行的分词结果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words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all_words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temp = []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获取每一行的词，并获取相应的索引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for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words: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temp.append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word_to_index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[word])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在每行词之间添加空格隔开</a:t>
            </a:r>
            <a:b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temp.append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word_to_index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 '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i="1" dirty="0">
                <a:solidFill>
                  <a:srgbClr val="008001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获取当前文档中每个词对应的索引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corpus_idx.extend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(temp)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return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word_to_index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word_count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corpus_idx</a:t>
            </a:r>
            <a:endParaRPr lang="en-US" altLang="zh-CN" sz="1600" b="1" dirty="0">
              <a:solidFill>
                <a:srgbClr val="0000FF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08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构建词表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>
              <a:lnSpc>
                <a:spcPct val="100000"/>
              </a:lnSpc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我们的词典主要包含了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" altLang="zh-CN" b="0" i="0" dirty="0" err="1">
                <a:effectLst/>
                <a:latin typeface="Roboto" panose="02000000000000000000" pitchFamily="2" charset="0"/>
              </a:rPr>
              <a:t>unique_words</a:t>
            </a:r>
            <a:r>
              <a:rPr lang="en" altLang="zh-CN" b="0" i="0" dirty="0">
                <a:effectLst/>
                <a:latin typeface="Roboto" panose="02000000000000000000" pitchFamily="2" charset="0"/>
              </a:rPr>
              <a:t>: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存储了词到编号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(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编号是索引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的映射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" altLang="zh-CN" b="0" i="0" dirty="0" err="1">
                <a:effectLst/>
                <a:latin typeface="Roboto" panose="02000000000000000000" pitchFamily="2" charset="0"/>
              </a:rPr>
              <a:t>index_to_word</a:t>
            </a:r>
            <a:r>
              <a:rPr lang="en" altLang="zh-CN" b="0" i="0" dirty="0">
                <a:effectLst/>
                <a:latin typeface="Roboto" panose="02000000000000000000" pitchFamily="2" charset="0"/>
              </a:rPr>
              <a:t>: 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存储了编号到词的映射</a:t>
            </a: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402859" y="1457271"/>
            <a:ext cx="8606115" cy="203132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br>
              <a:rPr lang="en" altLang="zh-CN" sz="1400" dirty="0"/>
            </a:b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__name__ == 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"__main__"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# </a:t>
            </a: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获取数据</a:t>
            </a:r>
            <a:b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i="1" dirty="0">
                <a:solidFill>
                  <a:srgbClr val="808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word_to_index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word_count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corpus_idx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=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build_vocab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词的数量：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word_count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去重后的词</a:t>
            </a:r>
            <a:r>
              <a:rPr lang="en-US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unique_words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每个词的索引：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word_to_index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当前文档中每个词对应的索引：</a:t>
            </a:r>
            <a:r>
              <a:rPr lang="en-US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\</a:t>
            </a:r>
            <a:r>
              <a:rPr lang="en" altLang="zh-CN" sz="1600" b="1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</a:t>
            </a:r>
            <a:r>
              <a:rPr lang="en" altLang="zh-CN" sz="1600" b="1" dirty="0">
                <a:solidFill>
                  <a:srgbClr val="008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corpus_idx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sz="1600" b="1" dirty="0">
              <a:solidFill>
                <a:srgbClr val="0000FF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51743A-3286-CECE-8C8E-E4001D37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30" y="5004793"/>
            <a:ext cx="8303743" cy="18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构建数据集对象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我们在训练的时候，为了便于读取语料，我们会构建一个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Dataset 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对象，如下所示：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724134" y="1810464"/>
            <a:ext cx="7323411" cy="5047536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class </a:t>
            </a:r>
            <a:r>
              <a:rPr lang="en" altLang="zh-CN" sz="1400" dirty="0" err="1"/>
              <a:t>LyricsDataset</a:t>
            </a:r>
            <a:r>
              <a:rPr lang="en" altLang="zh-CN" sz="1400" dirty="0"/>
              <a:t>(</a:t>
            </a:r>
            <a:r>
              <a:rPr lang="en" altLang="zh-CN" sz="1400" dirty="0" err="1"/>
              <a:t>torch.utils.data.Dataset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, </a:t>
            </a:r>
            <a:r>
              <a:rPr lang="en" altLang="zh-CN" sz="1400" dirty="0" err="1"/>
              <a:t>corpus_idx</a:t>
            </a:r>
            <a:r>
              <a:rPr lang="en" altLang="zh-CN" sz="1400" dirty="0"/>
              <a:t>, </a:t>
            </a:r>
            <a:r>
              <a:rPr lang="en" altLang="zh-CN" sz="1400" dirty="0" err="1"/>
              <a:t>num_chars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文档数据中词的索引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.corpus_idx</a:t>
            </a:r>
            <a:r>
              <a:rPr lang="en" altLang="zh-CN" sz="1400" dirty="0"/>
              <a:t> = </a:t>
            </a:r>
            <a:r>
              <a:rPr lang="en" altLang="zh-CN" sz="1400" dirty="0" err="1"/>
              <a:t>corpus_idx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每个句子中词的个数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.num_chars</a:t>
            </a:r>
            <a:r>
              <a:rPr lang="en" altLang="zh-CN" sz="1400" dirty="0"/>
              <a:t> = </a:t>
            </a:r>
            <a:r>
              <a:rPr lang="en" altLang="zh-CN" sz="1400" dirty="0" err="1"/>
              <a:t>num_chars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词的数量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.word_count</a:t>
            </a:r>
            <a:r>
              <a:rPr lang="en" altLang="zh-CN" sz="1400" dirty="0"/>
              <a:t> = </a:t>
            </a:r>
            <a:r>
              <a:rPr lang="en" altLang="zh-CN" sz="1400" dirty="0" err="1">
                <a:solidFill>
                  <a:srgbClr val="000080"/>
                </a:solidFill>
                <a:effectLst/>
              </a:rPr>
              <a:t>len</a:t>
            </a:r>
            <a:r>
              <a:rPr lang="en" altLang="zh-CN" sz="1400" dirty="0"/>
              <a:t>(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.corpus_idx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句子数量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.number</a:t>
            </a:r>
            <a:r>
              <a:rPr lang="en" altLang="zh-CN" sz="1400" dirty="0"/>
              <a:t> =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.word_count</a:t>
            </a:r>
            <a:r>
              <a:rPr lang="en" altLang="zh-CN" sz="1400" dirty="0"/>
              <a:t> //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.num_chars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len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返回句子数量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.number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getitem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, </a:t>
            </a:r>
            <a:r>
              <a:rPr lang="en" altLang="zh-CN" sz="1400" dirty="0" err="1"/>
              <a:t>idx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idx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指词的索引，并将其修正索引值到文档的范围里面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start =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min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max</a:t>
            </a:r>
            <a:r>
              <a:rPr lang="en" altLang="zh-CN" sz="1400" dirty="0"/>
              <a:t>(</a:t>
            </a:r>
            <a:r>
              <a:rPr lang="en" altLang="zh-CN" sz="1400" dirty="0" err="1"/>
              <a:t>idx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),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.word_count</a:t>
            </a:r>
            <a:r>
              <a:rPr lang="en" altLang="zh-CN" sz="1400" dirty="0"/>
              <a:t> -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.num_chars</a:t>
            </a:r>
            <a:r>
              <a:rPr lang="en" altLang="zh-CN" sz="1400" dirty="0"/>
              <a:t> -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输入值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x =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.corpus_idx</a:t>
            </a:r>
            <a:r>
              <a:rPr lang="en" altLang="zh-CN" sz="1400" dirty="0"/>
              <a:t>[start: start +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.num_chars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网络预测结果（目标值）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y =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.corpus_idx</a:t>
            </a:r>
            <a:r>
              <a:rPr lang="en" altLang="zh-CN" sz="1400" dirty="0"/>
              <a:t>[start +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: start +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 </a:t>
            </a:r>
            <a:r>
              <a:rPr lang="en" altLang="zh-CN" sz="1400" dirty="0"/>
              <a:t>+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.num_chars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返回结果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en" altLang="zh-CN" sz="1400" dirty="0" err="1"/>
              <a:t>torch.tensor</a:t>
            </a:r>
            <a:r>
              <a:rPr lang="en" altLang="zh-CN" sz="1400" dirty="0"/>
              <a:t>(x), </a:t>
            </a:r>
            <a:r>
              <a:rPr lang="en" altLang="zh-CN" sz="1400" dirty="0" err="1"/>
              <a:t>torch.tensor</a:t>
            </a:r>
            <a:r>
              <a:rPr lang="en" altLang="zh-CN" sz="1400" dirty="0"/>
              <a:t>(y)</a:t>
            </a:r>
            <a:br>
              <a:rPr lang="en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65281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构建数据集对象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我们在训练的时候，为了便于读取语料，我们会构建一个 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Dataset 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对象，如下所示：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输出结果为：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724134" y="1810464"/>
            <a:ext cx="7323411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"__main__"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数据获取实例化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dataset = </a:t>
            </a:r>
            <a:r>
              <a:rPr lang="en" altLang="zh-CN" sz="1400" dirty="0" err="1"/>
              <a:t>LyricsDataset</a:t>
            </a:r>
            <a:r>
              <a:rPr lang="en" altLang="zh-CN" sz="1400" dirty="0"/>
              <a:t>(</a:t>
            </a:r>
            <a:r>
              <a:rPr lang="en" altLang="zh-CN" sz="1400" dirty="0" err="1"/>
              <a:t>corpus_idx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5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x, y = dataset.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getitem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网络输入值：</a:t>
            </a:r>
            <a:r>
              <a:rPr lang="en-US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en-US" altLang="zh-CN" sz="1400" dirty="0"/>
              <a:t>, </a:t>
            </a:r>
            <a:r>
              <a:rPr lang="en" altLang="zh-CN" sz="1400" dirty="0"/>
              <a:t>x)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目标值：</a:t>
            </a:r>
            <a:r>
              <a:rPr lang="en-US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en-US" altLang="zh-CN" sz="1400" dirty="0"/>
              <a:t>, </a:t>
            </a:r>
            <a:r>
              <a:rPr lang="en" altLang="zh-CN" sz="1400" dirty="0"/>
              <a:t>y)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78AA73-B40E-5467-7DFD-3493F6B27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34" y="4226629"/>
            <a:ext cx="4381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39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构建网络模型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1948921"/>
            <a:ext cx="10698800" cy="2323897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我们用于实现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歌词生成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的网络模型，主要包含了三个层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词嵌入层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用于将语料转换为词向量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循环网络层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提取句子语义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全连接层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输出对词典中每个词的预测概率</a:t>
            </a:r>
          </a:p>
        </p:txBody>
      </p:sp>
    </p:spTree>
    <p:extLst>
      <p:ext uri="{BB962C8B-B14F-4D97-AF65-F5344CB8AC3E}">
        <p14:creationId xmlns:p14="http://schemas.microsoft.com/office/powerpoint/2010/main" val="3703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构建网络模型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249245" y="1456445"/>
            <a:ext cx="9693509" cy="4832092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模型构建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class </a:t>
            </a:r>
            <a:r>
              <a:rPr lang="en" altLang="zh-CN" sz="1400" dirty="0" err="1"/>
              <a:t>TextGenerator</a:t>
            </a:r>
            <a:r>
              <a:rPr lang="en" altLang="zh-CN" sz="1400" dirty="0"/>
              <a:t>(</a:t>
            </a:r>
            <a:r>
              <a:rPr lang="en" altLang="zh-CN" sz="1400" dirty="0" err="1"/>
              <a:t>nn.Module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, 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super</a:t>
            </a:r>
            <a:r>
              <a:rPr lang="en" altLang="zh-CN" sz="1400" dirty="0"/>
              <a:t>(</a:t>
            </a:r>
            <a:r>
              <a:rPr lang="en" altLang="zh-CN" sz="1400" dirty="0" err="1"/>
              <a:t>TextGenerator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).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初始化词嵌入层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词向量的维度为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128</a:t>
            </a:r>
            <a:br>
              <a:rPr lang="en-US" altLang="zh-CN" sz="1400" i="1" dirty="0">
                <a:solidFill>
                  <a:srgbClr val="808080"/>
                </a:solidFill>
                <a:effectLst/>
              </a:rPr>
            </a:br>
            <a:r>
              <a:rPr lang="en-US" altLang="zh-CN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.ebd</a:t>
            </a:r>
            <a:r>
              <a:rPr lang="en" altLang="zh-CN" sz="1400" dirty="0"/>
              <a:t> = </a:t>
            </a:r>
            <a:r>
              <a:rPr lang="en" altLang="zh-CN" sz="1400" dirty="0" err="1"/>
              <a:t>nn.Embedding</a:t>
            </a:r>
            <a:r>
              <a:rPr lang="en" altLang="zh-CN" sz="1400" dirty="0"/>
              <a:t>(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循环网络层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词向量维度 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128,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隐藏向量维度 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128,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网络层数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1</a:t>
            </a:r>
            <a:br>
              <a:rPr lang="en-US" altLang="zh-CN" sz="1400" i="1" dirty="0">
                <a:solidFill>
                  <a:srgbClr val="008001"/>
                </a:solidFill>
                <a:effectLst/>
              </a:rPr>
            </a:br>
            <a:r>
              <a:rPr lang="en-US" altLang="zh-CN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.rnn</a:t>
            </a:r>
            <a:r>
              <a:rPr lang="en" altLang="zh-CN" sz="1400" dirty="0"/>
              <a:t> = </a:t>
            </a:r>
            <a:r>
              <a:rPr lang="en" altLang="zh-CN" sz="1400" dirty="0" err="1"/>
              <a:t>nn.RNN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400" dirty="0"/>
              <a:t>,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输出层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特征向量维度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128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与</a:t>
            </a:r>
            <a:r>
              <a:rPr lang="zh-CN" altLang="en-US" sz="1400" i="1" dirty="0">
                <a:solidFill>
                  <a:srgbClr val="008001"/>
                </a:solidFill>
              </a:rPr>
              <a:t>隐藏向量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维度相同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,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词表中词的个数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.out</a:t>
            </a:r>
            <a:r>
              <a:rPr lang="en" altLang="zh-CN" sz="1400" dirty="0"/>
              <a:t> = </a:t>
            </a:r>
            <a:r>
              <a:rPr lang="en" altLang="zh-CN" sz="1400" dirty="0" err="1"/>
              <a:t>nn.Linear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400" dirty="0"/>
              <a:t>, 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/>
              <a:t>forward(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, inputs, hidden):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输出维度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(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batch, 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seq_len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,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词向量维度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128)</a:t>
            </a:r>
            <a:br>
              <a:rPr lang="en" altLang="zh-CN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embed =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.ebd</a:t>
            </a:r>
            <a:r>
              <a:rPr lang="en" altLang="zh-CN" sz="1400" dirty="0"/>
              <a:t>(inputs)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修改维度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(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seq_len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, batch,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词向量维度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128)</a:t>
            </a:r>
            <a:br>
              <a:rPr lang="en" altLang="zh-CN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output, hidden =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.rnn</a:t>
            </a:r>
            <a:r>
              <a:rPr lang="en" altLang="zh-CN" sz="1400" dirty="0"/>
              <a:t>(</a:t>
            </a:r>
            <a:r>
              <a:rPr lang="en" altLang="zh-CN" sz="1400" dirty="0" err="1"/>
              <a:t>embed.transpose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), hidden)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输入维度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(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seq_len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*batch,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词向量维度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)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输出维度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 (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seq_len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*batch, </a:t>
            </a:r>
            <a:r>
              <a:rPr lang="en-US" altLang="zh-CN" sz="1400" i="1" dirty="0">
                <a:solidFill>
                  <a:srgbClr val="008001"/>
                </a:solidFill>
              </a:rPr>
              <a:t>128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)</a:t>
            </a:r>
            <a:br>
              <a:rPr lang="en" altLang="zh-CN" sz="1400" i="1" dirty="0">
                <a:solidFill>
                  <a:srgbClr val="008001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output =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.out</a:t>
            </a:r>
            <a:r>
              <a:rPr lang="en" altLang="zh-CN" sz="1400" dirty="0"/>
              <a:t>(</a:t>
            </a:r>
            <a:r>
              <a:rPr lang="en" altLang="zh-CN" sz="1400" dirty="0" err="1"/>
              <a:t>output.reshape</a:t>
            </a:r>
            <a:r>
              <a:rPr lang="en" altLang="zh-CN" sz="1400" dirty="0"/>
              <a:t>((-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,output.shape[-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])))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网络输出结果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en" altLang="zh-CN" sz="1400" dirty="0"/>
              <a:t>output, hidden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 err="1"/>
              <a:t>init_hidden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-US" altLang="zh-CN" sz="1400" dirty="0">
                <a:solidFill>
                  <a:srgbClr val="94558D"/>
                </a:solidFill>
                <a:effectLst/>
              </a:rPr>
              <a:t>,bs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隐藏层的初始化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:[</a:t>
            </a:r>
            <a:r>
              <a:rPr lang="zh-CN" altLang="en" sz="1400" i="1" dirty="0">
                <a:solidFill>
                  <a:srgbClr val="008001"/>
                </a:solidFill>
              </a:rPr>
              <a:t>网络</a:t>
            </a:r>
            <a:r>
              <a:rPr lang="zh-CN" altLang="en-US" sz="1400" i="1" dirty="0">
                <a:solidFill>
                  <a:srgbClr val="008001"/>
                </a:solidFill>
              </a:rPr>
              <a:t>层数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, batch,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隐藏层向量维度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]</a:t>
            </a:r>
            <a:br>
              <a:rPr lang="en-US" altLang="zh-CN" sz="1400" i="1" dirty="0">
                <a:solidFill>
                  <a:srgbClr val="008001"/>
                </a:solidFill>
                <a:effectLst/>
              </a:rPr>
            </a:br>
            <a:r>
              <a:rPr lang="en-US" altLang="zh-CN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return </a:t>
            </a:r>
            <a:r>
              <a:rPr lang="en" altLang="zh-CN" sz="1400" dirty="0" err="1"/>
              <a:t>torch.zeros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, </a:t>
            </a:r>
            <a:r>
              <a:rPr lang="en-US" altLang="zh-CN" sz="1400" dirty="0">
                <a:solidFill>
                  <a:srgbClr val="0000FF"/>
                </a:solidFill>
              </a:rPr>
              <a:t>bs=2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128</a:t>
            </a:r>
            <a:r>
              <a:rPr lang="en" altLang="zh-CN" sz="1400" dirty="0"/>
              <a:t>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3722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构建训练函数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前面的准备工作完成之后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我们就可以编写训练函数。训练函数主要负责编写数据迭代、送入网络、计算损失、反向传播、更新参数，其流程基本较为固定。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由于我们要实现文本生成，文本生成本质上，输入一串文本，预测下一个文本，也属于分类问题，所以，我们使用多分类交叉熵损失函数。优化方法我们学习过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SGB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AdaGrad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Adam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等，在这里我们选择学习率、梯度自适应的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Adam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算法作为我们的优化方法。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训练完成之后，我们使用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torch.save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方法将模型持久化存储。</a:t>
            </a: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543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构建训练函数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2398574" y="1974461"/>
            <a:ext cx="7323411" cy="332398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模型训练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/>
              <a:t>train():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构建词典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index_to_word</a:t>
            </a:r>
            <a:r>
              <a:rPr lang="en" altLang="zh-CN" sz="1400" dirty="0"/>
              <a:t>, </a:t>
            </a:r>
            <a:r>
              <a:rPr lang="en" altLang="zh-CN" sz="1400" dirty="0" err="1"/>
              <a:t>word_to_index</a:t>
            </a:r>
            <a:r>
              <a:rPr lang="en" altLang="zh-CN" sz="1400" dirty="0"/>
              <a:t>, 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, </a:t>
            </a:r>
            <a:r>
              <a:rPr lang="en" altLang="zh-CN" sz="1400" dirty="0" err="1"/>
              <a:t>corpus_idx</a:t>
            </a:r>
            <a:r>
              <a:rPr lang="en" altLang="zh-CN" sz="1400" dirty="0"/>
              <a:t> = </a:t>
            </a:r>
            <a:r>
              <a:rPr lang="en" altLang="zh-CN" sz="1400" dirty="0" err="1"/>
              <a:t>build_vocab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数据集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lyrics = </a:t>
            </a:r>
            <a:r>
              <a:rPr lang="en" altLang="zh-CN" sz="1400" dirty="0" err="1"/>
              <a:t>LyricsDataset</a:t>
            </a:r>
            <a:r>
              <a:rPr lang="en" altLang="zh-CN" sz="1400" dirty="0"/>
              <a:t>(</a:t>
            </a:r>
            <a:r>
              <a:rPr lang="en" altLang="zh-CN" sz="1400" dirty="0" err="1"/>
              <a:t>corpus_idx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32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初始化模型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model = </a:t>
            </a:r>
            <a:r>
              <a:rPr lang="en" altLang="zh-CN" sz="1400" dirty="0" err="1"/>
              <a:t>TextGenerator</a:t>
            </a:r>
            <a:r>
              <a:rPr lang="en" altLang="zh-CN" sz="1400" dirty="0"/>
              <a:t>(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损失函数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criterion = </a:t>
            </a:r>
            <a:r>
              <a:rPr lang="en" altLang="zh-CN" sz="1400" dirty="0" err="1"/>
              <a:t>nn.CrossEntropyLoss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优化方法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optimizer = </a:t>
            </a:r>
            <a:r>
              <a:rPr lang="en" altLang="zh-CN" sz="1400" dirty="0" err="1"/>
              <a:t>optim.Adam</a:t>
            </a:r>
            <a:r>
              <a:rPr lang="en" altLang="zh-CN" sz="1400" dirty="0"/>
              <a:t>(</a:t>
            </a:r>
            <a:r>
              <a:rPr lang="en" altLang="zh-CN" sz="1400" dirty="0" err="1"/>
              <a:t>model.parameters</a:t>
            </a:r>
            <a:r>
              <a:rPr lang="en" altLang="zh-CN" sz="1400" dirty="0"/>
              <a:t>(),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lr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1e-3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训练轮数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epoch 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10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1279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207" y="1278385"/>
            <a:ext cx="5973445" cy="2885242"/>
          </a:xfrm>
        </p:spPr>
        <p:txBody>
          <a:bodyPr/>
          <a:lstStyle/>
          <a:p>
            <a:r>
              <a:rPr kumimoji="1" lang="en-US" altLang="zh-CN" sz="1600" dirty="0">
                <a:sym typeface="+mn-ea"/>
              </a:rPr>
              <a:t>RNN</a:t>
            </a:r>
            <a:r>
              <a:rPr kumimoji="1" lang="zh-CN" altLang="en-US" sz="1600" dirty="0">
                <a:sym typeface="+mn-ea"/>
              </a:rPr>
              <a:t>概述</a:t>
            </a:r>
          </a:p>
          <a:p>
            <a:r>
              <a:rPr kumimoji="1" lang="zh-CN" altLang="en-US" sz="1600" dirty="0">
                <a:solidFill>
                  <a:srgbClr val="FF0000"/>
                </a:solidFill>
                <a:sym typeface="+mn-ea"/>
              </a:rPr>
              <a:t>词嵌入层</a:t>
            </a:r>
          </a:p>
          <a:p>
            <a:pPr algn="l"/>
            <a:r>
              <a:rPr kumimoji="1" lang="zh-CN" altLang="en-US" sz="1600" dirty="0">
                <a:sym typeface="+mn-ea"/>
              </a:rPr>
              <a:t>循环网络层</a:t>
            </a:r>
          </a:p>
          <a:p>
            <a:pPr algn="l"/>
            <a:r>
              <a:rPr kumimoji="1" lang="zh-CN" altLang="en-US" sz="1600" dirty="0">
                <a:sym typeface="+mn-ea"/>
              </a:rPr>
              <a:t>文本生成案例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579" y="2310796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10880" y="767086"/>
            <a:ext cx="10698800" cy="51719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构建训练函数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2383436" y="716833"/>
            <a:ext cx="9026244" cy="5909310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i="1" dirty="0">
                <a:solidFill>
                  <a:srgbClr val="808080"/>
                </a:solidFill>
                <a:effectLst/>
              </a:rPr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 err="1"/>
              <a:t>epoch_idx</a:t>
            </a:r>
            <a:r>
              <a:rPr lang="en" altLang="zh-CN" sz="1400" dirty="0"/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(epoch):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数据加载器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lyrics_dataloader</a:t>
            </a:r>
            <a:r>
              <a:rPr lang="en" altLang="zh-CN" sz="1400" dirty="0"/>
              <a:t> = </a:t>
            </a:r>
            <a:r>
              <a:rPr lang="en" altLang="zh-CN" sz="1400" dirty="0" err="1"/>
              <a:t>DataLoader</a:t>
            </a:r>
            <a:r>
              <a:rPr lang="en" altLang="zh-CN" sz="1400" dirty="0"/>
              <a:t>(lyrics, 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shuffle</a:t>
            </a:r>
            <a:r>
              <a:rPr lang="en" altLang="zh-CN" sz="1400" dirty="0"/>
              <a:t>=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True</a:t>
            </a:r>
            <a:r>
              <a:rPr lang="en" altLang="zh-CN" sz="1400" dirty="0"/>
              <a:t>, </a:t>
            </a:r>
            <a:r>
              <a:rPr lang="en" altLang="zh-CN" sz="1400" dirty="0" err="1">
                <a:solidFill>
                  <a:srgbClr val="660099"/>
                </a:solidFill>
                <a:effectLst/>
              </a:rPr>
              <a:t>batch_size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训练时间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start = </a:t>
            </a:r>
            <a:r>
              <a:rPr lang="en" altLang="zh-CN" sz="1400" dirty="0" err="1"/>
              <a:t>time.time</a:t>
            </a:r>
            <a:r>
              <a:rPr lang="en" altLang="zh-CN" sz="1400" dirty="0"/>
              <a:t>()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iter_num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zh-CN" alt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" altLang="zh-CN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迭代次数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r>
              <a:rPr lang="en" altLang="zh-CN" sz="1400" dirty="0">
                <a:solidFill>
                  <a:srgbClr val="0000FF"/>
                </a:solidFill>
                <a:effectLst/>
              </a:rPr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训练损失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total_loss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0.0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r>
              <a:rPr lang="en" altLang="zh-CN" sz="1400" dirty="0">
                <a:solidFill>
                  <a:srgbClr val="008001"/>
                </a:solidFill>
                <a:effectLst/>
              </a:rPr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遍历数据集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/>
              <a:t>x, y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 err="1"/>
              <a:t>lyrics_dataloader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隐藏状态的初始化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/>
              <a:t>hidden = </a:t>
            </a:r>
            <a:r>
              <a:rPr lang="en" altLang="zh-CN" sz="1400" dirty="0" err="1"/>
              <a:t>model.init_hidden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模型计算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/>
              <a:t>output, hidden = model(x, hidden)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计算损失</a:t>
            </a:r>
            <a:br>
              <a:rPr lang="zh-CN" altLang="en-US" sz="1400" i="1" dirty="0">
                <a:solidFill>
                  <a:srgbClr val="008001"/>
                </a:solidFill>
                <a:effectLst/>
              </a:rPr>
            </a:br>
            <a:r>
              <a:rPr lang="zh-CN" altLang="en-US" sz="1400" i="1" dirty="0">
                <a:solidFill>
                  <a:srgbClr val="008001"/>
                </a:solidFill>
                <a:effectLst/>
              </a:rPr>
              <a:t>            </a:t>
            </a:r>
            <a:r>
              <a:rPr lang="en-US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y:[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batch,seq_len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]-&gt;[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seq_len,batch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]-&gt;[</a:t>
            </a:r>
            <a:r>
              <a:rPr lang="en" altLang="zh-CN" sz="1400" i="1" dirty="0" err="1">
                <a:solidFill>
                  <a:srgbClr val="008001"/>
                </a:solidFill>
                <a:effectLst/>
              </a:rPr>
              <a:t>seq_len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*batch]</a:t>
            </a:r>
            <a:br>
              <a:rPr lang="en" altLang="zh-CN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/>
              <a:t>y = </a:t>
            </a:r>
            <a:r>
              <a:rPr lang="en" altLang="zh-CN" sz="1400" dirty="0" err="1"/>
              <a:t>torch.transpose</a:t>
            </a:r>
            <a:r>
              <a:rPr lang="en" altLang="zh-CN" sz="1400" dirty="0"/>
              <a:t>(y,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0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).contiguous().view(-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    loss = criterion(output, y)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optimizer.zero_grad</a:t>
            </a:r>
            <a:r>
              <a:rPr lang="en" altLang="zh-CN" sz="1400" dirty="0"/>
              <a:t>()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loss.backward</a:t>
            </a:r>
            <a:r>
              <a:rPr lang="en" altLang="zh-CN" sz="1400" dirty="0"/>
              <a:t>()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optimizer.step</a:t>
            </a:r>
            <a:r>
              <a:rPr lang="en" altLang="zh-CN" sz="1400" dirty="0"/>
              <a:t>()</a:t>
            </a:r>
            <a:br>
              <a:rPr lang="en-US" altLang="zh-CN" sz="1400" i="1" dirty="0">
                <a:solidFill>
                  <a:srgbClr val="808080"/>
                </a:solidFill>
                <a:effectLst/>
              </a:rPr>
            </a:br>
            <a:r>
              <a:rPr lang="en-US" altLang="zh-CN" sz="1400" i="1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/>
              <a:t>iter_num</a:t>
            </a:r>
            <a:r>
              <a:rPr lang="en" altLang="zh-CN" sz="1400" dirty="0"/>
              <a:t> +=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zh-CN" altLang="en-US" sz="1400" dirty="0">
                <a:solidFill>
                  <a:srgbClr val="0000FF"/>
                </a:solidFill>
                <a:effectLst/>
              </a:rPr>
              <a:t> </a:t>
            </a:r>
            <a:r>
              <a:rPr lang="en" altLang="zh-CN" sz="1400" dirty="0"/>
              <a:t>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迭代次数加</a:t>
            </a:r>
            <a:r>
              <a:rPr lang="en-US" altLang="zh-CN" sz="1400" i="1" dirty="0">
                <a:solidFill>
                  <a:srgbClr val="808080"/>
                </a:solidFill>
                <a:effectLst/>
              </a:rPr>
              <a:t>1</a:t>
            </a:r>
            <a:br>
              <a:rPr lang="en" altLang="zh-CN" sz="1400" dirty="0">
                <a:solidFill>
                  <a:srgbClr val="0000FF"/>
                </a:solidFill>
                <a:effectLst/>
              </a:rPr>
            </a:br>
            <a:r>
              <a:rPr lang="en" altLang="zh-CN" sz="1400" dirty="0">
                <a:solidFill>
                  <a:srgbClr val="0000FF"/>
                </a:solidFill>
                <a:effectLst/>
              </a:rPr>
              <a:t>            </a:t>
            </a:r>
            <a:r>
              <a:rPr lang="en" altLang="zh-CN" sz="1400" dirty="0" err="1"/>
              <a:t>total_loss</a:t>
            </a:r>
            <a:r>
              <a:rPr lang="en" altLang="zh-CN" sz="1400" dirty="0"/>
              <a:t> += </a:t>
            </a:r>
            <a:r>
              <a:rPr lang="en" altLang="zh-CN" sz="1400" dirty="0" err="1"/>
              <a:t>loss.item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打印训练信息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'epoch %3s loss: %.5f time %.2f' </a:t>
            </a:r>
            <a:r>
              <a:rPr lang="en" altLang="zh-CN" sz="1400" dirty="0"/>
              <a:t>% (</a:t>
            </a:r>
            <a:r>
              <a:rPr lang="en" altLang="zh-CN" sz="1400" dirty="0" err="1"/>
              <a:t>epoch_idx</a:t>
            </a:r>
            <a:r>
              <a:rPr lang="en" altLang="zh-CN" sz="1400" dirty="0"/>
              <a:t> +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, </a:t>
            </a:r>
            <a:r>
              <a:rPr lang="en" altLang="zh-CN" sz="1400" dirty="0" err="1"/>
              <a:t>total_loss</a:t>
            </a:r>
            <a:r>
              <a:rPr lang="en" altLang="zh-CN" sz="1400" dirty="0"/>
              <a:t> / </a:t>
            </a:r>
            <a:r>
              <a:rPr lang="en" altLang="zh-CN" sz="1400" dirty="0" err="1"/>
              <a:t>iter_num</a:t>
            </a:r>
            <a:r>
              <a:rPr lang="en" altLang="zh-CN" sz="1400" dirty="0"/>
              <a:t>, </a:t>
            </a:r>
            <a:r>
              <a:rPr lang="en" altLang="zh-CN" sz="1400" dirty="0" err="1"/>
              <a:t>time.time</a:t>
            </a:r>
            <a:r>
              <a:rPr lang="en" altLang="zh-CN" sz="1400" dirty="0"/>
              <a:t>() - start))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8001"/>
                </a:solidFill>
              </a:rPr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模型存储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torch.save</a:t>
            </a:r>
            <a:r>
              <a:rPr lang="en" altLang="zh-CN" sz="1400" dirty="0"/>
              <a:t>(</a:t>
            </a:r>
            <a:r>
              <a:rPr lang="en" altLang="zh-CN" sz="1400" dirty="0" err="1"/>
              <a:t>model.state_dict</a:t>
            </a:r>
            <a:r>
              <a:rPr lang="en" altLang="zh-CN" sz="1400" dirty="0"/>
              <a:t>(),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'data/lyrics_model_%</a:t>
            </a:r>
            <a:r>
              <a:rPr lang="en" altLang="zh-CN" sz="1400" b="1" dirty="0" err="1">
                <a:solidFill>
                  <a:srgbClr val="008000"/>
                </a:solidFill>
                <a:effectLst/>
              </a:rPr>
              <a:t>d.pth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 </a:t>
            </a:r>
            <a:r>
              <a:rPr lang="en" altLang="zh-CN" sz="1400" dirty="0"/>
              <a:t>% epoch)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805304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10880" y="767086"/>
            <a:ext cx="10698800" cy="51719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调用模型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训练函数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输出结果为：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0E3FF7-F8F1-575F-0367-F1EC22773C0E}"/>
              </a:ext>
            </a:extLst>
          </p:cNvPr>
          <p:cNvSpPr txBox="1"/>
          <p:nvPr/>
        </p:nvSpPr>
        <p:spPr>
          <a:xfrm>
            <a:off x="1271328" y="1457271"/>
            <a:ext cx="9026244" cy="1384995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zh-CN" altLang="en-US" sz="1400" i="1" dirty="0">
                <a:solidFill>
                  <a:srgbClr val="808080"/>
                </a:solidFill>
                <a:effectLst/>
              </a:rPr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"__main__"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获取数据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unique_words</a:t>
            </a:r>
            <a:r>
              <a:rPr lang="en" altLang="zh-CN" sz="1400" dirty="0"/>
              <a:t>, </a:t>
            </a:r>
            <a:r>
              <a:rPr lang="en" altLang="zh-CN" sz="1400" dirty="0" err="1"/>
              <a:t>word_to_index</a:t>
            </a:r>
            <a:r>
              <a:rPr lang="en" altLang="zh-CN" sz="1400" dirty="0"/>
              <a:t>, 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, </a:t>
            </a:r>
            <a:r>
              <a:rPr lang="en" altLang="zh-CN" sz="1400" dirty="0" err="1"/>
              <a:t>corpus_idx</a:t>
            </a:r>
            <a:r>
              <a:rPr lang="en" altLang="zh-CN" sz="1400" dirty="0"/>
              <a:t> = </a:t>
            </a:r>
            <a:r>
              <a:rPr lang="en" altLang="zh-CN" sz="1400" dirty="0" err="1"/>
              <a:t>build_vocab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数据获取实例化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dataset = </a:t>
            </a:r>
            <a:r>
              <a:rPr lang="en" altLang="zh-CN" sz="1400" dirty="0" err="1"/>
              <a:t>LyricsDataset</a:t>
            </a:r>
            <a:r>
              <a:rPr lang="en" altLang="zh-CN" sz="1400" dirty="0"/>
              <a:t>(</a:t>
            </a:r>
            <a:r>
              <a:rPr lang="en" altLang="zh-CN" sz="1400" dirty="0" err="1"/>
              <a:t>corpus_idx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5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train()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AF4DC-D77C-45DD-64CB-994F71AF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56" y="3535683"/>
            <a:ext cx="4860324" cy="32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10880" y="681486"/>
            <a:ext cx="10698800" cy="517190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构建预测函数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198676"/>
            <a:ext cx="10698800" cy="540072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从磁盘加载训练好的模型，进行预测。预测函数，输入第一个指定的词，我们将该词输入网路，预测出下一个词，再将预测的出的词再次送入网络，预测出下一个词，以此类推，知道预测出我们指定长度的内容。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1D50-580E-B69C-5F76-0F37C507CBF3}"/>
              </a:ext>
            </a:extLst>
          </p:cNvPr>
          <p:cNvSpPr txBox="1"/>
          <p:nvPr/>
        </p:nvSpPr>
        <p:spPr>
          <a:xfrm>
            <a:off x="1984769" y="1715866"/>
            <a:ext cx="6695760" cy="5262979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def </a:t>
            </a:r>
            <a:r>
              <a:rPr lang="en" altLang="zh-CN" sz="1400" dirty="0"/>
              <a:t>predict(</a:t>
            </a:r>
            <a:r>
              <a:rPr lang="en" altLang="zh-CN" sz="1400" dirty="0" err="1"/>
              <a:t>start_word</a:t>
            </a:r>
            <a:r>
              <a:rPr lang="en" altLang="zh-CN" sz="1400" dirty="0"/>
              <a:t>, </a:t>
            </a:r>
            <a:r>
              <a:rPr lang="en" altLang="zh-CN" sz="1400" dirty="0" err="1"/>
              <a:t>sentence_length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构建词典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index_to_word</a:t>
            </a:r>
            <a:r>
              <a:rPr lang="en" altLang="zh-CN" sz="1400" dirty="0"/>
              <a:t>, </a:t>
            </a:r>
            <a:r>
              <a:rPr lang="en" altLang="zh-CN" sz="1400" dirty="0" err="1"/>
              <a:t>word_to_index</a:t>
            </a:r>
            <a:r>
              <a:rPr lang="en" altLang="zh-CN" sz="1400" dirty="0"/>
              <a:t>, 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, _ = </a:t>
            </a:r>
            <a:r>
              <a:rPr lang="en" altLang="zh-CN" sz="1400" dirty="0" err="1"/>
              <a:t>build_vocab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构建模型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model = </a:t>
            </a:r>
            <a:r>
              <a:rPr lang="en" altLang="zh-CN" sz="1400" dirty="0" err="1"/>
              <a:t>TextGenerator</a:t>
            </a:r>
            <a:r>
              <a:rPr lang="en" altLang="zh-CN" sz="1400" dirty="0"/>
              <a:t>(</a:t>
            </a:r>
            <a:r>
              <a:rPr lang="en" altLang="zh-CN" sz="1400" dirty="0" err="1"/>
              <a:t>word_count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加载参数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model.load_state_dict</a:t>
            </a:r>
            <a:r>
              <a:rPr lang="en" altLang="zh-CN" sz="1400" dirty="0"/>
              <a:t>(</a:t>
            </a:r>
            <a:r>
              <a:rPr lang="en" altLang="zh-CN" sz="1400" dirty="0" err="1"/>
              <a:t>torch.load</a:t>
            </a:r>
            <a:r>
              <a:rPr lang="en" altLang="zh-CN" sz="1400" dirty="0"/>
              <a:t>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'data/lyrics_model_10.pth'</a:t>
            </a:r>
            <a:r>
              <a:rPr lang="en" altLang="zh-CN" sz="1400" dirty="0"/>
              <a:t>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隐藏状态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hidden = </a:t>
            </a:r>
            <a:r>
              <a:rPr lang="en" altLang="zh-CN" sz="1400" dirty="0" err="1"/>
              <a:t>model.init_hidden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bs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将起始词转换为索引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word_idx</a:t>
            </a:r>
            <a:r>
              <a:rPr lang="en" altLang="zh-CN" sz="1400" dirty="0"/>
              <a:t> = </a:t>
            </a:r>
            <a:r>
              <a:rPr lang="en" altLang="zh-CN" sz="1400" dirty="0" err="1"/>
              <a:t>word_to_index</a:t>
            </a:r>
            <a:r>
              <a:rPr lang="en" altLang="zh-CN" sz="1400" dirty="0"/>
              <a:t>[</a:t>
            </a:r>
            <a:r>
              <a:rPr lang="en" altLang="zh-CN" sz="1400" dirty="0" err="1"/>
              <a:t>start_word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产生的词的索引存放位置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generate_sentence</a:t>
            </a:r>
            <a:r>
              <a:rPr lang="en" altLang="zh-CN" sz="1400" dirty="0"/>
              <a:t> = [</a:t>
            </a:r>
            <a:r>
              <a:rPr lang="en" altLang="zh-CN" sz="1400" dirty="0" err="1"/>
              <a:t>word_idx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遍历到句子长度，获取每一个词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/>
              <a:t>_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 err="1"/>
              <a:t>sentence_length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模型预测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output, hidden = model(</a:t>
            </a:r>
            <a:r>
              <a:rPr lang="en" altLang="zh-CN" sz="1400" dirty="0" err="1"/>
              <a:t>torch.tensor</a:t>
            </a:r>
            <a:r>
              <a:rPr lang="en" altLang="zh-CN" sz="1400" dirty="0"/>
              <a:t>([[</a:t>
            </a:r>
            <a:r>
              <a:rPr lang="en" altLang="zh-CN" sz="1400" dirty="0" err="1"/>
              <a:t>word_idx</a:t>
            </a:r>
            <a:r>
              <a:rPr lang="en" altLang="zh-CN" sz="1400" dirty="0"/>
              <a:t>]]), hidden)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获取预测结果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word_idx</a:t>
            </a:r>
            <a:r>
              <a:rPr lang="en" altLang="zh-CN" sz="1400" dirty="0"/>
              <a:t> = </a:t>
            </a:r>
            <a:r>
              <a:rPr lang="en" altLang="zh-CN" sz="1400" dirty="0" err="1"/>
              <a:t>torch.argmax</a:t>
            </a:r>
            <a:r>
              <a:rPr lang="en" altLang="zh-CN" sz="1400" dirty="0"/>
              <a:t>(output)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generate_sentence.append</a:t>
            </a:r>
            <a:r>
              <a:rPr lang="en" altLang="zh-CN" sz="1400" dirty="0"/>
              <a:t>(</a:t>
            </a:r>
            <a:r>
              <a:rPr lang="en" altLang="zh-CN" sz="1400" dirty="0" err="1"/>
              <a:t>word_idx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008001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008001"/>
                </a:solidFill>
                <a:effectLst/>
              </a:rPr>
              <a:t>根据产生的索引获取对应的词，并进行打印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 err="1"/>
              <a:t>idx</a:t>
            </a:r>
            <a:r>
              <a:rPr lang="en" altLang="zh-CN" sz="1400" dirty="0"/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 err="1"/>
              <a:t>generate_sentence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 err="1"/>
              <a:t>index_to_word</a:t>
            </a:r>
            <a:r>
              <a:rPr lang="en" altLang="zh-CN" sz="1400" dirty="0"/>
              <a:t>[</a:t>
            </a:r>
            <a:r>
              <a:rPr lang="en" altLang="zh-CN" sz="1400" dirty="0" err="1"/>
              <a:t>idx</a:t>
            </a:r>
            <a:r>
              <a:rPr lang="en" altLang="zh-CN" sz="1400" dirty="0"/>
              <a:t>], 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end</a:t>
            </a:r>
            <a:r>
              <a:rPr lang="en" altLang="zh-CN" sz="1400" dirty="0"/>
              <a:t>=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''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02067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构建预测函数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67B4-F4DE-58D2-77C4-83E38532E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1D50-580E-B69C-5F76-0F37C507CBF3}"/>
              </a:ext>
            </a:extLst>
          </p:cNvPr>
          <p:cNvSpPr txBox="1"/>
          <p:nvPr/>
        </p:nvSpPr>
        <p:spPr>
          <a:xfrm>
            <a:off x="1310641" y="1672713"/>
            <a:ext cx="6695760" cy="954107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“__main__”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</a:t>
            </a:r>
            <a:r>
              <a:rPr lang="zh-CN" altLang="en-US" sz="1400" dirty="0"/>
              <a:t>  </a:t>
            </a:r>
            <a:r>
              <a:rPr lang="en-US" altLang="zh-CN" sz="1400" dirty="0">
                <a:solidFill>
                  <a:srgbClr val="008001"/>
                </a:solidFill>
              </a:rPr>
              <a:t>#</a:t>
            </a:r>
            <a:r>
              <a:rPr lang="zh-CN" altLang="en-US" sz="1400" dirty="0">
                <a:solidFill>
                  <a:srgbClr val="008001"/>
                </a:solidFill>
              </a:rPr>
              <a:t> 调用预测函数</a:t>
            </a:r>
            <a:br>
              <a:rPr lang="en" altLang="zh-CN" sz="1400" i="1" dirty="0">
                <a:solidFill>
                  <a:srgbClr val="808080"/>
                </a:solidFill>
                <a:effectLst/>
              </a:rPr>
            </a:br>
            <a:r>
              <a:rPr lang="en" altLang="zh-CN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predict(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分手</a:t>
            </a:r>
            <a:r>
              <a:rPr lang="en-US" altLang="zh-CN" sz="1400" b="1" dirty="0">
                <a:solidFill>
                  <a:srgbClr val="008000"/>
                </a:solidFill>
                <a:effectLst/>
              </a:rPr>
              <a:t>'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0000FF"/>
                </a:solidFill>
                <a:effectLst/>
              </a:rPr>
              <a:t>50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24E685-F92D-5505-607C-BB183BBD7290}"/>
              </a:ext>
            </a:extLst>
          </p:cNvPr>
          <p:cNvSpPr txBox="1"/>
          <p:nvPr/>
        </p:nvSpPr>
        <p:spPr>
          <a:xfrm>
            <a:off x="1310641" y="3123184"/>
            <a:ext cx="478535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输出结果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分手的话像语言暴力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我已无能为力再提起 决定中断熟悉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然后在这里 不限日期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然后将过去 慢慢温习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让我爱上你 那场悲剧</a:t>
            </a:r>
          </a:p>
          <a:p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是你完美演出的一场戏</a:t>
            </a:r>
          </a:p>
        </p:txBody>
      </p:sp>
    </p:spTree>
    <p:extLst>
      <p:ext uri="{BB962C8B-B14F-4D97-AF65-F5344CB8AC3E}">
        <p14:creationId xmlns:p14="http://schemas.microsoft.com/office/powerpoint/2010/main" val="2102061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347E8-5E54-C679-CA93-C82F36055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648856" cy="451104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构建了一个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歌词生成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的项目，该项目的实现流程如下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构建词汇表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构建数据对象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编写网络模型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编写训练函数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编写预测函数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228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760" y="1433195"/>
            <a:ext cx="6298565" cy="25927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知道词嵌入概念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掌握</a:t>
            </a:r>
            <a:r>
              <a:rPr lang="en-US" altLang="zh-CN" dirty="0" err="1">
                <a:solidFill>
                  <a:schemeClr val="tx1"/>
                </a:solidFill>
              </a:rPr>
              <a:t>PyTorch</a:t>
            </a:r>
            <a:r>
              <a:rPr lang="zh-CN" altLang="en-US" dirty="0">
                <a:solidFill>
                  <a:schemeClr val="tx1"/>
                </a:solidFill>
              </a:rPr>
              <a:t>词嵌入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词嵌入层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词嵌入层的作用就是将文本转换为向量。</a:t>
            </a:r>
            <a:endParaRPr lang="en-US" altLang="zh-CN" b="1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词嵌入层首先会根据输入的词的数量构建一个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词向量矩阵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我们有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个词，每个词希望转换成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128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维度的向量，那么构建的矩阵形状即为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100*128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，输入的每个词都对应了一个该矩阵中的一个向量。</a:t>
            </a: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08FDF6-6D1C-94DC-874C-E990DF1E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895" y="3070860"/>
            <a:ext cx="6252210" cy="31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5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词嵌入层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PyTorch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中，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 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nn.Embedding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词嵌入层来实现输入词的向量化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nn.Embedding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对象构建时，最主要有两个参数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num_embeddings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词的数量</a:t>
            </a:r>
            <a:endParaRPr lang="en-US" altLang="zh-CN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embedding_dim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用多少维的向量来表示每个词</a:t>
            </a:r>
            <a:endParaRPr lang="zh-CN" altLang="en-US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/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F8D7AA-07BA-70CB-566F-86E99D69AA7A}"/>
              </a:ext>
            </a:extLst>
          </p:cNvPr>
          <p:cNvSpPr txBox="1"/>
          <p:nvPr/>
        </p:nvSpPr>
        <p:spPr>
          <a:xfrm>
            <a:off x="1503360" y="2248781"/>
            <a:ext cx="5529703" cy="338554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nn.Embedding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(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num_embeddings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=10, </a:t>
            </a:r>
            <a:r>
              <a:rPr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embedding_dim</a:t>
            </a:r>
            <a:r>
              <a:rPr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阿里巴巴普惠体" panose="00020600040101010101"/>
              </a:rPr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211587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词嵌入层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接下来，我们将会学习如何将词转换为词向量，其步骤如下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先将语料进行分词，构建词与索引的映射，我们可以把这个映射叫做词表，词表中每个词都对应了一个唯一的索引</a:t>
            </a:r>
            <a:endParaRPr lang="en-US" altLang="zh-CN" sz="20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然后使用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nn.Embedding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构建词嵌入矩阵，词索引对应的向量即为该词对应的数值化后的向量表示。</a:t>
            </a: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例如，我们的文本数据为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"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北京冬奥的进度条已经过半，不少外国运动员在完成自己的比赛后踏上归途。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endParaRPr lang="en-US" altLang="zh-CN" sz="2000" dirty="0">
              <a:solidFill>
                <a:srgbClr val="333333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34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词嵌入层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DFB90C-5365-2815-BA45-91E8185490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0698800" cy="5400729"/>
          </a:xfrm>
        </p:spPr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接下来，我们就实现下刚才的需求：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A29E74-8DC6-3E4E-DFE6-F003EEF20A7C}"/>
              </a:ext>
            </a:extLst>
          </p:cNvPr>
          <p:cNvSpPr txBox="1"/>
          <p:nvPr/>
        </p:nvSpPr>
        <p:spPr>
          <a:xfrm>
            <a:off x="1879440" y="1998202"/>
            <a:ext cx="8433120" cy="4616648"/>
          </a:xfrm>
          <a:prstGeom prst="rect">
            <a:avLst/>
          </a:prstGeom>
          <a:solidFill>
            <a:srgbClr val="FFFFE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" altLang="zh-CN" sz="14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400" dirty="0"/>
              <a:t>torch</a:t>
            </a: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400" dirty="0" err="1"/>
              <a:t>torch.nn</a:t>
            </a:r>
            <a:r>
              <a:rPr lang="en" altLang="zh-CN" sz="1400" dirty="0"/>
              <a:t>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as </a:t>
            </a:r>
            <a:r>
              <a:rPr lang="en" altLang="zh-CN" sz="1400" dirty="0" err="1"/>
              <a:t>nn</a:t>
            </a: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import </a:t>
            </a:r>
            <a:r>
              <a:rPr lang="en" altLang="zh-CN" sz="1400" dirty="0" err="1"/>
              <a:t>jieba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b="1" dirty="0">
                <a:solidFill>
                  <a:srgbClr val="000080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0.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文本数据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text = 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北京冬奥的进度条已经过半，不少外国运动员在完成自己的比赛后踏上归途。</a:t>
            </a:r>
            <a:r>
              <a:rPr lang="en-US" altLang="zh-CN" sz="1400" b="1" dirty="0">
                <a:solidFill>
                  <a:srgbClr val="008000"/>
                </a:solidFill>
                <a:effectLst/>
              </a:rPr>
              <a:t>'</a:t>
            </a:r>
            <a:br>
              <a:rPr lang="en-US" altLang="zh-CN" sz="1400" b="1" dirty="0">
                <a:solidFill>
                  <a:srgbClr val="008000"/>
                </a:solidFill>
                <a:effectLst/>
              </a:rPr>
            </a:br>
            <a:r>
              <a:rPr lang="en-US" altLang="zh-CN" sz="1400" b="1" dirty="0">
                <a:solidFill>
                  <a:srgbClr val="008000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808080"/>
                </a:solidFill>
                <a:effectLst/>
              </a:rPr>
              <a:t># 1.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文本分词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words = </a:t>
            </a:r>
            <a:r>
              <a:rPr lang="en" altLang="zh-CN" sz="1400" dirty="0" err="1"/>
              <a:t>jieba.lcut</a:t>
            </a:r>
            <a:r>
              <a:rPr lang="en" altLang="zh-CN" sz="1400" dirty="0"/>
              <a:t>(text)</a:t>
            </a:r>
            <a:br>
              <a:rPr lang="en" altLang="zh-CN" sz="1400" dirty="0"/>
            </a:br>
            <a:r>
              <a:rPr lang="en" altLang="zh-CN" sz="1400" dirty="0"/>
              <a:t>    print(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文本分词</a:t>
            </a:r>
            <a:r>
              <a:rPr lang="en-US" altLang="zh-CN" sz="1400" b="1" dirty="0">
                <a:solidFill>
                  <a:srgbClr val="008000"/>
                </a:solidFill>
                <a:effectLst/>
              </a:rPr>
              <a:t>:'</a:t>
            </a:r>
            <a:r>
              <a:rPr lang="en-US" altLang="zh-CN" sz="1400" dirty="0"/>
              <a:t>, </a:t>
            </a:r>
            <a:r>
              <a:rPr lang="en" altLang="zh-CN" sz="1400" dirty="0"/>
              <a:t>words)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分词去重并保留原来的顺序获取所有的词语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 err="1"/>
              <a:t>unique_words</a:t>
            </a:r>
            <a:r>
              <a:rPr lang="en" altLang="zh-CN" sz="1400" dirty="0"/>
              <a:t> = list(set(words))</a:t>
            </a:r>
            <a:br>
              <a:rPr lang="en" altLang="zh-CN" sz="1400" dirty="0"/>
            </a:br>
            <a:r>
              <a:rPr lang="en" altLang="zh-CN" sz="1400" dirty="0"/>
              <a:t>    print(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去重后词的个数</a:t>
            </a:r>
            <a:r>
              <a:rPr lang="en-US" altLang="zh-CN" sz="1400" b="1" dirty="0">
                <a:solidFill>
                  <a:srgbClr val="008000"/>
                </a:solidFill>
                <a:effectLst/>
              </a:rPr>
              <a:t>: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n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en" altLang="zh-CN" sz="1400" dirty="0"/>
              <a:t>,</a:t>
            </a:r>
            <a:r>
              <a:rPr lang="en" altLang="zh-CN" sz="1400" dirty="0" err="1"/>
              <a:t>len</a:t>
            </a:r>
            <a:r>
              <a:rPr lang="en" altLang="zh-CN" sz="1400" dirty="0"/>
              <a:t>(</a:t>
            </a:r>
            <a:r>
              <a:rPr lang="en" altLang="zh-CN" sz="1400" dirty="0" err="1"/>
              <a:t>unique_words</a:t>
            </a:r>
            <a:r>
              <a:rPr lang="en" altLang="zh-CN" sz="1400" dirty="0"/>
              <a:t>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3.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构建词嵌入层</a:t>
            </a:r>
            <a:r>
              <a:rPr lang="en-US" altLang="zh-CN" sz="1400" i="1" dirty="0">
                <a:solidFill>
                  <a:srgbClr val="808080"/>
                </a:solidFill>
                <a:effectLst/>
              </a:rPr>
              <a:t>:</a:t>
            </a:r>
            <a:r>
              <a:rPr lang="en" altLang="zh-CN" sz="1400" i="1" dirty="0" err="1">
                <a:solidFill>
                  <a:srgbClr val="808080"/>
                </a:solidFill>
                <a:effectLst/>
              </a:rPr>
              <a:t>num_embeddings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表示词的总数量</a:t>
            </a:r>
            <a:r>
              <a:rPr lang="en-US" altLang="zh-CN" sz="1400" i="1" dirty="0">
                <a:solidFill>
                  <a:srgbClr val="808080"/>
                </a:solidFill>
                <a:effectLst/>
              </a:rPr>
              <a:t>;</a:t>
            </a:r>
            <a:r>
              <a:rPr lang="en" altLang="zh-CN" sz="1400" i="1" dirty="0" err="1">
                <a:solidFill>
                  <a:srgbClr val="808080"/>
                </a:solidFill>
                <a:effectLst/>
              </a:rPr>
              <a:t>embedding_dim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表示词嵌入的维度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dirty="0"/>
              <a:t>embed = </a:t>
            </a:r>
            <a:r>
              <a:rPr lang="en" altLang="zh-CN" sz="1400" dirty="0" err="1"/>
              <a:t>nn.Embedding</a:t>
            </a:r>
            <a:r>
              <a:rPr lang="en" altLang="zh-CN" sz="1400" dirty="0"/>
              <a:t>(</a:t>
            </a:r>
            <a:r>
              <a:rPr lang="en" altLang="zh-CN" sz="1400" dirty="0" err="1"/>
              <a:t>num_embeddings</a:t>
            </a:r>
            <a:r>
              <a:rPr lang="en" altLang="zh-CN" sz="1400" dirty="0"/>
              <a:t>=</a:t>
            </a:r>
            <a:r>
              <a:rPr lang="en" altLang="zh-CN" sz="1400" dirty="0" err="1"/>
              <a:t>len</a:t>
            </a:r>
            <a:r>
              <a:rPr lang="en" altLang="zh-CN" sz="1400" dirty="0"/>
              <a:t>(</a:t>
            </a:r>
            <a:r>
              <a:rPr lang="en" altLang="zh-CN" sz="1400" dirty="0" err="1"/>
              <a:t>unique_words</a:t>
            </a:r>
            <a:r>
              <a:rPr lang="en" altLang="zh-CN" sz="1400" dirty="0"/>
              <a:t>), </a:t>
            </a:r>
            <a:r>
              <a:rPr lang="en" altLang="zh-CN" sz="1400" dirty="0" err="1"/>
              <a:t>embedding_dim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0000FF"/>
                </a:solidFill>
                <a:effectLst/>
              </a:rPr>
              <a:t>4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print(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"</a:t>
            </a:r>
            <a:r>
              <a:rPr lang="zh-CN" altLang="en-US" sz="1400" b="1" dirty="0">
                <a:solidFill>
                  <a:srgbClr val="008000"/>
                </a:solidFill>
                <a:effectLst/>
              </a:rPr>
              <a:t>词嵌入的结果：</a:t>
            </a:r>
            <a:r>
              <a:rPr lang="en-US" altLang="zh-CN" sz="1400" b="1" dirty="0">
                <a:solidFill>
                  <a:srgbClr val="000080"/>
                </a:solidFill>
                <a:effectLst/>
              </a:rPr>
              <a:t>\</a:t>
            </a:r>
            <a:r>
              <a:rPr lang="en" altLang="zh-CN" sz="1400" b="1" dirty="0" err="1">
                <a:solidFill>
                  <a:srgbClr val="000080"/>
                </a:solidFill>
                <a:effectLst/>
              </a:rPr>
              <a:t>n</a:t>
            </a:r>
            <a:r>
              <a:rPr lang="en" altLang="zh-CN" sz="1400" b="1" dirty="0" err="1">
                <a:solidFill>
                  <a:srgbClr val="008000"/>
                </a:solidFill>
                <a:effectLst/>
              </a:rPr>
              <a:t>"</a:t>
            </a:r>
            <a:r>
              <a:rPr lang="en" altLang="zh-CN" sz="1400" dirty="0" err="1"/>
              <a:t>,embed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4.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词语的词向量表示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, word 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in </a:t>
            </a:r>
            <a:r>
              <a:rPr lang="en" altLang="zh-CN" sz="1400" dirty="0"/>
              <a:t>enumerate(</a:t>
            </a:r>
            <a:r>
              <a:rPr lang="en" altLang="zh-CN" sz="1400" dirty="0" err="1"/>
              <a:t>unique_words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effectLst/>
              </a:rPr>
              <a:t>获得词嵌入向量</a:t>
            </a:r>
            <a:br>
              <a:rPr lang="zh-CN" altLang="en-US" sz="1400" i="1" dirty="0">
                <a:solidFill>
                  <a:srgbClr val="808080"/>
                </a:solidFill>
                <a:effectLst/>
              </a:rPr>
            </a:br>
            <a:r>
              <a:rPr lang="zh-CN" altLang="en-US" sz="1400" i="1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word_vec</a:t>
            </a:r>
            <a:r>
              <a:rPr lang="en" altLang="zh-CN" sz="1400" dirty="0"/>
              <a:t> = embed(</a:t>
            </a:r>
            <a:r>
              <a:rPr lang="en" altLang="zh-CN" sz="1400" dirty="0" err="1"/>
              <a:t>torch.tensor</a:t>
            </a:r>
            <a:r>
              <a:rPr lang="en" altLang="zh-CN" sz="1400" dirty="0"/>
              <a:t>(</a:t>
            </a:r>
            <a:r>
              <a:rPr lang="en" altLang="zh-CN" sz="1400" dirty="0" err="1"/>
              <a:t>i</a:t>
            </a:r>
            <a:r>
              <a:rPr lang="en" altLang="zh-CN" sz="1400" dirty="0"/>
              <a:t>))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'%3s</a:t>
            </a:r>
            <a:r>
              <a:rPr lang="en" altLang="zh-CN" sz="1400" b="1" dirty="0">
                <a:solidFill>
                  <a:srgbClr val="000080"/>
                </a:solidFill>
                <a:effectLst/>
              </a:rPr>
              <a:t>\t</a:t>
            </a:r>
            <a:r>
              <a:rPr lang="en" altLang="zh-CN" sz="1400" b="1" dirty="0">
                <a:solidFill>
                  <a:srgbClr val="008000"/>
                </a:solidFill>
                <a:effectLst/>
              </a:rPr>
              <a:t>' </a:t>
            </a:r>
            <a:r>
              <a:rPr lang="en" altLang="zh-CN" sz="1400" dirty="0"/>
              <a:t>% word, </a:t>
            </a:r>
            <a:r>
              <a:rPr lang="en" altLang="zh-CN" sz="1400" dirty="0" err="1"/>
              <a:t>word_vec</a:t>
            </a:r>
            <a:r>
              <a:rPr lang="en" altLang="zh-CN" sz="1400" dirty="0"/>
              <a:t>)</a:t>
            </a:r>
            <a:endParaRPr lang="en-US" altLang="zh-CN" sz="1400" b="1" dirty="0">
              <a:solidFill>
                <a:srgbClr val="0000FF"/>
              </a:solidFill>
              <a:latin typeface="宋体" panose="02010600030101010101" pitchFamily="2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33370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A0ZTUxM2YxNWFkZDlkNTZiNWZhYzlkMjQxNWY2ZTMifQ=="/>
  <p:tag name="KSO_WPP_MARK_KEY" val="a19b803a-04f7-49ad-a517-4f4615f5788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5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4362</Words>
  <Application>Microsoft Macintosh PowerPoint</Application>
  <PresentationFormat>宽屏</PresentationFormat>
  <Paragraphs>313</Paragraphs>
  <Slides>45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阿里巴巴普惠体</vt:lpstr>
      <vt:lpstr>阿里巴巴普惠体 B</vt:lpstr>
      <vt:lpstr>阿里巴巴普惠体 M</vt:lpstr>
      <vt:lpstr>阿里巴巴普惠体 R</vt:lpstr>
      <vt:lpstr>等线</vt:lpstr>
      <vt:lpstr>等线 Light</vt:lpstr>
      <vt:lpstr>黑体</vt:lpstr>
      <vt:lpstr>华文楷体</vt:lpstr>
      <vt:lpstr>宋体</vt:lpstr>
      <vt:lpstr>Alibaba PuHuiTi</vt:lpstr>
      <vt:lpstr>Arial</vt:lpstr>
      <vt:lpstr>Calibri</vt:lpstr>
      <vt:lpstr>Helvetica Neue</vt:lpstr>
      <vt:lpstr>Open Sans</vt:lpstr>
      <vt:lpstr>Roboto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1_自定义设计方案</vt:lpstr>
      <vt:lpstr>自定义设计方案</vt:lpstr>
      <vt:lpstr>5_结束页设计方案</vt:lpstr>
      <vt:lpstr>1_正文设计方案</vt:lpstr>
      <vt:lpstr>45_学习目标</vt:lpstr>
      <vt:lpstr>循环神经网络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姚 晓莹</cp:lastModifiedBy>
  <cp:revision>2020</cp:revision>
  <dcterms:created xsi:type="dcterms:W3CDTF">2022-09-27T09:38:00Z</dcterms:created>
  <dcterms:modified xsi:type="dcterms:W3CDTF">2023-10-21T09:35:31Z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8F3BE0D789E24AA8A6562930946781AC</vt:lpwstr>
  </property>
  <property fmtid="{D5CDD505-2E9C-101B-9397-08002B2CF9AE}" pid="3" name="KSOProductBuildVer">
    <vt:lpwstr>2052-11.1.0.13703</vt:lpwstr>
  </property>
  <property fmtid="{D5CDD505-2E9C-101B-9397-08002B2CF9AE}" pid="4" name="commondata">
    <vt:lpwstr>eyJoZGlkIjoiMDAzZmIwZjU2YjM3ZmIyZjYxNWQ1NTViMjdhYzBlM2EifQ==</vt:lpwstr>
  </property>
</Properties>
</file>