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57"/>
  </p:notesMasterIdLst>
  <p:sldIdLst>
    <p:sldId id="421" r:id="rId2"/>
    <p:sldId id="398" r:id="rId3"/>
    <p:sldId id="391" r:id="rId4"/>
    <p:sldId id="267" r:id="rId5"/>
    <p:sldId id="347" r:id="rId6"/>
    <p:sldId id="348" r:id="rId7"/>
    <p:sldId id="399" r:id="rId8"/>
    <p:sldId id="346" r:id="rId9"/>
    <p:sldId id="349" r:id="rId10"/>
    <p:sldId id="383" r:id="rId11"/>
    <p:sldId id="350" r:id="rId12"/>
    <p:sldId id="400" r:id="rId13"/>
    <p:sldId id="401" r:id="rId14"/>
    <p:sldId id="402" r:id="rId15"/>
    <p:sldId id="375" r:id="rId16"/>
    <p:sldId id="403" r:id="rId17"/>
    <p:sldId id="373" r:id="rId18"/>
    <p:sldId id="370" r:id="rId19"/>
    <p:sldId id="354" r:id="rId20"/>
    <p:sldId id="353" r:id="rId21"/>
    <p:sldId id="404" r:id="rId22"/>
    <p:sldId id="385" r:id="rId23"/>
    <p:sldId id="405" r:id="rId24"/>
    <p:sldId id="355" r:id="rId25"/>
    <p:sldId id="422" r:id="rId26"/>
    <p:sldId id="406" r:id="rId27"/>
    <p:sldId id="408" r:id="rId28"/>
    <p:sldId id="407" r:id="rId29"/>
    <p:sldId id="356" r:id="rId30"/>
    <p:sldId id="409" r:id="rId31"/>
    <p:sldId id="357" r:id="rId32"/>
    <p:sldId id="388" r:id="rId33"/>
    <p:sldId id="410" r:id="rId34"/>
    <p:sldId id="359" r:id="rId35"/>
    <p:sldId id="378" r:id="rId36"/>
    <p:sldId id="411" r:id="rId37"/>
    <p:sldId id="371" r:id="rId38"/>
    <p:sldId id="379" r:id="rId39"/>
    <p:sldId id="412" r:id="rId40"/>
    <p:sldId id="413" r:id="rId41"/>
    <p:sldId id="414" r:id="rId42"/>
    <p:sldId id="361" r:id="rId43"/>
    <p:sldId id="362" r:id="rId44"/>
    <p:sldId id="363" r:id="rId45"/>
    <p:sldId id="364" r:id="rId46"/>
    <p:sldId id="381" r:id="rId47"/>
    <p:sldId id="415" r:id="rId48"/>
    <p:sldId id="366" r:id="rId49"/>
    <p:sldId id="367" r:id="rId50"/>
    <p:sldId id="416" r:id="rId51"/>
    <p:sldId id="368" r:id="rId52"/>
    <p:sldId id="419" r:id="rId53"/>
    <p:sldId id="417" r:id="rId54"/>
    <p:sldId id="418" r:id="rId55"/>
    <p:sldId id="36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10" autoAdjust="0"/>
  </p:normalViewPr>
  <p:slideViewPr>
    <p:cSldViewPr>
      <p:cViewPr varScale="1">
        <p:scale>
          <a:sx n="79" d="100"/>
          <a:sy n="79" d="100"/>
        </p:scale>
        <p:origin x="156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6" d="100"/>
        <a:sy n="206" d="100"/>
      </p:scale>
      <p:origin x="0" y="15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18T20:12:22.053"/>
    </inkml:context>
    <inkml:brush xml:id="br0">
      <inkml:brushProperty name="width" value="0.14" units="cm"/>
      <inkml:brushProperty name="height" value="0.14" units="cm"/>
      <inkml:brushProperty name="color" value="#FFFFFF"/>
      <inkml:brushProperty name="ignorePressure" value="1"/>
    </inkml:brush>
  </inkml:definitions>
  <inkml:trace contextRef="#ctx0" brushRef="#br0">781 897,'2'-3,"11"-6,22-24,82-85,32-30,-3 8,-23 28,-33 33,-46 34,-64 46,-79 52,-62 45,-28 21,4 0,22-14,34-20,35-22,33-21,27-19,19-13,24-8,35-4,40-5,24-2,8-1,-8 2,-14 2,-20 2,-21 2,-21 1,-19 8,-38 21,-37 21,-22 12,-6 0,9-8,14-11,20-12,26-14,40-14,35-17,36-12,30-9,10 0,-5 4,-17 4,-23 8,-25 7,-25 3,-35-6,-47-11,-66-15,-45-5,-20 1,8 6,23 10,33 10,34 8,32 7,40 3,69 6,54 0,65 6,28 0,5 1,7-1,-15-3,-32-2,-40-2,-43-2,-55-10,-86-14,-96-2,-99 17,-29 15,10 8,37 7,51 1,50-3,47-5,38-5,29-2,48 0,51 1,51-1,51-6,13-9,-19-5,-33-2,-38 0,-38-1,-44-10,-56-12,-51-7,-71 2,-31 13,-9 18,12 18,26 10,36 4,39-1,34-2,37 0,62 0,43-7,28-16,26-20,6-17,-14-7,-27 1,-35 7,-46 5,-78 7,-82 17,-71 26,-43 28,2 13,32 2,46-7,49-9,56-8,61 1,87 0,70-2,54-7,31-11,-8-9,-36-5,-50-4,-46 0,-43 0,-38-1,-55-10,-59-3,-72 0,-30 4,3 6,22 5,35 3,38 1,34 0,26 1,43-3,48-12,41-21,30-17,3-10,-15 3,-25 8,-35 7,-35 4,-31 4,-31 4,-26 4,-14 5,-1 4,10 5,15 4,17 5,16 4,16 5,14 4,13 2,8 2,3 1,-3-2,-6-2,-9-4,-7-3,-6-1,-4-2,-2 0,-1-1,1 3,11 5,24 6,26 3,14 2,1-1,-9-3,-17-4,-33-3,-39 1,-53 9,-55 10,-23 6,4-2,22-4,27-9,29-6,26-5,37-2,45 0,52 5,67 2,26 2,6 0,1-1,-12-4,-29-5,-35-11,-36-15,-32-4,-24 3</inkml:trace>
  <inkml:trace contextRef="#ctx0" brushRef="#br0" timeOffset="703.7905">1789 669,'-2'0,"-15"-5,-20-3,-18-3,-11-2,0 1,5 3,12 3,13 2,18-2,26-14,27-18,40-25,37-22,17-10,-4 3,-18 14,-26 17,-39 17,-58 25,-107 43,-57 23,-19 13,0 10,23-2,37-7,42-12,42-11,53-13,89-25,107-22,50-14,5-4,-32 2,-47 8,-53 8,-47 9,-71 15,-65 21,-70 30,-34 16,0 5,24-9,38-15,50-19,65-23,104-30,91-26,40-12,-21 3,-47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18T20:12:25.442"/>
    </inkml:context>
    <inkml:brush xml:id="br0">
      <inkml:brushProperty name="width" value="0.14" units="cm"/>
      <inkml:brushProperty name="height" value="0.14" units="cm"/>
      <inkml:brushProperty name="color" value="#FFFFFF"/>
      <inkml:brushProperty name="ignorePressure" value="1"/>
    </inkml:brush>
  </inkml:definitions>
  <inkml:trace contextRef="#ctx0" brushRef="#br0">45109 23261,'0'0,"0"0,0 0,7-2,45-13,49-24,66-34,30-15,4-2,-11 9,-27 15,-34 16,-37 17,-33 15,-30 7,-24 3,-55-1,-56 1,-41 4,-29 5,-4 4,21 2,32 0,37-2,42 1,40-1,71-3,65-5,32-6,11-4,-11-2,-26 0,-35 1,-35 4,-60 4,-76 7,-93 8,-49 9,-6 4,27 1,41-2,44-2,40 1,62 8,64 8,102 5,53-4,48-13,0-14,-36-7,-48-5,-55-2,-73-9,-82-12,-115-11,-107-3,-36 4,8 8,40 10,51 6,56 6,51 6,45 14,66 28,57 15,75 2,47-11,12-20,-21-21,-36-13,-42-8,-43-5,-44-5,-70-4,-79 5,-69 18,-18 16,17 11,35 4,42-1,37-2,41-1,59-4,72-15,76-21,34-17,2-8,-26 2,-39 4,-45 10,-46 10,-96 25,-105 37,-59 26,-11 4,22-8,40-13,44-15,41-12,42-13,52-12,64-14,74-22,25-11,-8-3,-29 5,-38 6,-38 10,-44 20,-58 33,-40 20,-19 11,0 1,9-8,19-12,18-13,29-11,50-8,34-8,24-12,14-13,-6-7,-17-3,-27 1,-27-1,-65 4,-53 11,-37 19,-24 14,-5 10,18 3,26-2,29-6,28-5,25-10,21-11,14-14,7-7,-2-4,-14-2,-24 2,-17 10,-10 11,-2 12,3 13,17 14,54 13,58 8,80 0,45-10,29-19,-8-16,-32-11,-45-5,-53-5,-60-15,-101-18,-75-2,-58 16,-20 19,15 15,38 10,45 5,47 2,47 1,68-6,78-23,58-22,49-19,7-9,-28 2,-44 10,-47 11,-55 8,-67 8,-122 15,-66 14,-43 13,-7 11,28 6,43-1,51-6,61-5,58-8,116-16,60-12,52-14,8-8,-26 1,-43 7,-52 7,-61 13,-107 19,-86 28,-70 38,-25 17,18-2,38-15,48-18,48-19,46-23,52-34,54-33,59-26,23-6,-7 5,-26 17,-41 17,-51 17,-77 20,-75 26,-34 20,1 9,25 0,32-5,34-11,30-10,53-20,48-20,41-18,26-10,1-2,-20 5,-27 11,-40 11,-83 20,-60 23,-31 20,0 11,19 2,26-5,28-7,28-8,51-2,50-7,90-12,49-12,77-11,37-20,12-13,-50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18T20:12:43.025"/>
    </inkml:context>
    <inkml:brush xml:id="br0">
      <inkml:brushProperty name="width" value="0.14" units="cm"/>
      <inkml:brushProperty name="height" value="0.14" units="cm"/>
      <inkml:brushProperty name="color" value="#FFFFFF"/>
      <inkml:brushProperty name="ignorePressure" value="1"/>
    </inkml:brush>
  </inkml:definitions>
  <inkml:trace contextRef="#ctx0" brushRef="#br0">43546 12432,'0'0,"0"0,0 0,0 0,11-4,34-12,34-13,27-9,27-5,18 2,5 4,-12 4,-20 5,-24 5,-26 4,-22 5,-20 5,-18 0,-37-6,-50-4,-73-2,-38 2,-5 6,21 4,35 4,40 2,35 3,58-7,65-8,86-9,46-2,38-2,7 0,-25 2,-41 6,-52 5,-53 2,-71-4,-118-6,-106-2,-65 6,-23 6,16 6,42 1,58 2,57 1,53 2,47 1,47 0,65 0,68 0,56-2,36-3,-6-3,-33-2,-44 0,-50 0,-66-6,-83-6,-88-2,-58 5,-32 6,4 5,31 5,43 1,48 3,49 0,53 2,94 3,65 1,85-12,29-13,9-12,-30-6,-49 2,-59 6,-59 5,-67 3,-116-3,-145 5,-112 11,-17 10,28 10,57 4,68 3,67-1,58-3,48-5,52-6,75-13,64-12,72-8,24-2,3 0,-27 4,-44 5,-50 8,-52 2,-70-2,-97-5,-117-1,-47 5,-28 7,12 7,39 6,56 2,59-1,72 3,117 8,98-1,102 0,65-5,17-5,-32-4,-59-2,-67-1,-66-1,-55 0,-77 0,-96-2,-89 2,-51 0,-17 2,17-1,42 1,47 0,50-1,49 0,54 5,108 3,69 1,82-3,14-4,-27-1,-46-1,-51-1,-53 0,-50 0,-87 3,-145 10,-110 14,-32 12,15 7,44-1,62-4,65-10,57-10,85-12,85-22,119-29,85-16,34-10,-17 0,-47 6,-62 10,-64 10,-56 3,-84-5,-101-7,-89 13,-63 26,-25 25,24 15,45 5,59-1,57 0,62 2,56 2,73-2,64-6,42-7,43-13,1-8,-34-8,-47-1,-46 0,-46 3,-67 2,-138 8,-81 7,-59 8,-1 3,41-1,53-3,56-3,56-5,70-6,116-8,79-8,97-15,16-7,-21-1,-44 4,-60 8,-60 7,-52 7,-106 5,-116 6,-78 7,-54 4,-12 1,28-4,51-7,60-5,51-7,44-13,60-28,56-22,73-13,48-4,10 10,-17 18,-33 18,-34 29,-36 74,-71 118,-56 70,-34 48,-8-8,11-43,18-57,19-55,21-48,15-39,12-28,7-43,9-40,19-42,16-22,11 2,0 21,-8 29,-17 34,-22 36,-28 35,-54 32,-41 14,-13-4,8-20,17-23,21-36,38-66,69-68,69-67,68-27,27 18,-5 44,-22 52,-31 49,-33 70,-35 64,-53 81,-60 50,-37 6,-12-21,5-35,16-39,19-38,17-31,14-50,32-58,65-78,52-44,49-6,18 27,-15 44,-27 48,-29 60,-29 57,-32 41,-45 52,-59 43,-39 5,-50-14,-33-31,0-45,15-51,24-51,32-37,43-53,77-56,61-18,72 8,33 30,-5 37,-23 39,-32 36,-35 32,-32 49,-41 35,-56 32,-43 15,-21 0,3-19,13-25,19-27,22-29,25-35,76-79,46-45,54-21,31 5,-3 26,-25 30,-36 30,-35 28,-45 44,-68 57,-57 36,-85 26,-46-1,-44-17,2-34,5-38,6-42,18-51,36-43,44-30,44-31,40-7,32 14,25 29,22 33,29 51,31 70,22 87,15 109,10 47,15 28,-1-10,-16-42,-25-57,-25-58,-24-48,-19-39,-12-40,-14-51,-36-116,-29-63,-26-43,-6 6,10 36,17 48,19 52,19 46,14 55,17 48,24 47,23 35,14 8,0-8,-8-19,-11-23,-12-24,-15-24,-16-27,-22-28,-21-28,-12-19,-2-9,7 0,10 10,11 10,22 7,38 1,27 7,13 11,0 12,-3 16,-8 24,-7 34,-9 23,-11 14,-9 7,-8-2,-6-11,-6-13,-3-18,-4-15,-18-18,-34-19,-34-38,-15-36,3-18,15 0,19 7,21 15,21 17,25 14,44 15,31 25,27 55,14 51,10 71,-8 27,-16 1,-23-17,-26-28,-24-28,-19-29,-18-25,-12-25,-12-25,-17-24,-22-38,-18-54,4-32,19-9,30 3,29 10,40 10,62 21,35 34,32 43,30 61,7 54,-21 27,-33 10,-38 0,-34-9,-30-15,-24-20,-25-20,-38-28,-31-32,-13-28,-11-34,3-49,18-26,24-8,24 7,28 16,37 22,34 26,18 26,4 26,-7 37,-15 37,-29 20,-44 12,-39 1,-24-11,-5-16,2-19,7-18,9-14,12-11,11-9,10-8,9-10,7-7,3 2,3 5,6 7,6 9,3 7,1 4,0 5,-3-2,-4-1,-3-3,-3-3,-5-6,-4-28,-4-30,-2-20,0-6,3 5,2 9,2 15,2 16,1 17,1 11,-2 10,-3 22,0 29,2 19,5 5,6-3,9-8,10-12,12-15,11-18,9-20,7-26,2-21,-5-14,-15-7,-12-2,-11 1,-9 10,-7 12,-6 15,-7 17,-24 17,-30 26,-23 36,-7 28,6 11,16-3,16-12,14-17,14-17,11-17,13-12,27-11,34-20,23-21,5-17,-8-10,-14-1,-16 4,-19 8,-27 8,-40 12,-31 17,-15 17,1 15,10 7,10 1,15-1,13-7,12-6,12-18,25-27,34-28,26-24,10-11,-9 3,-15 12,-20 19,-50 29,-60 33,-107 68,-57 51,-23 29,12 1,39-18,50-28,56-29,60-31,84-30,86-33,89-54,47-42,10-15,-20 6,-46 22,-54 28,-55 26,-52 20,-102 36,-95 51,-96 46,-44 21,-9 5,33-12,54-22,64-29,63-30,67-35,108-47,73-48,78-47,11-6,-28 16,-50 27,-52 29,-49 25,-42 22,-67 29,-53 44,-45 34,-24 17,1-1,16-9,26-16,30-21,27-20,30-15,35-11,23-9,24-16,43-42,36-35,9-19,-8-10,-24-4,-30 7,-27 18,-24 25,-18 27,-44 35,-45 36,-70 54,-52 50,-6 18,18-7,36-21,40-29,38-28,30-24,72-50,65-52,92-54,43-39,37-23,-9 11,-41 31,-54 36,-52 37,-49 32,-72 62,-69 48,-92 59,-37 33,-4 8,15-15,33-29,36-32,37-31,32-26,26-20,18-25,10-36,8-28,2-20,-2-9,-8-1,-17 7,-20 19,-24 29,-54 45,-37 56,-7 39,18 15,29-3,41-7,59-13,46-21,54-22,69-25,32-28,37-35,8-21,-24-8,-41 3,-47 5,-62 0,-70-4,-114-28,-82-19,-75-13,-86 0,-14 22,-15 36,38 39,72 34,74 24,70 17,60 12,96 19,99 9,90-1,113-11,47-16,14-14,-23-12,-33-10,-55-5,-63-6,-65-3,-54-4,-62-6,-92-15,-81-7,-103-12,-32-3,-6 2,31 9,50 8,59 11,63 15,66 32,103 51,64 19,80 0,28-20,27-38,1-43,-29-34,-30-28,-27-14,-33 1,-39 3,-43 0,-50-10,-93-8,-94 16,-110 41,-93 50,-6 29,36 22,63 13,73 5,74 1,94-2,100-11,135-38,113-57,44-40,41-22,-32-2,-70 10,-78 15,-76 16,-64 16,-84 13,-133 25,-130 48,-99 48,-60 28,12 13,56 4,79-16,85-20,75-24,66-18,88-8,66-10,82-16,32-15,-3-12,-23-12,-35-9,-40-13,-41-35,-38-28,-63-29,-60-15,-74 1,-46 22,-11 36,9 36,34 27,45 21,49 19,84 16,83-5,103-25,83-28,31-24,-8-24,-36-15,-53-2,-62 6,-59 2,-112-14,-167-3,-167 35,-160 74,-11 40,84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18T20:12:56.024"/>
    </inkml:context>
    <inkml:brush xml:id="br0">
      <inkml:brushProperty name="width" value="0.14" units="cm"/>
      <inkml:brushProperty name="height" value="0.14" units="cm"/>
      <inkml:brushProperty name="color" value="#FFFFFF"/>
      <inkml:brushProperty name="ignorePressure" value="1"/>
    </inkml:brush>
  </inkml:definitions>
  <inkml:trace contextRef="#ctx0" brushRef="#br0">2454 610,'0'0,"0"0,-9 0,-63 5,-105 17,-96 28,-64 21,-33 13,16-4,52-11,67-17,68-17,62-15,52-15,74-32,67-27,101-24,59-7,52 10,23 21,9 27,-34 26,-46 21,-56 14,-56 7,-49-3,-41-2,-35-1,-66 8,-56 3,-68 1,-26-6,12-9,30-11,41-8,45-7,57-4,87-1,84-4,76-2,39 0,-2 0,-28 4,-48 2,-56 1,-52 0,-70 6,-83 9,-127 16,-71 8,-43 7,17-3,48-6,60-8,59-10,51-7,51-9,65-14,114-22,70-13,56-5,0 1,-35 6,-54 11,-58 10,-58 9,-72 13,-123 20,-91 18,-85 24,-24 6,12-2,42-12,60-14,62-14,58-15,56-20,57-25,74-29,42-19,17-13,-5-2,-22 10,-31 16,-34 17,-42 13,-76 18,-71 20,-62 21,-20 14,17 5,36-3,45-7,52-4,62-3,114-8,67-11,76-23,14-16,-12-8,-36 1,-50 9,-56 9,-55 15,-78 28,-93 31,-128 28,-73 20,-29 12,25-10,60-18,67-21,63-20,70-17,69-19,118-28,71-22,69-16,17-2,1 3,-37 10,-57 12,-63 12,-66 9,-75 7,-117 11,-138 10,-71 5,-26 6,31 1,65-3,70-5,67-4,73-6,72-8,108-33,59-28,41-24,8-10,-26 8,-46 16,-52 22,-58 15,-56 10,-89 8,-62 11,-27 20,-12 30,9 27,25 13,33 1,37-10,34-10,28-8,23-8,14-9,9-8,13-11,22-14,32-54,16-40,3-45,-12-23,-21 3,-24 24,-22 35,-38 39,-57 61,-67 107,-46 82,-10 60,21 21,53 14,59-19,51-43,40-52,52-51,35-55,17-56,3-51,-7-35,-21-20,-29-12,-35-3,-28 12,-66 24,-61 39,-80 55,-43 55,6 30,33 3,45-12,45-20,58-20,61-37,54-46,70-52,44-66,9-36,-5-25,-25 3,-39 28,-46 38,-44 43,-48 49,-88 57,-54 47,-26 41,6 15,28-7,37-21,33-24,35-30,69-48,61-51,64-69,46-37,0-3,-27 24,-40 32,-42 38,-38 32,-47 30,-54 38,-52 48,-47 34,-20 10,5-10,23-19,30-22,33-20,30-27,42-48,37-38,24-34,16-28,0-6,-11 15,-15 26,-17 31,-15 26,-18 31,-28 32,-38 34,-25 24,-6 9,10 2,25-2,42-13,38-20,55-35,55-38,25-26,-2-15,-14-11,-18 0,-19 7,-15 15,-9 20,-10 19,-9 17,-17 8,-32 19,-38 23,-67 24,-46 1,-25-15,-35-30,-5-31,19-20,35-11,39-3,32 0,30 6,46 11,53 28,86 45,48 23,19 12,12 2,-6-4,-26-11,-39-15,-39-18,-38-17,-29-14,-39-18,-39-20,-43-30,-48-53,-19-27,10 1,23 18,30 25,29 26,29 24,44 49,34 50,41 80,32 42,15 9,-5-16,-18-34,-26-38,-26-34,-24-29,-18-24,-18-16,-24-38,-22-49,0-54,23-49,27-10,18 19,8 35,0 40,-5 36,-6 34,-1 41,-5 35,-7 20,-9 14,-10 4,-6-9,-1-13,1-17,4-16,4-12,7-25,12-48,5-28,3-6,-2 8,-4 15,-11 24,-40 45,-37 43,-14 32,-1 25,9 20,17-3,22-14,26-22,42-35,39-43,27-39,29-51,11-35,-11-4,-23 16,-28 26,-36 31,-44 46,-73 57,-53 62,-17 32,10 3,24-17,30-27,28-27,25-28,22-50,35-56,56-98,30-44,1-11,-14 19,-20 35,-22 42,-24 40,-47 45,-55 78,-31 62,-16 62,3 27,20-7,26-30,28-37,24-39,17-36,19-47,22-47,28-53,18-49,0-13,-12 15,-19 27,-18 34,-26 38,-31 42,-19 35,-8 23,-2 14,7 0,7-11,11-14,10-16,7-14,12-35,18-49,15-28,10-7,1 9,-6 20,-8 21,-18 21,-25 29,-22 45,-13 32,-3 19,5 10,7-3,9-12,10-18,7-21,11-23,25-29,38-49,22-36,3-11,-9 3,-16 17,-19 22,-35 32,-49 45,-29 43,-22 52,-4 29,9 2,16-17,21-26,18-29,23-40,52-57,50-54,32-66,15-29,-5 5,-22 27,-28 35,-28 36,-30 29,-37 50,-63 57,-57 63,-19 44,1 11,18-19,27-34,28-35,27-35,25-33,51-59,56-57,45-68,32-37,16-7,-11 20,-26 33,-37 31,-55 14,-57 8,-90 5,-64 14,-94 16,-50 21,-36 13,-61 3,12 0,13-3,54 3,73 5,73 6,65 4,52 3,56 3,52 2,93 0,48 0,51 0,14-1,-10 1,-15-1,-26 0,-36 0,-40 0,-39 0,-34 3,-36 9,-34 14,-36 17,-56 14,-31 3,-2-7,14-8,26-7,27-3,65 49,68 50,109 61,113 48,67 3,53-24,-1-39,-68-50</inkml:trace>
  <inkml:trace contextRef="#ctx0" brushRef="#br0" timeOffset="2780.1176">3905 1968,'0'0,"0"0,-2-3,-1 0,0 0,0 1,2 0,0 1,-4 10,-9 23,-5 21,-3 12,1 2,3-5,6-12,4-11,3-13,10-13,50-50,40-46,53-70,27-37,-1 0,-28 28,-37 41,-35 79,-70 175,-67 181,-86 189,-49 91,-10 19,17-46,34-107,41-125,41-120,33-96,26-70,17-56,14-37,14-67,3-53,2-69,-4-16,-6 28,-10 49,-50 81,-72 124,-59 103,-16 42,15-3,37-31,40-39,54-76,52-87,46-109,37-91,35-67,22-63,0-42,-14 22,-25 60,-29 82,-30 83,-24 72,-23 61,-24 67,-19 50,-11 25,-2 3,4-10,7-16,10-21,10-21,16-32,19-37,19-27,15-11,3 4,-7 12,-11 17,-19 31,-25 40,-20 30,-13 13,-5-5,-3-25,3-39,13-55,19-60,14-30,8-4,5 17,0 26,-4 32,-2 29,-34 66,-54 72,-40 70,-17 25,5-9,24-31,28-38,31-37,64-62,75-64,63-60,57-54,10-12,-25 17,-39 33,-41 36,-39 36,-36 61,-68 80,-63 85,-48 40,-35 0,-3-28,20-42,32-44,34-45,50-81,65-83,47-76,22-36,5-1,-10 28,-17 45,-22 48,-23 47,-52 94,-64 84,-39 68,-8 26,12-12,23-33,31-42,25-43,28-53,44-58,49-73,28-48,2-8,-12 17,-20 27,-23 34,-17 35,-16 43,-12 39,-11 29,-6 17,-1-3,7-17,64-72,82-117,59-95,22-63,-21 3,-41 43,-46 59,-53 70,-80 95,-163 187,-144 219,-93 163,14 2,76-93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18T20:13:11.131"/>
    </inkml:context>
    <inkml:brush xml:id="br0">
      <inkml:brushProperty name="width" value="0.14" units="cm"/>
      <inkml:brushProperty name="height" value="0.14" units="cm"/>
      <inkml:brushProperty name="color" value="#FFFFFF"/>
      <inkml:brushProperty name="ignorePressure" value="1"/>
    </inkml:brush>
  </inkml:definitions>
  <inkml:trace contextRef="#ctx0" brushRef="#br0">44005 14991,'0'0,"-2"-3,-22-11,-47-20,-65-14,-66 5,-63 18,-27 22,13 17,43 8,54 3,58-4,50-4,50-11,81-26,97-35,65-22,40-7,16 6,-19 15,-41 17,-49 17,-47 15,-38 13,-31 9,-29 11,-51 31,-49 25,-64 18,-38 0,-3-14,25-18,35-18,39-18,43-13,58-8,98-9,63-9,61-6,22 0,-17 5,-43 6,-51 5,-49 2,-43 4,-56 11,-64 10,-88 8,-47-1,-24-8,3-11,23-8,36-8,40-10,42-15,52-29,43-20,42-12,56-7,29 7,7 18,-14 19,-25 20,-32 14,-30 12,-50 23,-55 36,-62 30,-54 17,-21-1,-12-10,5-18,24-18,36-18,45-17,53-26,115-52,74-26,75-9,24 9,-6 20,-25 23,-43 22,-48 18,-46 13,-43 24,-82 36,-77 26,-93 16,-44 4,-12-7,27-16,47-22,58-22,58-22,58-24,106-35,88-32,92-40,29-12,-12 1,-42 17,-56 23,-60 24,-55 22,-70 22,-92 32,-116 34,-59 17,-31 2,17-9,51-16,64-16,71-17,75-23,122-38,105-32,69-15,57-3,-5 11,-44 18,-65 19,-69 18,-63 16,-81 30,-139 59,-96 34,-59 12,-3 0,38-14,55-22,63-26,54-23,65-25,72-27,87-29,69-30,74-28,13-7,-34 13,-55 21,-60 22,-64 31,-80 44,-120 48,-75 26,-64 23,-8 0,31-18,49-24,55-26,51-22,56-29,60-37,90-54,50-41,21-11,-5 8,-27 24,-36 26,-41 29,-40 48,-35 45,-26 35,-22 19,-10-1,-3-10,4-15,9-19,11-17,12-15,11-16,16-27,14-24,6-13,-2-3,-8 11,-8 21,-18 33,-35 60,-24 52,-6 23,12-1,21-15,23-22,22-27,34-37,39-49,25-37,6-21,-16-4,-22 9,-29 12,-49 10,-97 12,-78 29,-96 50,-21 30,26 8,48-3,57-14,54-15,44-15,58-32,80-48,111-48,75-38,56-27,-9 1,-44 21,-63 29,-65 32,-74 23,-108 17,-144 24,-140 45,-122 55,-21 24,33-1,78-14,94-21,93-21,98-15,171-16,168-20,135-14,85-19,0-19,-26-21,-75-5,-95 10,-100 13,-94 9,-139 5,-146 25,-111 37,-76 34,12 13,59-4,74-9,78-16,87-13,146-19,170-47,74-26,-18-2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18T20:13:14.783"/>
    </inkml:context>
    <inkml:brush xml:id="br0">
      <inkml:brushProperty name="width" value="0.14" units="cm"/>
      <inkml:brushProperty name="height" value="0.14" units="cm"/>
      <inkml:brushProperty name="color" value="#FFFFFF"/>
      <inkml:brushProperty name="ignorePressure" value="1"/>
    </inkml:brush>
  </inkml:definitions>
  <inkml:trace contextRef="#ctx0" brushRef="#br0">44113 19775,'0'0,"0"0,0 0,0 0,-3 0,-9 3,-28 9,-30 21,-31 31,-39 28,-23 11,7-5,25-17,31-21,31-20,36-16,45-18,49-21,79-37,40-29,5-9,-16 4,-29 11,-34 17,-35 18,-30 16,-67 21,-71 34,-103 43,-49 19,-38 10,14-9,45-18,56-19,57-20,72-20,67-27,115-63,57-33,42-23,13-3,-24 14,-45 26,-48 25,-47 24,-43 20,-56 18,-65 21,-79 29,-29 13,10 2,31-5,34-5,42-2,59 5,60-7,100-34,50-31,26-27,-2-14,-30 0,-44 7,-52 8,-54 5,-97 3,-87 14,-112 27,-49 38,-13 34,34 15,58-5,68-17,78-29,127-60,89-43,103-42,33-20,-11-2,-38 14,-54 21,-56 26,-49 25,-99 44,-105 45,-86 32,-69 30,-11 8,34-10,58-20,68-24,77-24,80-28,110-35,65-20,51-10,5 2,-30 10,-48 12,-53 10,-68 12,-85 22,-107 43,-61 28,-28 10,15-8,38-18,50-19,56-22,59-39,94-53,58-30,61-23,22 0,-17 15,-41 23,-49 24,-58 25,-78 28,-104 32,-110 45,-44 28,9 7,42-8,53-17,53-20,46-23,37-17,26-14,42-16,52-20,45-23,53-19,15-5,-17 5,-31 11,-38 15,-39 14,-65 28,-79 46,-83 34,-30 14,7-2,29-11,37-18,37-18,32-16,68-17,76-14,90-17,68-17,39-14,-12-5,-42 3,-57 9,-60 10,-51 14,-80 27,-96 38,-99 62,-81 39,-14 0,33-20,56-31,64-31,76-25,81-19,123-26,79-25,77-38,28-20,-13-1,-46 12,-66 18,-67 19,-67 25,-119 51,-87 34,-91 24,-20 3,27-11,48-18,55-21,67-25,75-40,96-61,63-35,24-11,-9 10,-29 21,-40 24,-39 24,-34 19,-61 16,-58 19,-48 19,-22 12,8 0,28-6,34-11,53-26,83-49,58-44,39-28,13 0,-13 16,-30 25,-36 25,-44 34,-51 49,-48 45,-48 35,-23 20,0-4,17-18,27-27,37-32,42-34,38-33,54-46,35-38,6-7,-17 10,-26 22,-29 23,-47 50,-51 69,-35 71,-17 30,-5 2,5-21,14-29,18-34,19-32,22-36,22-58,15-43,7-46,1-14,-5 10,-7 26,-10 32,-40 44,-42 42,-44 63,-18 43,5 14,21-7,35-19,36-25,54-33,61-45,35-35,17-22,6-10,-9 2,-24 11,-23 13,-26 14,-22 12,-21 12,-30 25,-66 47,-37 27,-11 6,9-10,19-15,22-18,25-17,21-26,18-55,36-59,53-72,27-23,3 17,-10 33,-19 39,-21 39,-21 30,-44 46,-45 48,-28 38,-9 35,7 9,16-6,21-22,19-29,19-35,24-39,44-55,37-64,13-32,-7 2,-17 21,-20 27,-20 26,-17 26,-25 36,-45 54,-34 47,-15 41,4 7,17-15,20-28,20-37,30-41,52-73,42-68,19-47,-2-16,-14 14,-20 33,-22 37,-20 34,-16 34,-37 66,-47 71,-29 40,-5 10,9-12,20-26,22-33,35-36,54-53,55-74,68-84,30-50,-9 2,-29 31,-38 43,-39 43,-56 54,-65 70,-92 110,-41 54,-3 12,29-7,52-18,61-36,59-48,74-56,57-49,34-57,18-55,-6-55,-18-41,-38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18T20:13:28.649"/>
    </inkml:context>
    <inkml:brush xml:id="br0">
      <inkml:brushProperty name="width" value="0.14" units="cm"/>
      <inkml:brushProperty name="height" value="0.14" units="cm"/>
      <inkml:brushProperty name="color" value="#FFFFFF"/>
      <inkml:brushProperty name="ignorePressure" value="1"/>
    </inkml:brush>
  </inkml:definitions>
  <inkml:trace contextRef="#ctx0" brushRef="#br0">46842 15158,'0'0,"0"0,2 0,6 0,8 0,10 0,13 0,10 2,11 1,5 0,-2 0,-8-2,-10 0,-13 0,-17-1,-19 0,-42 4,-61 14,-27 10,-9 4,13 0,23-6,27-7,28-7,22-8,19-13,29-17,37-18,28-10,8 1,-4 8,-13 9,-18 11,-19 9,-23 8,-45 7,-41 6,-38 3,-18 2,-1-1,17-2,27-2,31-2,35-4,67-17,65-20,46-17,47-10,10 5,-24 13,-38 15,-41 13,-44 9,-65 25,-72 28,-92 23,-55 7,-37 2,2-6,33-14,47-15,49-15,46-12,42-12,52-16,46-14,62-14,38-6,6 0,-19 7,-32 10,-33 10,-39 12,-59 14,-92 18,-70 10,-59 6,-23-1,15-5,43-7,50-8,49-8,56-9,60-20,88-47,61-27,23-7,5 7,-8 17,-26 22,-37 20,-38 20,-38 30,-39 27,-29 18,-17 6,-3-3,1-11,7-12,7-12,14-9,37-8,38-12,24-11,8-8,-5-2,-16-1,-20 5,-21 4,-69 24,-90 23,-70 22,-44 28,-18 14,24-1,45-16,51-20,52-24,58-35,55-37,88-51,53-40,21-20,1 5,-27 21,-36 29,-39 31,-43 31,-56 52,-81 51,-43 27,-14 8,11-5,23-16,29-20,29-21,26-22,55-30,60-41,65-50,42-27,2 2,-26 16,-36 24,-38 26,-36 25,-43 45,-50 43,-29 26,-12 5,3-8,9-14,14-17,14-17,15-14,9-14,11-21,6-20,6-10,0-2,-2 7,-6 19,-32 30,-47 33,-31 23,-7 17,10 7,17-6,21-11,23-18,17-19,19-26,35-38,45-58,22-33,-2-7,-13 13,-18 22,-21 26,-13 45,-22 57,-39 86,-30 48,-18 21,1-4,8-22,15-32,15-33,14-33,13-31,14-34,50-88,29-53,12-19,-8 10,-16 23,-16 32,-18 31,-13 30,-30 58,-44 63,-26 34,-8 13,6-8,15-20,17-26,17-26,14-23,23-35,48-67,31-37,9-10,-6 9,-12 20,-17 23,-18 23,-15 19,-11 34,-18 40,-16 30,-12 8,-4-5,4-16,13-19,23-33,52-54,57-41,31-24,15-14,-7 4,-26 18,-33 24,-33 28,-30 29,-70 55,-65 61,-34 34,-22 12,0-11,16-25,30-29,35-28,48-38,64-66,86-64,64-61,62-34,5 8,-33 35,-47 43,-49 40,-43 34,-49 48,-65 59,-56 47,-80 60,-24 18,13-13,33-30,40-38,40-35,46-52,66-61,49-45,72-51,29-15,-9 13,-30 28,-36 34,-32 42,-34 45,-44 57,-51 64,-29 29,-8-3,8-23,16-30,20-33,31-30,45-36,33-33,18-24,5-11,-5 1,-14 9,-18 15,-20 15,-14 12,-47 27,-59 44,-40 28,-42 14,-21-1,13-11,29-21,35-23,46-58,67-69,64-63,80-60,33-7,3 24,-21 39,-34 45,-37 39,-35 37,-63 76,-62 68,-76 80,-53 35,-10 2,21-22,38-39,42-44,40-43,47-44,66-51,62-70,56-51,23-18,-8 9,-28 24,-35 30,-34 31,-32 25,-28 18,-47 33,-43 43,-18 27,-2 8,11-5,15-16,17-18,16-18,10-33,10-38,12-34,11-18,8-3,2 7,-2 17,-5 18,-8 17,-14 30,-24 51,-19 35,-7 16,3 0,13-13,15-19,17-22,26-29,55-63,41-47,18-33,-3-17,-19 6,-26 20,-28 27,-25 25,-66 37,-89 42,-78 35,-80 49,-24 27,19 5,39-10,49-22,54-25,52-27,41-20,44-18,78-25,59-30,82-40,27-15,12-1,-1 8,-29 21,-44 20,-48 18,-46 15,-51 11,-55 8,-113 16,-69 17,-51 15,1 7,34-1,51-11,54-12,52-12,64-21,84-30,80-25,84-24,41-25,2-10,-32 6,-54 16,-59 24,-54 24,-52 40,-108 57,-128 69,-105 63,-55 28,-16 21,36-15,68-35,78-45,77-43,91-49,127-72,139-63,97-64,39-36,27-18,-31 10,-74 32,-80 40,-78 40,-87 49,-111 62,-150 107,-127 82,-100 58,-34 21,37-13,82-43,99-56,108-51,136-60,154-81,155-70,148-95,99-75,72-86,-56 2,-124 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18T20:13:35.644"/>
    </inkml:context>
    <inkml:brush xml:id="br0">
      <inkml:brushProperty name="width" value="0.14" units="cm"/>
      <inkml:brushProperty name="height" value="0.14" units="cm"/>
      <inkml:brushProperty name="color" value="#FFFFFF"/>
      <inkml:brushProperty name="ignorePressure" value="1"/>
    </inkml:brush>
  </inkml:definitions>
  <inkml:trace contextRef="#ctx0" brushRef="#br0">44405 10232,'0'0,"-5"3,-5 4,-9 5,-5 3,-11 7,-14 5,-20 1,-19 1,-19-2,-15-6,-7-6,5-6,16-5,23-2,25-2,32-6,46-13,75-21,55-13,52-8,22 6,-9 11,-35 14,-42 11,-43 12,-37 9,-37 13,-47 16,-55 19,-64 13,-30 5,0-9,18-13,29-15,34-12,34-11,37-7,65-16,89-24,69-19,29-9,5 1,-24 9,-42 11,-49 15,-48 11,-62 19,-93 28,-99 30,-54 14,-12 2,19-9,39-13,49-16,48-13,40-11,33-11,58-34,56-31,35-20,10-6,-12 9,-24 15,-29 20,-36 16,-77 23,-124 49,-71 32,-52 23,0 1,40-10,58-19,61-20,65-19,70-18,103-21,72-20,92-27,21-14,-13-1,-42 7,-56 14,-61 16,-54 21,-98 43,-106 36,-96 38,-88 34,-12 2,39-21,64-28,70-29,62-28,65-35,76-40,92-31,61-15,69-8,16 5,-23 16,-46 18,-55 19,-52 16,-44 12,-41 10,-54 11,-43 9,-24 3,0 0,12-4,21-5,26-5,60-4,66-5,89-14,42-10,29-9,-12-1,-36 2,-46 7,-50 8,-52 11,-58 18,-86 23,-52 15,-15 3,14-5,27-8,35-9,32-10,30-8,51-6,42-7,23-6,7-1,-8 0,-17 1,-21 2,-20 1,-31 4,-45 6,-31 2,-13 2,5-1,17-3,18-2,44-6,42-10,52-11,38-5,13-1,-11 3,-22 5,-30 6,-45 3,-52 3,-83 4,-46 2,-15 3,7 2,23 1,32-1,34-1,27 0,23-4,42-12,40-11,22-3,1 3,-10 5,-16 10,-20 7,-34 14,-39 15,-25 9,-11 1,5-4,12-6,29-6,47-9,75-10,65-10,23-7,-10 1,-32 2,-39 4,-38 2,-63 6,-74 7,-94 8,-37 3,5 1,28-3,39-3,40-4,34-4,52-6,58-15,103-36,59-26,-8 2,-41 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18T20:13:43.248"/>
    </inkml:context>
    <inkml:brush xml:id="br0">
      <inkml:brushProperty name="width" value="0.14" units="cm"/>
      <inkml:brushProperty name="height" value="0.14" units="cm"/>
      <inkml:brushProperty name="color" value="#FFFFFF"/>
      <inkml:brushProperty name="ignorePressure" value="1"/>
    </inkml:brush>
  </inkml:definitions>
  <inkml:trace contextRef="#ctx0" brushRef="#br0">42813 17658,'0'0,"0"0,0-2,5-6,35-17,73-29,102-36,48-20,47-10,-10 8,-40 19,-52 21,-55 20,-49 17,-39 14,-32 11,-23 7,-59 8,-65 11,-88 13,-35 8,-7-2,25-4,44-7,53-7,53-12,109-27,113-24,86-21,77-19,9-1,-39 12,-62 16,-68 19,-77 25,-98 35,-139 35,-143 43,-117 34,-12 4,26-10,70-24,85-27,85-27,77-23,88-43,114-58,113-43,52-18,22-5,-17 11,-49 24,-61 30,-66 29,-71 33,-123 46,-108 35,-67 22,-3 2,33-9,53-16,55-19,60-22,80-29,126-29,67-19,70-22,5-6,-40 9,-56 16,-62 18,-65 27,-78 36,-123 45,-82 37,-56 22,6-3,41-22,55-25,58-27,71-40,77-45,107-45,63-19,65-13,4 6,-34 19,-54 23,-54 22,-50 19,-78 25,-138 36,-116 43,-71 35,-51 17,17-9,60-26,75-28,74-26,97-39,138-72,125-53,120-56,79-22,34 7,-31 32,-74 41,-91 39,-94 38,-121 75,-157 76,-173 93,-115 36,-36 5,25-17,71-40,97-48,103-47,111-49,132-56,141-47,88-28,52-19,16-13,-44 7,-72 20,-83 25,-80 29,-127 51,-139 40,-108 39,-90 38,3 3,56-16,78-28,90-32,104-44,142-52,111-33,68-23,79-29,-12-1,-59 15,-76 28,-77 26,-71 26,-98 45,-146 49,-114 48,-47 32,12 5,51-18,69-29,70-30,105-35,158-57,96-42,74-29,11-5,-32 5,-57 17,-68 20,-62 20,-88 13,-98 16,-120 25,-89 37,-28 22,30 4,60-10,68-17,90-33,125-51,109-50,115-61,32-21,-18 5,-50 24,-64 32,-61 32,-102 24,-146 38,-144 69,-92 44,-66 34,30 4,77-20,89-29,85-31,108-43,123-44,100-41,114-49,26-15,-21 4,-51 19,-66 24,-63 25,-102 52,-136 62,-118 48,-96 45,-23 14,33-14,68-32,77-36,108-49,133-64,142-54,120-31,43-10,26 0,-38 18,-72 25,-82 25,-82 29,-95 37,-152 44,-113 38,-62 27,-6 8,38-12,61-24,66-26,85-54,105-57,139-57,82-40,59-26,-9 9,-52 26,-66 34,-67 33,-81 28,-124 43,-141 54,-116 36,-93 18,-34 0,22-17,71-26,89-29,87-23,75-22,66-47,81-55,52-39,64-48,29-11,-4 20,-24 37,-33 41,-34 36,-31 30,-36 58,-41 62,-37 81,-15 37,4 13,13-1,18-21,16-36,12-37,8-36,6-32,3-25,2-29,4-37,11-92,13-54,18-31,7 10,-2 32,-11 47,-8 55,-3 67,-6 97,-12 69,-15 59,-13 13,-4-24,0-40,4-43,3-41,3-34,3-25,7-35,11-41,15-84,6-46,5-11,-3 20,-5 33,-6 39,-8 37,-10 64,-10 62,-14 68,-12 40,-8 9,0-16,3-32,8-35,7-33,14-40,25-50,62-89,39-64,13-35,-13 3,-24 31,-30 44,-26 46,-50 58,-70 105,-49 69,-41 59,-10 13,17-19,34-38,35-44,34-40,30-44,41-53,48-92,22-57,18-58,2-16,-11 27,-19 48,-23 52,-24 50,-26 59,-27 77,-20 66,-10 28,1-5,7-23,9-29,12-30,10-27,15-30,22-49,32-58,41-70,13-23,-8 13,-18 31,-23 40,-35 49,-45 63,-45 62,-41 64,-19 30,2-5,19-22,22-31,24-31,22-28,31-51,38-50,30-66,15-52,3-10,-8 17,-13 33,-17 39,-17 36,-51 71,-58 65,-44 72,-17 32,6-4,23-28,29-36,32-35,30-31,64-59,70-63,70-78,51-53,0-7,-29 21,-45 39,-48 45,-46 40,-84 74,-93 77,-81 85,-30 38,8 0,32-27,48-42,50-43,96-38,110-59,124-80,112-79,102-65,43-20,-38 20,-86 43,-101 51,-95 48,-112 55,-187 127,-143 89,-121 77,-42 34,33-10,75-46,93-65,142-90,200-106,175-112,147-76,95-60,-16 2,-70 35,-104 55,-111 56,-137 86,-257 164,-274 186,-265 173,-15 4,116-83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E1B440-8032-41C6-9A77-41AACA6D6AF3}" type="datetimeFigureOut">
              <a:rPr lang="en-US"/>
              <a:pPr>
                <a:defRPr/>
              </a:pPr>
              <a:t>9/18/2017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3F3D2B-E162-475E-A97C-5D0CEDA161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01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DE7F-D56A-4F16-B74E-199273ED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02E8D-DC81-4F77-B595-B238292FF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E086-37F7-4385-A5FB-28E64CD5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27C3-DB2D-49C4-9159-859AB89A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403A-FDAE-4DA8-A8BC-4DA2D8D2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979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B904-F15F-45B4-A0CE-0DCDCE9C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3B5BD-2C4F-4ECE-8E39-4B6B7B3A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C343-4D0E-4C97-94BA-9D3B7AA0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9A05-5298-4E7B-8194-4AFAA722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F6F5F-E5C8-4301-BF4D-14F6B1BF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030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AC1AE-6F38-4750-9D57-0A639E75E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221C4-84C2-4589-9E02-1B96D093B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51EB1-3189-4787-AE3D-639DE92F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ED6C-EF31-4DDE-BE2C-EE73F607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CE27-D7ED-4682-A6EB-7BB3A962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2429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900C-D387-418F-8EE0-7DB037AB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BF78-A755-4F61-92F2-DF53912C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A424-0874-4A6F-8BAA-0380166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5798-11E1-4252-AE30-A16B51F6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7DAD-755C-4B7D-B7FD-2455A23E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B099371-0555-44EB-9A18-D5341E3C91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3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4F34-4037-4786-8B80-B2DB343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7204-B08F-4A95-A918-4473EAAAB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987C-8E22-4873-BB30-D31D0077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17C1-0A1E-4BD7-9C45-E042D15E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88B14-B915-44E2-9ACA-EA378215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9810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912B-B7C7-4798-8FE0-16867294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16C8-C501-4412-9455-42044BC72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F10B-AE42-4886-BC36-459D016B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3A76C-5BFC-41CD-BA0C-63069A83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C497-44AE-4CA0-9709-988898B5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385E8-9E04-44D6-81AF-F15D8A3B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593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5B8F-A6BE-407E-9DC9-47B2EC86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EB3D2-D78D-4E6B-875F-0FAEED4A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7A0EA-E7CB-4B6F-96DC-AB926E18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55FC6-6708-4B5E-8EEE-AA5A98A69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E0F69-5CA2-4D60-A841-5A93424B7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0A7FF-47D5-412B-85BE-705F0B0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EA734-EF3B-485E-B594-1194E0C8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DD97E-266E-4B4B-ADB3-3831DBCF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829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4318-5203-4FC5-81E2-077F37C0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2CF41-7778-4975-96BC-4CE639FA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D022-94DB-47CB-837D-CC4D13C1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B4B9C-B69E-439A-A127-9EEEF6CE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3AF0C43-646C-400B-931F-F502C35195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13261-16D3-4CA0-98CD-98527FA4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56349-745C-4906-8E63-93851F44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CF1AE-DC58-4113-90B8-ADB998C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719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1516-2D64-40BA-9D74-45CD0C63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5387-1FF9-4635-8EDD-8C1A9D9C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E31E6-C9D3-46A6-9506-4654B83F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E375E-7913-4256-9893-46FA8EAC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90438-99B1-4C21-88BA-5CBC2699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9A7BD-55F2-44BA-BE84-F7E4E3DE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096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1249-1B36-4422-AA2F-7ED675EB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52168-D93D-40D2-A313-2166612B4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528BA-E21B-4A48-8684-18CE8C16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97E35-ED05-46D8-82A1-AEC02F01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46CCF-C950-4206-96D0-2BB87715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CC2D8-6653-4C78-AB46-17C8BCD4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5032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30E74-DA61-4C64-AF81-215710BF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CBD6-E33D-4FDE-B7BE-1AE530E64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07EB-2753-4690-A49E-FB3D2F76E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607F-E761-4598-AD47-889F0482FBD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86C72-31C0-4878-8F2B-133B3D060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262B-458F-4056-A0C3-EF7784B87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7-</a:t>
            </a:r>
            <a:fld id="{60775344-C7A2-484E-A0C0-F2FAC29BB2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7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2218258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59939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Terminology</a:t>
            </a:r>
          </a:p>
        </p:txBody>
      </p:sp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382000" cy="4979640"/>
          </a:xfrm>
        </p:spPr>
        <p:txBody>
          <a:bodyPr/>
          <a:lstStyle/>
          <a:p>
            <a:pPr marL="341313" indent="-231775" eaLnBrk="1" hangingPunct="1"/>
            <a:r>
              <a:rPr lang="en-US" sz="2400" dirty="0"/>
              <a:t>The probability of making a Type I error =</a:t>
            </a:r>
            <a:r>
              <a:rPr lang="el-GR" sz="2400" i="1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α</a:t>
            </a:r>
            <a:r>
              <a:rPr lang="en-US" sz="2400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sz="2400" dirty="0"/>
              <a:t>(level of significance)</a:t>
            </a:r>
            <a:r>
              <a:rPr lang="en-US" sz="2400" i="1" dirty="0">
                <a:ea typeface="Times New Roman" pitchFamily="-72" charset="0"/>
                <a:cs typeface="Times New Roman" pitchFamily="-72" charset="0"/>
              </a:rPr>
              <a:t> = P(</a:t>
            </a:r>
            <a:r>
              <a:rPr lang="en-US" sz="2400" dirty="0">
                <a:ea typeface="Times New Roman" pitchFamily="-72" charset="0"/>
                <a:cs typeface="Times New Roman" pitchFamily="-72" charset="0"/>
              </a:rPr>
              <a:t>rejecting</a:t>
            </a:r>
            <a:r>
              <a:rPr lang="en-US" sz="2400" i="1" dirty="0"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sz="2400" i="1" dirty="0"/>
              <a:t>H</a:t>
            </a:r>
            <a:r>
              <a:rPr lang="en-US" sz="2400" i="1" baseline="-25000" dirty="0"/>
              <a:t>0</a:t>
            </a:r>
            <a:r>
              <a:rPr lang="en-US" sz="2400" dirty="0"/>
              <a:t> | </a:t>
            </a:r>
            <a:r>
              <a:rPr lang="en-US" sz="2400" i="1" dirty="0"/>
              <a:t>H</a:t>
            </a:r>
            <a:r>
              <a:rPr lang="en-US" sz="2400" i="1" baseline="-25000" dirty="0"/>
              <a:t>0 </a:t>
            </a:r>
            <a:r>
              <a:rPr lang="en-US" sz="2400" dirty="0"/>
              <a:t>is true) </a:t>
            </a:r>
          </a:p>
          <a:p>
            <a:pPr lvl="1"/>
            <a:r>
              <a:rPr lang="en-US" sz="2000" dirty="0"/>
              <a:t>The value of 1 – </a:t>
            </a:r>
            <a:r>
              <a:rPr lang="en-US" sz="2000" dirty="0">
                <a:latin typeface="Symbol" charset="2"/>
                <a:cs typeface="Symbol" charset="2"/>
              </a:rPr>
              <a:t>a</a:t>
            </a:r>
            <a:r>
              <a:rPr lang="en-US" sz="2000" dirty="0"/>
              <a:t> is called the </a:t>
            </a:r>
            <a:r>
              <a:rPr lang="en-US" sz="2000" b="1" dirty="0"/>
              <a:t>confidence coefficient </a:t>
            </a:r>
          </a:p>
          <a:p>
            <a:pPr marL="392113" lvl="1" indent="0">
              <a:buNone/>
            </a:pPr>
            <a:r>
              <a:rPr lang="en-US" sz="2000" dirty="0"/>
              <a:t>    = </a:t>
            </a:r>
            <a:r>
              <a:rPr lang="en-US" sz="2000" i="1" dirty="0"/>
              <a:t>P</a:t>
            </a:r>
            <a:r>
              <a:rPr lang="en-US" sz="2000" dirty="0"/>
              <a:t>(not rejecting </a:t>
            </a:r>
            <a:r>
              <a:rPr lang="en-US" sz="2000" i="1" dirty="0"/>
              <a:t>H</a:t>
            </a:r>
            <a:r>
              <a:rPr lang="en-US" sz="2000" i="1" baseline="-25000" dirty="0"/>
              <a:t>0</a:t>
            </a:r>
            <a:r>
              <a:rPr lang="en-US" sz="2000" dirty="0"/>
              <a:t> | </a:t>
            </a:r>
            <a:r>
              <a:rPr lang="en-US" sz="2000" i="1" dirty="0"/>
              <a:t>H</a:t>
            </a:r>
            <a:r>
              <a:rPr lang="en-US" sz="2000" i="1" baseline="-25000" dirty="0"/>
              <a:t>0</a:t>
            </a:r>
            <a:r>
              <a:rPr lang="en-US" sz="2000" dirty="0"/>
              <a:t> is true), </a:t>
            </a:r>
          </a:p>
          <a:p>
            <a:pPr lvl="1"/>
            <a:r>
              <a:rPr lang="en-US" sz="2000" dirty="0">
                <a:ea typeface="Times New Roman" pitchFamily="-72" charset="0"/>
                <a:cs typeface="Times New Roman" pitchFamily="-72" charset="0"/>
              </a:rPr>
              <a:t>The value of </a:t>
            </a:r>
            <a:r>
              <a:rPr lang="el-GR" sz="2000" i="1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sz="2000" dirty="0">
                <a:ea typeface="Times New Roman" pitchFamily="-72" charset="0"/>
                <a:cs typeface="Times New Roman" pitchFamily="-72" charset="0"/>
              </a:rPr>
              <a:t> can be controlled.  Common values are 0.01, 0.05, or 0.10.</a:t>
            </a:r>
          </a:p>
          <a:p>
            <a:r>
              <a:rPr lang="en-US" sz="2400" dirty="0"/>
              <a:t>The probability of making a Type II error =</a:t>
            </a:r>
            <a:r>
              <a:rPr lang="el-GR" sz="2400" i="1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β</a:t>
            </a:r>
            <a:r>
              <a:rPr lang="en-US" sz="2400" i="1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sz="2400" i="1" dirty="0">
                <a:ea typeface="Times New Roman" pitchFamily="-72" charset="0"/>
                <a:cs typeface="Times New Roman" pitchFamily="-72" charset="0"/>
              </a:rPr>
              <a:t>= P</a:t>
            </a:r>
            <a:r>
              <a:rPr lang="en-US" sz="2400" dirty="0">
                <a:ea typeface="Times New Roman" pitchFamily="-72" charset="0"/>
                <a:cs typeface="Times New Roman" pitchFamily="-72" charset="0"/>
              </a:rPr>
              <a:t>(not rejecting </a:t>
            </a:r>
            <a:r>
              <a:rPr lang="en-US" sz="2400" i="1" dirty="0">
                <a:ea typeface="Times New Roman" pitchFamily="-72" charset="0"/>
                <a:cs typeface="Times New Roman" pitchFamily="-72" charset="0"/>
              </a:rPr>
              <a:t>H</a:t>
            </a:r>
            <a:r>
              <a:rPr lang="en-US" sz="2400" i="1" baseline="-25000" dirty="0">
                <a:ea typeface="Times New Roman" pitchFamily="-72" charset="0"/>
                <a:cs typeface="Times New Roman" pitchFamily="-72" charset="0"/>
              </a:rPr>
              <a:t>0</a:t>
            </a:r>
            <a:r>
              <a:rPr lang="en-US" sz="2400" i="1" dirty="0"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sz="2400" dirty="0">
                <a:ea typeface="Times New Roman" pitchFamily="-72" charset="0"/>
                <a:cs typeface="Times New Roman" pitchFamily="-72" charset="0"/>
              </a:rPr>
              <a:t>| </a:t>
            </a:r>
            <a:r>
              <a:rPr lang="en-US" sz="2400" i="1" dirty="0">
                <a:ea typeface="Times New Roman" pitchFamily="-72" charset="0"/>
                <a:cs typeface="Times New Roman" pitchFamily="-72" charset="0"/>
              </a:rPr>
              <a:t>H</a:t>
            </a:r>
            <a:r>
              <a:rPr lang="en-US" sz="2400" i="1" baseline="-25000" dirty="0">
                <a:ea typeface="Times New Roman" pitchFamily="-72" charset="0"/>
                <a:cs typeface="Times New Roman" pitchFamily="-72" charset="0"/>
              </a:rPr>
              <a:t>0</a:t>
            </a:r>
            <a:r>
              <a:rPr lang="en-US" sz="2400" dirty="0">
                <a:ea typeface="Times New Roman" pitchFamily="-72" charset="0"/>
                <a:cs typeface="Times New Roman" pitchFamily="-72" charset="0"/>
              </a:rPr>
              <a:t> is false) </a:t>
            </a:r>
          </a:p>
          <a:p>
            <a:pPr marL="596901" lvl="1" indent="-231775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ea typeface="Times New Roman" pitchFamily="-72" charset="0"/>
                <a:cs typeface="Times New Roman" pitchFamily="-72" charset="0"/>
              </a:rPr>
              <a:t>The value of 1 - </a:t>
            </a:r>
            <a:r>
              <a:rPr lang="el-GR" sz="2000" i="1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β</a:t>
            </a:r>
            <a:r>
              <a:rPr lang="en-US" sz="2000" dirty="0">
                <a:ea typeface="Times New Roman" pitchFamily="-72" charset="0"/>
                <a:cs typeface="Times New Roman" pitchFamily="-72" charset="0"/>
              </a:rPr>
              <a:t> is called the </a:t>
            </a:r>
            <a:r>
              <a:rPr lang="en-US" sz="2000" b="1" dirty="0">
                <a:ea typeface="Times New Roman" pitchFamily="-72" charset="0"/>
                <a:cs typeface="Times New Roman" pitchFamily="-72" charset="0"/>
              </a:rPr>
              <a:t>power of the test </a:t>
            </a:r>
          </a:p>
          <a:p>
            <a:pPr marL="365126" lvl="1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ea typeface="Times New Roman" pitchFamily="-72" charset="0"/>
                <a:cs typeface="Times New Roman" pitchFamily="-72" charset="0"/>
              </a:rPr>
              <a:t>    = </a:t>
            </a:r>
            <a:r>
              <a:rPr lang="en-US" sz="2000" i="1" dirty="0">
                <a:ea typeface="Times New Roman" pitchFamily="-72" charset="0"/>
                <a:cs typeface="Times New Roman" pitchFamily="-72" charset="0"/>
              </a:rPr>
              <a:t>P(</a:t>
            </a:r>
            <a:r>
              <a:rPr lang="en-US" sz="2000" dirty="0">
                <a:ea typeface="Times New Roman" pitchFamily="-72" charset="0"/>
                <a:cs typeface="Times New Roman" pitchFamily="-72" charset="0"/>
              </a:rPr>
              <a:t>rejecting</a:t>
            </a:r>
            <a:r>
              <a:rPr lang="en-US" sz="2000" i="1" dirty="0"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sz="2000" i="1" dirty="0"/>
              <a:t>H</a:t>
            </a:r>
            <a:r>
              <a:rPr lang="en-US" sz="2000" i="1" baseline="-25000" dirty="0"/>
              <a:t>0</a:t>
            </a:r>
            <a:r>
              <a:rPr lang="en-US" sz="2000" dirty="0"/>
              <a:t> | </a:t>
            </a:r>
            <a:r>
              <a:rPr lang="en-US" sz="2000" i="1" dirty="0"/>
              <a:t>H</a:t>
            </a:r>
            <a:r>
              <a:rPr lang="en-US" sz="2000" i="1" baseline="-25000" dirty="0"/>
              <a:t>0 </a:t>
            </a:r>
            <a:r>
              <a:rPr lang="en-US" sz="2000" dirty="0"/>
              <a:t>is false).</a:t>
            </a:r>
            <a:endParaRPr lang="en-US" sz="2000" dirty="0">
              <a:ea typeface="Times New Roman" pitchFamily="-72" charset="0"/>
              <a:cs typeface="Times New Roman" pitchFamily="-72" charset="0"/>
            </a:endParaRPr>
          </a:p>
          <a:p>
            <a:pPr marL="596901" lvl="1" indent="-231775" eaLnBrk="1" hangingPunct="1"/>
            <a:r>
              <a:rPr lang="en-US" sz="2000" dirty="0">
                <a:ea typeface="Times New Roman" pitchFamily="-72" charset="0"/>
                <a:cs typeface="Times New Roman" pitchFamily="-72" charset="0"/>
              </a:rPr>
              <a:t>The value of </a:t>
            </a:r>
            <a:r>
              <a:rPr lang="el-GR" sz="2000" i="1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β</a:t>
            </a:r>
            <a:r>
              <a:rPr lang="en-US" sz="2000" dirty="0">
                <a:ea typeface="Times New Roman" pitchFamily="-72" charset="0"/>
                <a:cs typeface="Times New Roman" pitchFamily="-72" charset="0"/>
              </a:rPr>
              <a:t> cannot be specified in advance and depends on the value of the (unknown) population parameter.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3: How </a:t>
            </a:r>
            <a:r>
              <a:rPr lang="el-GR" sz="32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</a:rPr>
              <a:t>Depends on the True Population Mean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7416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>
                <a:latin typeface="+mn-lt"/>
              </a:rPr>
              <a:t>In the </a:t>
            </a:r>
            <a:r>
              <a:rPr lang="en-US" sz="2800" dirty="0" err="1">
                <a:latin typeface="+mn-lt"/>
              </a:rPr>
              <a:t>CadSoft</a:t>
            </a:r>
            <a:r>
              <a:rPr lang="en-US" sz="2800" dirty="0">
                <a:latin typeface="+mn-lt"/>
              </a:rPr>
              <a:t> example: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sz="2800" i="1" dirty="0">
                <a:latin typeface="+mn-lt"/>
              </a:rPr>
              <a:t>            H</a:t>
            </a:r>
            <a:r>
              <a:rPr lang="en-US" sz="2800" i="1" baseline="-250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: mean response time ≥ 25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>
                <a:latin typeface="+mn-lt"/>
              </a:rPr>
              <a:t>            </a:t>
            </a:r>
            <a:r>
              <a:rPr lang="en-US" sz="2800" i="1" dirty="0">
                <a:latin typeface="+mn-lt"/>
              </a:rPr>
              <a:t>H</a:t>
            </a:r>
            <a:r>
              <a:rPr lang="en-US" sz="2800" i="1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: mean response time</a:t>
            </a:r>
            <a:r>
              <a:rPr lang="en-US" sz="2800" i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&lt; 25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If the true mean is 15, then the sample mean will most likely be less than 25, leading us to reject </a:t>
            </a:r>
            <a:r>
              <a:rPr lang="en-US" sz="2400" i="1" dirty="0">
                <a:latin typeface="+mn-lt"/>
              </a:rPr>
              <a:t>H</a:t>
            </a:r>
            <a:r>
              <a:rPr lang="en-US" sz="2400" i="1" baseline="-25000" dirty="0">
                <a:latin typeface="+mn-lt"/>
              </a:rPr>
              <a:t>0</a:t>
            </a:r>
            <a:r>
              <a:rPr lang="en-US" sz="2400" i="1" dirty="0">
                <a:latin typeface="+mn-lt"/>
              </a:rPr>
              <a:t>.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If the true mean is 24, then the sample mean may or may not be less than 25, and we would have a higher chance of failing to reject </a:t>
            </a:r>
            <a:r>
              <a:rPr lang="en-US" sz="2400" i="1" dirty="0"/>
              <a:t>H</a:t>
            </a:r>
            <a:r>
              <a:rPr lang="en-US" sz="2400" i="1" baseline="-25000" dirty="0"/>
              <a:t>0</a:t>
            </a:r>
            <a:r>
              <a:rPr lang="en-US" sz="2400" i="1" dirty="0"/>
              <a:t>.</a:t>
            </a:r>
            <a:r>
              <a:rPr lang="en-US" sz="2400" dirty="0">
                <a:latin typeface="+mn-lt"/>
              </a:rPr>
              <a:t>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3: How </a:t>
            </a:r>
            <a:r>
              <a:rPr lang="el-GR" sz="32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</a:rPr>
              <a:t>Depends on the True Population Mean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7416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In the </a:t>
            </a:r>
            <a:r>
              <a:rPr lang="en-US" sz="2400" dirty="0" err="1">
                <a:latin typeface="+mn-lt"/>
              </a:rPr>
              <a:t>CadSoft</a:t>
            </a:r>
            <a:r>
              <a:rPr lang="en-US" sz="2400" dirty="0">
                <a:latin typeface="+mn-lt"/>
              </a:rPr>
              <a:t> example: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sz="2400" i="1" dirty="0">
                <a:latin typeface="+mn-lt"/>
              </a:rPr>
              <a:t>            H</a:t>
            </a:r>
            <a:r>
              <a:rPr lang="en-US" sz="2400" i="1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: mean response time ≥ 25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>
                <a:latin typeface="+mn-lt"/>
              </a:rPr>
              <a:t>            </a:t>
            </a:r>
            <a:r>
              <a:rPr lang="en-US" sz="2400" i="1" dirty="0">
                <a:latin typeface="+mn-lt"/>
              </a:rPr>
              <a:t>H</a:t>
            </a:r>
            <a:r>
              <a:rPr lang="en-US" sz="2400" i="1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: mean response time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&lt; 25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>
                <a:latin typeface="+mn-lt"/>
              </a:rPr>
              <a:t>If the true mean is 15, then the sample mean will most likely be less than 25, leading us to reject </a:t>
            </a:r>
            <a:r>
              <a:rPr lang="en-US" sz="2000" i="1" dirty="0">
                <a:latin typeface="+mn-lt"/>
              </a:rPr>
              <a:t>H</a:t>
            </a:r>
            <a:r>
              <a:rPr lang="en-US" sz="2000" i="1" baseline="-25000" dirty="0">
                <a:latin typeface="+mn-lt"/>
              </a:rPr>
              <a:t>0</a:t>
            </a:r>
            <a:r>
              <a:rPr lang="en-US" sz="2000" i="1" dirty="0">
                <a:latin typeface="+mn-lt"/>
              </a:rPr>
              <a:t>.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>
                <a:latin typeface="+mn-lt"/>
              </a:rPr>
              <a:t>If the true mean is 24, then the sample mean may or may not be less than 25, and we would have a higher chance of failing to reject </a:t>
            </a:r>
            <a:r>
              <a:rPr lang="en-US" sz="2000" i="1" dirty="0"/>
              <a:t>H</a:t>
            </a:r>
            <a:r>
              <a:rPr lang="en-US" sz="2000" i="1" baseline="-25000" dirty="0"/>
              <a:t>0</a:t>
            </a:r>
            <a:r>
              <a:rPr lang="en-US" sz="2000" i="1" dirty="0"/>
              <a:t>.</a:t>
            </a:r>
            <a:r>
              <a:rPr lang="en-US" sz="2000" dirty="0">
                <a:latin typeface="+mn-lt"/>
              </a:rPr>
              <a:t>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The further away the true mean is from the hypothesized value, the smaller the value of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/>
              <a:t>Generally, as </a:t>
            </a:r>
            <a:r>
              <a:rPr lang="en-US" sz="2400" i="1" dirty="0">
                <a:latin typeface="Symbol" charset="2"/>
                <a:cs typeface="Symbol" charset="2"/>
              </a:rPr>
              <a:t>a</a:t>
            </a:r>
            <a:r>
              <a:rPr lang="en-US" sz="2400" dirty="0"/>
              <a:t> decreases, </a:t>
            </a:r>
            <a:r>
              <a:rPr lang="en-US" sz="2400" i="1" dirty="0">
                <a:latin typeface="Symbol" charset="2"/>
                <a:cs typeface="Symbol" charset="2"/>
              </a:rPr>
              <a:t>b</a:t>
            </a:r>
            <a:r>
              <a:rPr lang="en-US" sz="2400" dirty="0"/>
              <a:t> increases.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165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Power of the 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666332"/>
          </a:xfrm>
        </p:spPr>
        <p:txBody>
          <a:bodyPr/>
          <a:lstStyle/>
          <a:p>
            <a:r>
              <a:rPr lang="en-US" sz="2400" dirty="0"/>
              <a:t>We would like the power of the test to be high (equivalently, we would like the probability of a Type II error to be low) to allow us to make a valid conclusion. </a:t>
            </a:r>
          </a:p>
          <a:p>
            <a:r>
              <a:rPr lang="en-US" sz="2400" dirty="0"/>
              <a:t>The power of the test is sensitive to the sample size; small sample sizes generally result in a low value of 1 - </a:t>
            </a:r>
            <a:r>
              <a:rPr lang="en-US" sz="2400" i="1" dirty="0">
                <a:latin typeface="Symbol" charset="2"/>
                <a:cs typeface="Symbol" charset="2"/>
              </a:rPr>
              <a:t>b</a:t>
            </a:r>
            <a:r>
              <a:rPr lang="en-US" sz="2400" dirty="0"/>
              <a:t>.  </a:t>
            </a:r>
          </a:p>
          <a:p>
            <a:r>
              <a:rPr lang="en-US" sz="2400" dirty="0"/>
              <a:t>The power of the test can be increased by taking larger samples, which enable us to detect small differences between the sample statistics and population parameters with more accuracy.</a:t>
            </a:r>
          </a:p>
          <a:p>
            <a:r>
              <a:rPr lang="en-US" sz="2400" dirty="0"/>
              <a:t>If you choose a small level of significance, you should try to compensate by having a large sample size.</a:t>
            </a:r>
          </a:p>
        </p:txBody>
      </p:sp>
    </p:spTree>
    <p:extLst>
      <p:ext uri="{BB962C8B-B14F-4D97-AF65-F5344CB8AC3E}">
        <p14:creationId xmlns:p14="http://schemas.microsoft.com/office/powerpoint/2010/main" val="165631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Test Statistic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decision to reject or fail to reject a null hypothesis is based on computing a </a:t>
            </a:r>
            <a:r>
              <a:rPr lang="en-US" sz="2400" b="1" dirty="0"/>
              <a:t>test statistic </a:t>
            </a:r>
            <a:r>
              <a:rPr lang="en-US" sz="2400" dirty="0"/>
              <a:t>from the sample data. </a:t>
            </a:r>
          </a:p>
          <a:p>
            <a:r>
              <a:rPr lang="en-US" sz="2400" dirty="0"/>
              <a:t>The test statistic used depends on the type of hypothesis test.</a:t>
            </a:r>
          </a:p>
          <a:p>
            <a:pPr lvl="1"/>
            <a:r>
              <a:rPr lang="en-US" sz="2000" dirty="0"/>
              <a:t>Test statistics for one-sample hypothesis tests for means: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861048"/>
            <a:ext cx="7127776" cy="20653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DB5A27-3D16-4888-AFF6-4D2CC03EE294}"/>
                  </a:ext>
                </a:extLst>
              </p14:cNvPr>
              <p14:cNvContentPartPr/>
              <p14:nvPr/>
            </p14:nvContentPartPr>
            <p14:xfrm>
              <a:off x="7517776" y="4394222"/>
              <a:ext cx="849960" cy="442944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DB5A27-3D16-4888-AFF6-4D2CC03EE2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2576" y="4369034"/>
                <a:ext cx="900000" cy="4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5F3061-CCC6-41C0-B7EF-D9C7BBF07893}"/>
                  </a:ext>
                </a:extLst>
              </p14:cNvPr>
              <p14:cNvContentPartPr/>
              <p14:nvPr/>
            </p14:nvContentPartPr>
            <p14:xfrm>
              <a:off x="7654000" y="5349086"/>
              <a:ext cx="639360" cy="25214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5F3061-CCC6-41C0-B7EF-D9C7BBF078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8814" y="5323908"/>
                <a:ext cx="689372" cy="3021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9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4 Computing the Test Statistic</a:t>
            </a:r>
          </a:p>
        </p:txBody>
      </p:sp>
      <p:sp>
        <p:nvSpPr>
          <p:cNvPr id="17409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7931224" cy="452596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In the </a:t>
            </a:r>
            <a:r>
              <a:rPr lang="en-US" sz="2400" dirty="0" err="1"/>
              <a:t>CadSoft</a:t>
            </a:r>
            <a:r>
              <a:rPr lang="en-US" sz="2400" dirty="0"/>
              <a:t> example, sample data for 44 customers revealed a mean response time of 21.91 minutes and a sample standard deviation of 19.49 minutes.</a:t>
            </a:r>
          </a:p>
          <a:p>
            <a:pPr eaLnBrk="1" hangingPunct="1">
              <a:spcBef>
                <a:spcPts val="0"/>
              </a:spcBef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endParaRPr lang="en-US" sz="2400" dirty="0"/>
          </a:p>
          <a:p>
            <a:pPr eaLnBrk="1" hangingPunct="1">
              <a:spcBef>
                <a:spcPts val="0"/>
              </a:spcBef>
              <a:buFont typeface="Wingdings 3" pitchFamily="-72" charset="2"/>
              <a:buNone/>
            </a:pPr>
            <a:r>
              <a:rPr lang="en-US" sz="2400" i="1" dirty="0"/>
              <a:t>	t</a:t>
            </a:r>
            <a:r>
              <a:rPr lang="en-US" sz="2400" dirty="0"/>
              <a:t> = -1.05 indicates that the sample mean of 21.91 is 1.05 standard errors below the hypothesized mean of 25 minutes.</a:t>
            </a:r>
          </a:p>
          <a:p>
            <a:pPr eaLnBrk="1" hangingPunct="1">
              <a:spcBef>
                <a:spcPts val="0"/>
              </a:spcBef>
            </a:pPr>
            <a:endParaRPr lang="en-US" sz="2400" dirty="0"/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80928"/>
            <a:ext cx="6035040" cy="7132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conclusion to reject or fail to reject </a:t>
            </a:r>
            <a:r>
              <a:rPr lang="en-US" sz="2400" i="1" dirty="0"/>
              <a:t>H</a:t>
            </a:r>
            <a:r>
              <a:rPr lang="en-US" sz="2400" i="1" baseline="-25000" dirty="0"/>
              <a:t>0</a:t>
            </a:r>
            <a:r>
              <a:rPr lang="en-US" sz="2400" dirty="0"/>
              <a:t> is based on comparing the value of the test statistic to a “critical value” from the sampling distribution of the test statistic when the null hypothesis is true and the chosen level of significance, </a:t>
            </a:r>
            <a:r>
              <a:rPr lang="en-US" sz="2400" i="1" dirty="0">
                <a:latin typeface="Symbol" charset="2"/>
                <a:cs typeface="Symbol" charset="2"/>
              </a:rPr>
              <a:t>a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The sampling distribution of the test statistic is usually the normal distribution, t-distribution, or some other well-known distribution.</a:t>
            </a:r>
          </a:p>
          <a:p>
            <a:r>
              <a:rPr lang="en-US" sz="2400" dirty="0"/>
              <a:t>The critical value divides the sampling distribution into two parts, a </a:t>
            </a:r>
            <a:r>
              <a:rPr lang="en-US" sz="2400" u="sng" dirty="0"/>
              <a:t>rejection region </a:t>
            </a:r>
            <a:r>
              <a:rPr lang="en-US" sz="2400" dirty="0"/>
              <a:t>and a </a:t>
            </a:r>
            <a:r>
              <a:rPr lang="en-US" sz="2400" u="sng" dirty="0"/>
              <a:t>non-rejection region</a:t>
            </a:r>
            <a:r>
              <a:rPr lang="en-US" sz="2400" dirty="0"/>
              <a:t>. If the test statistic falls into the rejection region, we reject the null hypothesis; otherwise, we fail to reject it.</a:t>
            </a:r>
          </a:p>
        </p:txBody>
      </p:sp>
    </p:spTree>
    <p:extLst>
      <p:ext uri="{BB962C8B-B14F-4D97-AF65-F5344CB8AC3E}">
        <p14:creationId xmlns:p14="http://schemas.microsoft.com/office/powerpoint/2010/main" val="224500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Rejection Regions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u="sng" dirty="0">
              <a:latin typeface="+mn-lt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latin typeface="+mn-lt"/>
            </a:endParaRP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5868144" y="1628800"/>
            <a:ext cx="3114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09538"/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0</a:t>
            </a:r>
            <a:r>
              <a:rPr lang="en-US" sz="1400" dirty="0">
                <a:latin typeface="Arial" pitchFamily="-72" charset="0"/>
              </a:rPr>
              <a:t>: parameter = constant</a:t>
            </a:r>
          </a:p>
          <a:p>
            <a:pPr marL="109538"/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1</a:t>
            </a:r>
            <a:r>
              <a:rPr lang="en-US" sz="1400" dirty="0">
                <a:latin typeface="Arial" pitchFamily="-72" charset="0"/>
              </a:rPr>
              <a:t>: parameter ≠ constant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43808" y="1628800"/>
            <a:ext cx="24482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09538">
              <a:spcBef>
                <a:spcPts val="1200"/>
              </a:spcBef>
            </a:pPr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0</a:t>
            </a:r>
            <a:r>
              <a:rPr lang="en-US" sz="1400" dirty="0">
                <a:latin typeface="Arial" pitchFamily="-72" charset="0"/>
              </a:rPr>
              <a:t>: parameter ≤ constant</a:t>
            </a:r>
          </a:p>
          <a:p>
            <a:pPr marL="109538"/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1</a:t>
            </a:r>
            <a:r>
              <a:rPr lang="en-US" sz="1400" dirty="0">
                <a:latin typeface="Arial" pitchFamily="-72" charset="0"/>
              </a:rPr>
              <a:t>: parameter &gt; constant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20" y="1628800"/>
            <a:ext cx="297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09538">
              <a:spcBef>
                <a:spcPts val="1200"/>
              </a:spcBef>
            </a:pPr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0</a:t>
            </a:r>
            <a:r>
              <a:rPr lang="en-US" sz="1400" dirty="0">
                <a:latin typeface="Arial" pitchFamily="-72" charset="0"/>
              </a:rPr>
              <a:t>: parameter ≥ constant</a:t>
            </a:r>
          </a:p>
          <a:p>
            <a:pPr marL="109538"/>
            <a:r>
              <a:rPr lang="en-US" sz="1400" i="1" dirty="0">
                <a:latin typeface="Arial" pitchFamily="-72" charset="0"/>
              </a:rPr>
              <a:t>H</a:t>
            </a:r>
            <a:r>
              <a:rPr lang="en-US" sz="1400" i="1" baseline="-25000" dirty="0">
                <a:latin typeface="Arial" pitchFamily="-72" charset="0"/>
              </a:rPr>
              <a:t>1</a:t>
            </a:r>
            <a:r>
              <a:rPr lang="en-US" sz="1400" dirty="0">
                <a:latin typeface="Arial" pitchFamily="-72" charset="0"/>
              </a:rPr>
              <a:t>: parameter &lt; constant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4077072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one-tailed test, if H</a:t>
            </a:r>
            <a:r>
              <a:rPr lang="en-US" sz="2000" baseline="-25000" dirty="0"/>
              <a:t>1</a:t>
            </a:r>
            <a:r>
              <a:rPr lang="en-US" sz="2000" dirty="0"/>
              <a:t> is stated as &lt;,  the rejection region is in the lower tail; if H</a:t>
            </a:r>
            <a:r>
              <a:rPr lang="en-US" sz="2000" baseline="-25000" dirty="0"/>
              <a:t>1</a:t>
            </a:r>
            <a:r>
              <a:rPr lang="en-US" sz="2000" dirty="0"/>
              <a:t> is stated as &gt;, the rejection region is in the upper tail (just think of the inequality as an arrow pointing to the proper tail direction).</a:t>
            </a: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5492496" cy="1664208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4864"/>
            <a:ext cx="2596896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5: Finding the Critical Value and Drawing a Conclusion</a:t>
            </a:r>
          </a:p>
        </p:txBody>
      </p:sp>
      <p:sp>
        <p:nvSpPr>
          <p:cNvPr id="20481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2316"/>
          </a:xfrm>
        </p:spPr>
        <p:txBody>
          <a:bodyPr/>
          <a:lstStyle/>
          <a:p>
            <a:pPr marL="255588" eaLnBrk="1" hangingPunct="1"/>
            <a:r>
              <a:rPr lang="en-US" sz="2000" dirty="0"/>
              <a:t>In the </a:t>
            </a:r>
            <a:r>
              <a:rPr lang="en-US" sz="2000" dirty="0" err="1"/>
              <a:t>CadSoft</a:t>
            </a:r>
            <a:r>
              <a:rPr lang="en-US" sz="2000" dirty="0"/>
              <a:t> example, use </a:t>
            </a:r>
            <a:r>
              <a:rPr lang="el-GR" sz="2000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sz="2000" dirty="0"/>
              <a:t> = 0.05.</a:t>
            </a:r>
          </a:p>
          <a:p>
            <a:pPr marL="365126" lvl="1"/>
            <a:r>
              <a:rPr lang="en-US" sz="1800" i="1" dirty="0"/>
              <a:t>H</a:t>
            </a:r>
            <a:r>
              <a:rPr lang="en-US" sz="1800" i="1" baseline="-25000" dirty="0"/>
              <a:t>0</a:t>
            </a:r>
            <a:r>
              <a:rPr lang="en-US" sz="1800" dirty="0"/>
              <a:t>: mean response time ≥ 25</a:t>
            </a:r>
          </a:p>
          <a:p>
            <a:pPr marL="365126" lvl="1"/>
            <a:r>
              <a:rPr lang="en-US" sz="1800" i="1" dirty="0"/>
              <a:t>H</a:t>
            </a:r>
            <a:r>
              <a:rPr lang="en-US" sz="1800" i="1" baseline="-25000" dirty="0"/>
              <a:t>1</a:t>
            </a:r>
            <a:r>
              <a:rPr lang="en-US" sz="1800" dirty="0"/>
              <a:t>: mean response time</a:t>
            </a:r>
            <a:r>
              <a:rPr lang="en-US" sz="1800" i="1" dirty="0"/>
              <a:t> </a:t>
            </a:r>
            <a:r>
              <a:rPr lang="en-US" sz="1800" dirty="0"/>
              <a:t>&lt; 25</a:t>
            </a:r>
          </a:p>
          <a:p>
            <a:pPr eaLnBrk="1" hangingPunct="1"/>
            <a:r>
              <a:rPr lang="en-US" sz="2000" i="1" dirty="0"/>
              <a:t>n</a:t>
            </a:r>
            <a:r>
              <a:rPr lang="en-US" sz="2000" dirty="0"/>
              <a:t> = 44; </a:t>
            </a:r>
            <a:r>
              <a:rPr lang="en-US" sz="2000" i="1" dirty="0" err="1"/>
              <a:t>df</a:t>
            </a:r>
            <a:r>
              <a:rPr lang="en-US" sz="2000" i="1" dirty="0"/>
              <a:t> = n </a:t>
            </a:r>
            <a:r>
              <a:rPr lang="en-US" sz="2000" dirty="0"/>
              <a:t>−1 = 43</a:t>
            </a:r>
          </a:p>
          <a:p>
            <a:pPr eaLnBrk="1" hangingPunct="1"/>
            <a:r>
              <a:rPr lang="en-US" sz="2000" i="1" dirty="0"/>
              <a:t>t</a:t>
            </a:r>
            <a:r>
              <a:rPr lang="en-US" sz="2000" dirty="0"/>
              <a:t> = -1.05</a:t>
            </a:r>
          </a:p>
          <a:p>
            <a:pPr eaLnBrk="1" hangingPunct="1"/>
            <a:r>
              <a:rPr lang="en-US" sz="2000" dirty="0"/>
              <a:t>Critical value = </a:t>
            </a:r>
            <a:r>
              <a:rPr lang="en-US" sz="2000" i="1" dirty="0"/>
              <a:t>t</a:t>
            </a:r>
            <a:r>
              <a:rPr lang="el-GR" sz="2000" baseline="-25000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sz="2000" baseline="-25000" dirty="0"/>
              <a:t>/2, </a:t>
            </a:r>
            <a:r>
              <a:rPr lang="en-US" sz="2000" i="1" baseline="-25000" dirty="0"/>
              <a:t>n</a:t>
            </a:r>
            <a:r>
              <a:rPr lang="en-US" sz="2000" baseline="-25000" dirty="0"/>
              <a:t>−1</a:t>
            </a:r>
            <a:r>
              <a:rPr lang="en-US" sz="2000" baseline="-25000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sz="2000" dirty="0"/>
              <a:t>= T.INV(1−</a:t>
            </a:r>
            <a:r>
              <a:rPr lang="el-GR" sz="2000" baseline="-25000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l-GR" sz="2000" dirty="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α</a:t>
            </a:r>
            <a:r>
              <a:rPr lang="en-US" sz="2000" dirty="0"/>
              <a:t> , </a:t>
            </a:r>
            <a:r>
              <a:rPr lang="en-US" sz="2000" i="1" dirty="0"/>
              <a:t>n </a:t>
            </a:r>
            <a:r>
              <a:rPr lang="en-US" sz="2000" dirty="0"/>
              <a:t>−1) = T.INV(0.95, 43) = 1.68 </a:t>
            </a:r>
          </a:p>
          <a:p>
            <a:r>
              <a:rPr lang="en-US" sz="2000" i="1" dirty="0"/>
              <a:t>t</a:t>
            </a:r>
            <a:r>
              <a:rPr lang="en-US" sz="2000" dirty="0"/>
              <a:t> = -1.05 does not fall in the rejection region.</a:t>
            </a:r>
          </a:p>
          <a:p>
            <a:r>
              <a:rPr lang="en-US" sz="2000" dirty="0"/>
              <a:t>Fail to reject </a:t>
            </a:r>
            <a:r>
              <a:rPr lang="en-US" sz="2000" i="1" dirty="0"/>
              <a:t>H</a:t>
            </a:r>
            <a:r>
              <a:rPr lang="en-US" sz="2000" i="1" baseline="-25000" dirty="0"/>
              <a:t>0.</a:t>
            </a:r>
          </a:p>
          <a:p>
            <a:pPr eaLnBrk="1" hangingPunct="1">
              <a:buFont typeface="Wingdings 3" pitchFamily="-72" charset="2"/>
              <a:buNone/>
            </a:pPr>
            <a:endParaRPr lang="en-US" sz="2000" baseline="-25000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115616" y="4509120"/>
            <a:ext cx="3581400" cy="132343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latin typeface="Arial" pitchFamily="-72" charset="0"/>
              </a:rPr>
              <a:t>Even though the sample mean of 21.91 is well below 25, we have too much sampling error to conclude the that the true population mean is less than 25 minutes.</a:t>
            </a:r>
            <a:endParaRPr lang="en-US" sz="1200" dirty="0">
              <a:latin typeface="Arial" pitchFamily="-72" charset="0"/>
            </a:endParaRP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933056"/>
            <a:ext cx="3895344" cy="21640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6: Conducting a Two-Tailed Hypothesis Test for the Mean</a:t>
            </a:r>
          </a:p>
        </p:txBody>
      </p:sp>
      <p:sp>
        <p:nvSpPr>
          <p:cNvPr id="24577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6808"/>
          </a:xfrm>
        </p:spPr>
        <p:txBody>
          <a:bodyPr/>
          <a:lstStyle/>
          <a:p>
            <a:pPr eaLnBrk="1" hangingPunct="1"/>
            <a:r>
              <a:rPr lang="en-US" sz="2000" dirty="0"/>
              <a:t>Excel file </a:t>
            </a:r>
            <a:r>
              <a:rPr lang="en-US" sz="2000" i="1" dirty="0"/>
              <a:t>Vacation Survey </a:t>
            </a:r>
          </a:p>
          <a:p>
            <a:pPr eaLnBrk="1" hangingPunct="1"/>
            <a:r>
              <a:rPr lang="en-US" sz="2000" dirty="0"/>
              <a:t>Test whether the average age of respondents is equal to 35. </a:t>
            </a:r>
          </a:p>
          <a:p>
            <a:pPr lvl="1"/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: mean age = 35</a:t>
            </a:r>
          </a:p>
          <a:p>
            <a:pPr lvl="1"/>
            <a:r>
              <a:rPr lang="en-US" sz="1600" dirty="0"/>
              <a:t>H</a:t>
            </a:r>
            <a:r>
              <a:rPr lang="en-US" sz="1600" baseline="-25000" dirty="0"/>
              <a:t>1</a:t>
            </a:r>
            <a:r>
              <a:rPr lang="en-US" sz="1600" dirty="0"/>
              <a:t>: mean age ≠ 35</a:t>
            </a:r>
            <a:r>
              <a:rPr lang="en-US" sz="1800" dirty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1" dirty="0"/>
              <a:t>n</a:t>
            </a:r>
            <a:r>
              <a:rPr lang="en-US" sz="2000" dirty="0"/>
              <a:t> = 34; sample mean = 38.677; sample standard deviation = 7.858.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/>
              <a:t>Test statistic:</a:t>
            </a:r>
          </a:p>
          <a:p>
            <a:pPr eaLnBrk="1" hangingPunct="1">
              <a:spcBef>
                <a:spcPct val="0"/>
              </a:spcBef>
            </a:pPr>
            <a:endParaRPr lang="en-US" sz="2000" dirty="0"/>
          </a:p>
          <a:p>
            <a:pPr eaLnBrk="1" hangingPunct="1">
              <a:spcBef>
                <a:spcPct val="0"/>
              </a:spcBef>
            </a:pPr>
            <a:endParaRPr lang="en-US" sz="2000" dirty="0"/>
          </a:p>
          <a:p>
            <a:pPr marL="342900" indent="-342900" eaLnBrk="1" fontAlgn="auto" hangingPunct="1">
              <a:spcAft>
                <a:spcPts val="0"/>
              </a:spcAft>
              <a:defRPr/>
            </a:pPr>
            <a:r>
              <a:rPr lang="en-US" sz="2000" dirty="0"/>
              <a:t>Critical value = T.INV.2T(.05, 33) = 2.0345</a:t>
            </a:r>
          </a:p>
          <a:p>
            <a:pPr marL="342900" indent="-342900" eaLnBrk="1" fontAlgn="auto" hangingPunct="1">
              <a:spcAft>
                <a:spcPts val="0"/>
              </a:spcAft>
              <a:defRPr/>
            </a:pPr>
            <a:r>
              <a:rPr lang="en-US" sz="2000" i="1" dirty="0"/>
              <a:t>p</a:t>
            </a:r>
            <a:r>
              <a:rPr lang="en-US" sz="2000" dirty="0"/>
              <a:t>-value = T.DIST.2T(2.69, 33) = 0.0111</a:t>
            </a:r>
          </a:p>
          <a:p>
            <a:pPr marL="342900" indent="-342900" eaLnBrk="1" fontAlgn="auto" hangingPunct="1">
              <a:spcAft>
                <a:spcPts val="0"/>
              </a:spcAft>
              <a:defRPr/>
            </a:pPr>
            <a:r>
              <a:rPr lang="en-US" sz="2000" dirty="0"/>
              <a:t>Reject </a:t>
            </a:r>
            <a:r>
              <a:rPr lang="en-US" sz="2000" i="1" dirty="0"/>
              <a:t>H</a:t>
            </a:r>
            <a:r>
              <a:rPr lang="en-US" sz="2000" i="1" baseline="-25000" dirty="0"/>
              <a:t>0</a:t>
            </a:r>
            <a:r>
              <a:rPr lang="en-US" sz="2000" dirty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sz="2000" dirty="0"/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84984"/>
            <a:ext cx="3535680" cy="688848"/>
          </a:xfrm>
          <a:prstGeom prst="rect">
            <a:avLst/>
          </a:prstGeom>
        </p:spPr>
      </p:pic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077072"/>
            <a:ext cx="3050778" cy="1600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Statistical inference </a:t>
            </a:r>
            <a:r>
              <a:rPr lang="en-US" dirty="0"/>
              <a:t>focuses on drawing conclusions about populations from samples.</a:t>
            </a:r>
          </a:p>
          <a:p>
            <a:pPr lvl="1"/>
            <a:r>
              <a:rPr lang="en-US" dirty="0"/>
              <a:t>Statistical inference includes estimation of population parameters and hypothesis testing, which involves drawing conclusions about the value of the parameters of one or more populations.</a:t>
            </a:r>
          </a:p>
        </p:txBody>
      </p:sp>
    </p:spTree>
    <p:extLst>
      <p:ext uri="{BB962C8B-B14F-4D97-AF65-F5344CB8AC3E}">
        <p14:creationId xmlns:p14="http://schemas.microsoft.com/office/powerpoint/2010/main" val="3839571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p-Values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p-value (observed significance level) </a:t>
            </a:r>
            <a:r>
              <a:rPr lang="en-US" dirty="0">
                <a:latin typeface="+mn-lt"/>
              </a:rPr>
              <a:t>is the probability</a:t>
            </a:r>
            <a:r>
              <a:rPr lang="en-US" dirty="0"/>
              <a:t> of obtaining a test statistic value equal to or more extreme than that obtained from the sample data when the null hypothesis is true.</a:t>
            </a:r>
            <a:endParaRPr lang="en-US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latin typeface="+mn-lt"/>
              </a:rPr>
              <a:t>An alternative approach to Step 3 of a hypothesis test uses the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-value rather than the critical value:</a:t>
            </a: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latin typeface="+mn-lt"/>
              </a:rPr>
              <a:t>		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Reject </a:t>
            </a:r>
            <a:r>
              <a:rPr lang="en-US" sz="2400" i="1" dirty="0">
                <a:solidFill>
                  <a:schemeClr val="accent4"/>
                </a:solidFill>
                <a:latin typeface="+mn-lt"/>
              </a:rPr>
              <a:t>H</a:t>
            </a:r>
            <a:r>
              <a:rPr lang="en-US" sz="2400" i="1" baseline="-25000" dirty="0">
                <a:solidFill>
                  <a:schemeClr val="accent4"/>
                </a:solidFill>
                <a:latin typeface="+mn-lt"/>
              </a:rPr>
              <a:t>0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 if the </a:t>
            </a:r>
            <a:r>
              <a:rPr lang="en-US" i="1" dirty="0">
                <a:solidFill>
                  <a:schemeClr val="accent4"/>
                </a:solidFill>
                <a:latin typeface="+mn-lt"/>
              </a:rPr>
              <a:t>p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-value &lt; </a:t>
            </a:r>
            <a:r>
              <a:rPr lang="el-GR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US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p-Values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a </a:t>
            </a:r>
            <a:r>
              <a:rPr lang="en-US" sz="2400" u="sng" dirty="0"/>
              <a:t>lower one-tailed test</a:t>
            </a:r>
            <a:r>
              <a:rPr lang="en-US" sz="2400" dirty="0"/>
              <a:t>, the p-value is the probability to the left of the test statistic t in the t-distribution, and is found using the Excel function:</a:t>
            </a:r>
          </a:p>
          <a:p>
            <a:pPr lvl="1"/>
            <a:r>
              <a:rPr lang="en-US" sz="2000" dirty="0"/>
              <a:t>=T.DIST(</a:t>
            </a:r>
            <a:r>
              <a:rPr lang="en-US" sz="2000" i="1" dirty="0"/>
              <a:t>t, n-1, TRUE</a:t>
            </a:r>
            <a:r>
              <a:rPr lang="en-US" sz="2000" dirty="0"/>
              <a:t>).</a:t>
            </a:r>
          </a:p>
          <a:p>
            <a:r>
              <a:rPr lang="en-US" sz="2400" dirty="0"/>
              <a:t>For an </a:t>
            </a:r>
            <a:r>
              <a:rPr lang="en-US" sz="2400" u="sng" dirty="0"/>
              <a:t>upper one-tailed test</a:t>
            </a:r>
            <a:r>
              <a:rPr lang="en-US" sz="2400" dirty="0"/>
              <a:t>, the p-value is the probability to the right of the test statistic t, and is found using the Excel function:</a:t>
            </a:r>
          </a:p>
          <a:p>
            <a:pPr lvl="1"/>
            <a:r>
              <a:rPr lang="en-US" sz="2000" dirty="0"/>
              <a:t>1 - T.DIST(</a:t>
            </a:r>
            <a:r>
              <a:rPr lang="en-US" sz="2000" i="1" dirty="0"/>
              <a:t>t, n-1, TRUE</a:t>
            </a:r>
            <a:r>
              <a:rPr lang="en-US" sz="2000" dirty="0"/>
              <a:t>). </a:t>
            </a:r>
          </a:p>
          <a:p>
            <a:r>
              <a:rPr lang="en-US" sz="2400" dirty="0"/>
              <a:t>For a </a:t>
            </a:r>
            <a:r>
              <a:rPr lang="en-US" sz="2400" u="sng" dirty="0"/>
              <a:t>two-tailed test</a:t>
            </a:r>
            <a:r>
              <a:rPr lang="en-US" sz="2400" dirty="0"/>
              <a:t>, the p-value is found using the Excel function:</a:t>
            </a:r>
          </a:p>
          <a:p>
            <a:pPr lvl="1"/>
            <a:r>
              <a:rPr lang="en-US" sz="2000" dirty="0"/>
              <a:t>T.DIST.2T(</a:t>
            </a:r>
            <a:r>
              <a:rPr lang="en-US" sz="2000" i="1" dirty="0"/>
              <a:t>t, n-1</a:t>
            </a:r>
            <a:r>
              <a:rPr lang="en-US" sz="2000" dirty="0"/>
              <a:t>), if t &gt; 0 </a:t>
            </a:r>
          </a:p>
          <a:p>
            <a:pPr lvl="1"/>
            <a:r>
              <a:rPr lang="en-US" sz="2000" dirty="0"/>
              <a:t>T.DIST.2T(</a:t>
            </a:r>
            <a:r>
              <a:rPr lang="en-US" sz="2000" i="1" dirty="0"/>
              <a:t>-t, n-1</a:t>
            </a:r>
            <a:r>
              <a:rPr lang="en-US" sz="2000" dirty="0"/>
              <a:t>), if t &lt; 0</a:t>
            </a:r>
          </a:p>
        </p:txBody>
      </p:sp>
    </p:spTree>
    <p:extLst>
      <p:ext uri="{BB962C8B-B14F-4D97-AF65-F5344CB8AC3E}">
        <p14:creationId xmlns:p14="http://schemas.microsoft.com/office/powerpoint/2010/main" val="626458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7: Using p-Values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In the </a:t>
            </a:r>
            <a:r>
              <a:rPr lang="en-US" sz="2400" dirty="0" err="1">
                <a:latin typeface="+mn-lt"/>
              </a:rPr>
              <a:t>CadSoft</a:t>
            </a:r>
            <a:r>
              <a:rPr lang="en-US" sz="2400" dirty="0">
                <a:latin typeface="+mn-lt"/>
              </a:rPr>
              <a:t> example, the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-value is the left tail area of the observed test statistic, </a:t>
            </a:r>
            <a:r>
              <a:rPr lang="en-US" sz="2400" i="1" dirty="0">
                <a:latin typeface="+mn-lt"/>
              </a:rPr>
              <a:t>t</a:t>
            </a:r>
            <a:r>
              <a:rPr lang="en-US" sz="2400" dirty="0">
                <a:latin typeface="+mn-lt"/>
              </a:rPr>
              <a:t> = -1.05.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-value =TDIST(-1.05, 43, true) = 0.1498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u="sng" dirty="0">
                <a:latin typeface="+mn-lt"/>
              </a:rPr>
              <a:t>Do not reject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H</a:t>
            </a:r>
            <a:r>
              <a:rPr lang="en-US" sz="2400" i="1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 because the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-value ≥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65316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+mn-lt"/>
              </a:rPr>
              <a:t>i.e., 0.1498 ≥ 0.05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For the Vacation Survey two-tailed hypothesis test in Example 7.6, the p-value for this test is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p-value =T.DIST.2T(2.73,33) = 0.010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Reject H</a:t>
            </a:r>
            <a:r>
              <a:rPr lang="en-US" sz="2400" baseline="-25000" dirty="0">
                <a:latin typeface="+mn-lt"/>
              </a:rPr>
              <a:t>0 </a:t>
            </a:r>
            <a:r>
              <a:rPr lang="en-US" sz="2400" dirty="0">
                <a:latin typeface="+mn-lt"/>
              </a:rPr>
              <a:t>because 0.010 &lt; 0.05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One-Sample Tests for Proportions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statistic: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>
              <a:latin typeface="Symbol" charset="2"/>
              <a:cs typeface="Symbol" charset="2"/>
            </a:endParaRPr>
          </a:p>
          <a:p>
            <a:r>
              <a:rPr lang="en-US" i="1" dirty="0">
                <a:latin typeface="Symbol" charset="2"/>
                <a:cs typeface="Symbol" charset="2"/>
              </a:rPr>
              <a:t>p</a:t>
            </a:r>
            <a:r>
              <a:rPr lang="en-US" i="1" baseline="-25000" dirty="0"/>
              <a:t>0</a:t>
            </a:r>
            <a:r>
              <a:rPr lang="en-US" dirty="0"/>
              <a:t> is the hypothesized value and </a:t>
            </a:r>
            <a:r>
              <a:rPr lang="en-US" i="1" dirty="0"/>
              <a:t>p</a:t>
            </a:r>
            <a:r>
              <a:rPr lang="en-US" dirty="0"/>
              <a:t> is the sample proportion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3717032"/>
            <a:ext cx="49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Grande"/>
                <a:ea typeface="Lucida Grande"/>
                <a:cs typeface="Lucida Grande"/>
              </a:rPr>
              <a:t>⌃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7289800" cy="1358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83B13F-309C-4142-99C1-E2108B5BD6A7}"/>
                  </a:ext>
                </a:extLst>
              </p14:cNvPr>
              <p14:cNvContentPartPr/>
              <p14:nvPr/>
            </p14:nvContentPartPr>
            <p14:xfrm>
              <a:off x="7021984" y="2400542"/>
              <a:ext cx="1316304" cy="777024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83B13F-309C-4142-99C1-E2108B5BD6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6781" y="2375349"/>
                <a:ext cx="1366349" cy="827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52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8: One-Sample Test for the Proportion</a:t>
            </a:r>
          </a:p>
        </p:txBody>
      </p:sp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err="1"/>
              <a:t>CadSoft</a:t>
            </a:r>
            <a:r>
              <a:rPr lang="en-US" sz="2400" dirty="0"/>
              <a:t> sampled 44 customers and asked them to rate the overall quality of a software package. Sample data revealed that 35 respondents (a proportion of 35/44 = 0.795) thought the software was very good or excellent. In the past, this proportion has averaged about 75%. Is there sufficient evidence to conclude that this satisfaction measure has significantly exceeded 75% using a significance level of 0.05?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8 Continued</a:t>
            </a:r>
          </a:p>
        </p:txBody>
      </p:sp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Hypotheses:</a:t>
            </a:r>
          </a:p>
          <a:p>
            <a:pPr lvl="1"/>
            <a:r>
              <a:rPr lang="en-US" sz="1800" dirty="0"/>
              <a:t>H</a:t>
            </a:r>
            <a:r>
              <a:rPr lang="en-US" sz="1800" baseline="-25000" dirty="0"/>
              <a:t>0</a:t>
            </a:r>
            <a:r>
              <a:rPr lang="en-US" sz="1800" dirty="0"/>
              <a:t>: </a:t>
            </a:r>
            <a:r>
              <a:rPr lang="en-US" sz="1800" dirty="0">
                <a:latin typeface="Symbol" charset="2"/>
                <a:cs typeface="Symbol" charset="2"/>
              </a:rPr>
              <a:t>p</a:t>
            </a:r>
            <a:r>
              <a:rPr lang="en-US" sz="1800" dirty="0"/>
              <a:t> ≤ 0.75</a:t>
            </a:r>
          </a:p>
          <a:p>
            <a:pPr lvl="1"/>
            <a:r>
              <a:rPr lang="en-US" sz="1800" dirty="0"/>
              <a:t>H</a:t>
            </a:r>
            <a:r>
              <a:rPr lang="en-US" sz="1800" baseline="-25000" dirty="0"/>
              <a:t>1</a:t>
            </a:r>
            <a:r>
              <a:rPr lang="en-US" sz="1800" dirty="0"/>
              <a:t>: </a:t>
            </a:r>
            <a:r>
              <a:rPr lang="en-US" sz="1800" dirty="0">
                <a:latin typeface="Symbol" charset="2"/>
                <a:cs typeface="Symbol" charset="2"/>
              </a:rPr>
              <a:t>p</a:t>
            </a:r>
            <a:r>
              <a:rPr lang="en-US" sz="1800" dirty="0"/>
              <a:t> &gt; 0.75</a:t>
            </a:r>
          </a:p>
          <a:p>
            <a:r>
              <a:rPr lang="en-US" sz="2400" dirty="0"/>
              <a:t>Test statistic:</a:t>
            </a:r>
          </a:p>
          <a:p>
            <a:pPr marL="452628" indent="-342900"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marL="452628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Critical value = NORM.S.INV(0.95) = 1.645</a:t>
            </a:r>
          </a:p>
          <a:p>
            <a:pPr marL="452628" indent="-342900" eaLnBrk="1" fontAlgn="auto" hangingPunct="1">
              <a:spcAft>
                <a:spcPts val="0"/>
              </a:spcAft>
              <a:defRPr/>
            </a:pPr>
            <a:r>
              <a:rPr lang="en-US" sz="2400" i="1" dirty="0"/>
              <a:t>p</a:t>
            </a:r>
            <a:r>
              <a:rPr lang="en-US" sz="2400" dirty="0"/>
              <a:t>-value = 1 − NORM.S.DIST(0.69,TRUE) = 0.24</a:t>
            </a:r>
          </a:p>
          <a:p>
            <a:pPr marL="452628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Do not reject </a:t>
            </a:r>
            <a:r>
              <a:rPr lang="en-US" sz="2400" i="1" dirty="0"/>
              <a:t>H</a:t>
            </a:r>
            <a:r>
              <a:rPr lang="en-US" sz="2400" i="1" baseline="-25000" dirty="0"/>
              <a:t>0.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92896"/>
            <a:ext cx="3672408" cy="8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1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Hypothesis Tests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138"/>
            <a:ext cx="8003232" cy="4525962"/>
          </a:xfrm>
        </p:spPr>
        <p:txBody>
          <a:bodyPr/>
          <a:lstStyle/>
          <a:p>
            <a:r>
              <a:rPr lang="en-US" sz="2400" u="sng" dirty="0"/>
              <a:t>Lower-tailed test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: population parameter (1) - population parameter (2) ≥ </a:t>
            </a:r>
            <a:r>
              <a:rPr lang="en-US" sz="2000" i="1" dirty="0"/>
              <a:t>D</a:t>
            </a:r>
            <a:r>
              <a:rPr lang="en-US" sz="2000" i="1" baseline="-25000" dirty="0"/>
              <a:t>0</a:t>
            </a:r>
            <a:r>
              <a:rPr lang="en-US" sz="2000" i="1" dirty="0"/>
              <a:t> </a:t>
            </a:r>
          </a:p>
          <a:p>
            <a:pPr lvl="1"/>
            <a:r>
              <a:rPr lang="en-US" sz="2000" dirty="0"/>
              <a:t>H1: population parameter (1) - population parameter (2) &lt; </a:t>
            </a:r>
            <a:r>
              <a:rPr lang="en-US" sz="2000" i="1" dirty="0"/>
              <a:t>D</a:t>
            </a:r>
            <a:r>
              <a:rPr lang="en-US" sz="2000" i="1" baseline="-25000" dirty="0"/>
              <a:t>0</a:t>
            </a:r>
            <a:r>
              <a:rPr lang="en-US" sz="2000" i="1" dirty="0"/>
              <a:t>  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itchFamily="-72" charset="2"/>
              <a:buChar char=""/>
            </a:pPr>
            <a:r>
              <a:rPr lang="en-US" sz="2400" dirty="0"/>
              <a:t>This test seeks evidence that the difference between population parameter (1) and population parameter (2) is less than some value, </a:t>
            </a:r>
            <a:r>
              <a:rPr lang="en-US" i="1" dirty="0"/>
              <a:t>D</a:t>
            </a:r>
            <a:r>
              <a:rPr lang="en-US" i="1" baseline="-25000" dirty="0"/>
              <a:t>0</a:t>
            </a:r>
            <a:r>
              <a:rPr lang="en-US" sz="2400" dirty="0"/>
              <a:t>.  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itchFamily="-72" charset="2"/>
              <a:buChar char=""/>
            </a:pPr>
            <a:r>
              <a:rPr lang="en-US" sz="2400" dirty="0"/>
              <a:t>When </a:t>
            </a:r>
            <a:r>
              <a:rPr lang="en-US" sz="2400" i="1" dirty="0"/>
              <a:t>D</a:t>
            </a:r>
            <a:r>
              <a:rPr lang="en-US" sz="2400" i="1" baseline="-25000" dirty="0"/>
              <a:t>0</a:t>
            </a:r>
            <a:r>
              <a:rPr lang="en-US" sz="2400" dirty="0"/>
              <a:t> = 0, the test simply seeks to conclude whether population parameter (1) is smaller than population parameter (2).</a:t>
            </a:r>
          </a:p>
        </p:txBody>
      </p:sp>
    </p:spTree>
    <p:extLst>
      <p:ext uri="{BB962C8B-B14F-4D97-AF65-F5344CB8AC3E}">
        <p14:creationId xmlns:p14="http://schemas.microsoft.com/office/powerpoint/2010/main" val="146741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Hypothesis Tests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138"/>
            <a:ext cx="8075240" cy="4525962"/>
          </a:xfrm>
        </p:spPr>
        <p:txBody>
          <a:bodyPr/>
          <a:lstStyle/>
          <a:p>
            <a:r>
              <a:rPr lang="en-US" sz="2400" u="sng" dirty="0"/>
              <a:t>Upper-tailed test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: population parameter (1) - population parameter (2) ≤ </a:t>
            </a:r>
            <a:r>
              <a:rPr lang="en-US" sz="2000" i="1" dirty="0"/>
              <a:t>D</a:t>
            </a:r>
            <a:r>
              <a:rPr lang="en-US" sz="2000" i="1" baseline="-25000" dirty="0"/>
              <a:t>0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H1: population parameter (1) - population parameter (2) &gt; </a:t>
            </a:r>
            <a:r>
              <a:rPr lang="en-US" sz="2000" i="1" dirty="0"/>
              <a:t>D</a:t>
            </a:r>
            <a:r>
              <a:rPr lang="en-US" sz="2000" i="1" baseline="-25000" dirty="0"/>
              <a:t>0</a:t>
            </a:r>
            <a:r>
              <a:rPr lang="en-US" sz="2000" dirty="0"/>
              <a:t>  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itchFamily="-72" charset="2"/>
              <a:buChar char=""/>
            </a:pPr>
            <a:r>
              <a:rPr lang="en-US" sz="2400" dirty="0"/>
              <a:t>This test seeks evidence that the difference between population parameter (1) and population parameter (2) is greater than some value, </a:t>
            </a:r>
            <a:r>
              <a:rPr lang="en-US" i="1" dirty="0"/>
              <a:t>D</a:t>
            </a:r>
            <a:r>
              <a:rPr lang="en-US" i="1" baseline="-25000" dirty="0"/>
              <a:t>0</a:t>
            </a:r>
            <a:r>
              <a:rPr lang="en-US" sz="2400" dirty="0"/>
              <a:t>.  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itchFamily="-72" charset="2"/>
              <a:buChar char=""/>
            </a:pPr>
            <a:r>
              <a:rPr lang="en-US" sz="2400" dirty="0"/>
              <a:t>When </a:t>
            </a:r>
            <a:r>
              <a:rPr lang="en-US" sz="2400" i="1" dirty="0"/>
              <a:t>D</a:t>
            </a:r>
            <a:r>
              <a:rPr lang="en-US" sz="2400" i="1" baseline="-25000" dirty="0"/>
              <a:t>0</a:t>
            </a:r>
            <a:r>
              <a:rPr lang="en-US" sz="2400" dirty="0"/>
              <a:t> = 0, the test simply seeks to conclude whether population parameter (1) is larger than population parameter (2).</a:t>
            </a:r>
          </a:p>
        </p:txBody>
      </p:sp>
    </p:spTree>
    <p:extLst>
      <p:ext uri="{BB962C8B-B14F-4D97-AF65-F5344CB8AC3E}">
        <p14:creationId xmlns:p14="http://schemas.microsoft.com/office/powerpoint/2010/main" val="166497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Hypothesis Tests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138"/>
            <a:ext cx="8003232" cy="4525962"/>
          </a:xfrm>
        </p:spPr>
        <p:txBody>
          <a:bodyPr/>
          <a:lstStyle/>
          <a:p>
            <a:r>
              <a:rPr lang="en-US" sz="2400" u="sng" dirty="0"/>
              <a:t>Two-tailed test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: population parameter (1) - population parameter (2) = </a:t>
            </a:r>
            <a:r>
              <a:rPr lang="en-US" sz="2000" i="1" dirty="0"/>
              <a:t>D</a:t>
            </a:r>
            <a:r>
              <a:rPr lang="en-US" sz="2000" i="1" baseline="-25000" dirty="0"/>
              <a:t>0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H1: population parameter (1) - population parameter (2) ≠ </a:t>
            </a:r>
            <a:r>
              <a:rPr lang="en-US" sz="2000" i="1" dirty="0"/>
              <a:t>D</a:t>
            </a:r>
            <a:r>
              <a:rPr lang="en-US" sz="2000" i="1" baseline="-25000" dirty="0"/>
              <a:t>0</a:t>
            </a:r>
            <a:r>
              <a:rPr lang="en-US" sz="2000" dirty="0"/>
              <a:t>  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itchFamily="-72" charset="2"/>
              <a:buChar char=""/>
            </a:pPr>
            <a:r>
              <a:rPr lang="en-US" sz="2400" dirty="0"/>
              <a:t>This test seeks evidence that the difference between the population parameters is equal to </a:t>
            </a:r>
            <a:r>
              <a:rPr lang="en-US" sz="2400" i="1" dirty="0"/>
              <a:t>D</a:t>
            </a:r>
            <a:r>
              <a:rPr lang="en-US" sz="2400" i="1" baseline="-25000" dirty="0"/>
              <a:t>0</a:t>
            </a:r>
            <a:r>
              <a:rPr lang="en-US" sz="2400" dirty="0"/>
              <a:t>. </a:t>
            </a:r>
          </a:p>
          <a:p>
            <a:pPr marL="365125" lvl="1" indent="-255588">
              <a:spcBef>
                <a:spcPts val="400"/>
              </a:spcBef>
              <a:buSzPct val="68000"/>
              <a:buFont typeface="Wingdings 3" pitchFamily="-72" charset="2"/>
              <a:buChar char=""/>
            </a:pPr>
            <a:r>
              <a:rPr lang="en-US" sz="2400" dirty="0"/>
              <a:t>When </a:t>
            </a:r>
            <a:r>
              <a:rPr lang="en-US" sz="2400" i="1" dirty="0"/>
              <a:t>D</a:t>
            </a:r>
            <a:r>
              <a:rPr lang="en-US" sz="2400" i="1" baseline="-25000" dirty="0"/>
              <a:t>0</a:t>
            </a:r>
            <a:r>
              <a:rPr lang="en-US" sz="2400" dirty="0"/>
              <a:t> = 0, we are seeking evidence that population parameter (1) differs from population parameter (2). 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itchFamily="-72" charset="2"/>
              <a:buChar char=""/>
            </a:pPr>
            <a:r>
              <a:rPr lang="en-US" sz="2000" dirty="0"/>
              <a:t>In most applications, </a:t>
            </a:r>
            <a:r>
              <a:rPr lang="en-US" sz="2000" i="1" dirty="0"/>
              <a:t>D</a:t>
            </a:r>
            <a:r>
              <a:rPr lang="en-US" sz="2000" i="1" baseline="-25000" dirty="0"/>
              <a:t>0</a:t>
            </a:r>
            <a:r>
              <a:rPr lang="en-US" sz="2000" dirty="0"/>
              <a:t> = 0, and we are simply seeking to compare the population parameters. </a:t>
            </a:r>
          </a:p>
        </p:txBody>
      </p:sp>
    </p:spTree>
    <p:extLst>
      <p:ext uri="{BB962C8B-B14F-4D97-AF65-F5344CB8AC3E}">
        <p14:creationId xmlns:p14="http://schemas.microsoft.com/office/powerpoint/2010/main" val="399956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Excel Analysis </a:t>
            </a:r>
            <a:r>
              <a:rPr lang="en-US" sz="3200" dirty="0" err="1">
                <a:latin typeface="+mj-lt"/>
              </a:rPr>
              <a:t>Toolpak</a:t>
            </a:r>
            <a:r>
              <a:rPr lang="en-US" sz="3200" dirty="0">
                <a:latin typeface="+mj-lt"/>
              </a:rPr>
              <a:t> Procedures for Two-Sample Hypothesis Tests</a:t>
            </a: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308848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Hypothesis Testing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b="1" dirty="0">
                <a:latin typeface="+mn-lt"/>
              </a:rPr>
              <a:t>Hypothesis testing </a:t>
            </a:r>
            <a:r>
              <a:rPr lang="en-US" sz="2400" dirty="0">
                <a:latin typeface="+mn-lt"/>
              </a:rPr>
              <a:t>involves drawing inferences about two contrasting propositions (each called a </a:t>
            </a:r>
            <a:r>
              <a:rPr lang="en-US" sz="2400" b="1" dirty="0">
                <a:latin typeface="+mn-lt"/>
              </a:rPr>
              <a:t>hypothesis</a:t>
            </a:r>
            <a:r>
              <a:rPr lang="en-US" sz="2400" dirty="0">
                <a:latin typeface="+mn-lt"/>
              </a:rPr>
              <a:t>) relating to the value of one or more population parameters.</a:t>
            </a:r>
          </a:p>
          <a:p>
            <a:pPr marL="621348" lvl="1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i="1" dirty="0">
                <a:latin typeface="+mn-lt"/>
              </a:rPr>
              <a:t>H</a:t>
            </a:r>
            <a:r>
              <a:rPr lang="en-US" sz="2000" i="1" baseline="-25000" dirty="0">
                <a:latin typeface="+mn-lt"/>
              </a:rPr>
              <a:t>0</a:t>
            </a:r>
            <a:r>
              <a:rPr lang="en-US" sz="2000" i="1" dirty="0">
                <a:latin typeface="+mn-lt"/>
              </a:rPr>
              <a:t>:</a:t>
            </a:r>
            <a:r>
              <a:rPr lang="en-US" sz="2000" i="1" baseline="-250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Null hypothesis</a:t>
            </a:r>
            <a:r>
              <a:rPr lang="en-US" sz="2000" dirty="0">
                <a:latin typeface="+mn-lt"/>
              </a:rPr>
              <a:t>: describes an existing theory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i="1" dirty="0">
                <a:latin typeface="+mn-lt"/>
              </a:rPr>
              <a:t>H</a:t>
            </a:r>
            <a:r>
              <a:rPr lang="en-US" sz="2000" i="1" baseline="-25000" dirty="0">
                <a:latin typeface="+mn-lt"/>
              </a:rPr>
              <a:t>1</a:t>
            </a:r>
            <a:r>
              <a:rPr lang="en-US" sz="2000" i="1" dirty="0">
                <a:latin typeface="+mn-lt"/>
              </a:rPr>
              <a:t>:</a:t>
            </a:r>
            <a:r>
              <a:rPr lang="en-US" sz="2000" i="1" baseline="-25000" dirty="0">
                <a:latin typeface="+mn-lt"/>
              </a:rPr>
              <a:t>  </a:t>
            </a:r>
            <a:r>
              <a:rPr lang="en-US" sz="2000" b="1" dirty="0">
                <a:latin typeface="+mn-lt"/>
              </a:rPr>
              <a:t>Alternative hypothesis</a:t>
            </a:r>
            <a:r>
              <a:rPr lang="en-US" sz="2000" dirty="0">
                <a:latin typeface="+mn-lt"/>
              </a:rPr>
              <a:t>: the complement of </a:t>
            </a:r>
            <a:r>
              <a:rPr lang="en-US" sz="2000" i="1" dirty="0">
                <a:latin typeface="+mn-lt"/>
              </a:rPr>
              <a:t>H</a:t>
            </a:r>
            <a:r>
              <a:rPr lang="en-US" sz="2000" i="1" baseline="-25000" dirty="0">
                <a:latin typeface="+mn-lt"/>
              </a:rPr>
              <a:t>0 </a:t>
            </a:r>
            <a:endParaRPr lang="en-US" sz="2000" dirty="0">
              <a:latin typeface="+mn-lt"/>
            </a:endParaRP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Using sample data, we either: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>
                <a:latin typeface="+mn-lt"/>
              </a:rPr>
              <a:t>   - </a:t>
            </a:r>
            <a:r>
              <a:rPr lang="en-US" sz="2400" i="1" dirty="0">
                <a:latin typeface="+mn-lt"/>
              </a:rPr>
              <a:t>reject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H</a:t>
            </a:r>
            <a:r>
              <a:rPr lang="en-US" sz="2400" i="1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 and conclude the sample data provides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>
                <a:latin typeface="+mn-lt"/>
              </a:rPr>
              <a:t>     sufficient evidence to support </a:t>
            </a:r>
            <a:r>
              <a:rPr lang="en-US" sz="2400" i="1" dirty="0">
                <a:latin typeface="+mn-lt"/>
              </a:rPr>
              <a:t>H</a:t>
            </a:r>
            <a:r>
              <a:rPr lang="en-US" sz="2400" i="1" baseline="-25000" dirty="0">
                <a:latin typeface="+mn-lt"/>
              </a:rPr>
              <a:t>1,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or</a:t>
            </a:r>
            <a:endParaRPr lang="en-US" sz="2400" baseline="-25000" dirty="0">
              <a:latin typeface="+mn-lt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>
                <a:latin typeface="+mn-lt"/>
              </a:rPr>
              <a:t>   - </a:t>
            </a:r>
            <a:r>
              <a:rPr lang="en-US" sz="2400" i="1" dirty="0">
                <a:latin typeface="+mn-lt"/>
              </a:rPr>
              <a:t>fail to reject H</a:t>
            </a:r>
            <a:r>
              <a:rPr lang="en-US" sz="2400" i="1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 and conclude the sample data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>
                <a:latin typeface="+mn-lt"/>
              </a:rPr>
              <a:t>     does not support </a:t>
            </a:r>
            <a:r>
              <a:rPr lang="en-US" sz="2400" i="1" dirty="0">
                <a:latin typeface="+mn-lt"/>
              </a:rPr>
              <a:t>H</a:t>
            </a:r>
            <a:r>
              <a:rPr lang="en-US" sz="2400" i="1" baseline="-25000" dirty="0">
                <a:latin typeface="+mn-lt"/>
              </a:rPr>
              <a:t>1.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Two-Sample Tests for Difference in Means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06292"/>
          </a:xfrm>
        </p:spPr>
        <p:txBody>
          <a:bodyPr/>
          <a:lstStyle/>
          <a:p>
            <a:r>
              <a:rPr lang="en-US" dirty="0"/>
              <a:t>Forms of the hypothesis test: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556500" cy="1320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BE5358-09DD-4BF5-A8FE-A951DFE92BAD}"/>
                  </a:ext>
                </a:extLst>
              </p14:cNvPr>
              <p14:cNvContentPartPr/>
              <p14:nvPr/>
            </p14:nvContentPartPr>
            <p14:xfrm>
              <a:off x="7007584" y="2954222"/>
              <a:ext cx="1737864" cy="1906128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BE5358-09DD-4BF5-A8FE-A951DFE92B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2382" y="2929018"/>
                <a:ext cx="1787908" cy="19561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331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2-Figure-7.7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89973"/>
            <a:ext cx="2808312" cy="195139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9: Comparing Supplier Performance</a:t>
            </a:r>
          </a:p>
        </p:txBody>
      </p:sp>
      <p:sp>
        <p:nvSpPr>
          <p:cNvPr id="2969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i="1" dirty="0"/>
              <a:t>Purchase Orders </a:t>
            </a:r>
            <a:r>
              <a:rPr lang="en-US" sz="2400" dirty="0"/>
              <a:t>database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Determine if the mean lead time for Alum Sheeting </a:t>
            </a:r>
            <a:r>
              <a:rPr lang="en-US" sz="2400" i="1" dirty="0"/>
              <a:t>(µ</a:t>
            </a:r>
            <a:r>
              <a:rPr lang="en-US" sz="2400" baseline="-25000" dirty="0"/>
              <a:t>1</a:t>
            </a:r>
            <a:r>
              <a:rPr lang="en-US" sz="2400" dirty="0"/>
              <a:t>) is greater than the mean lead time for </a:t>
            </a:r>
            <a:r>
              <a:rPr lang="en-US" sz="2400" dirty="0" err="1"/>
              <a:t>Durrable</a:t>
            </a:r>
            <a:r>
              <a:rPr lang="en-US" sz="2400" dirty="0"/>
              <a:t> Products (</a:t>
            </a:r>
            <a:r>
              <a:rPr lang="en-US" sz="2400" i="1" dirty="0"/>
              <a:t>µ</a:t>
            </a:r>
            <a:r>
              <a:rPr lang="en-US" sz="2400" baseline="-25000" dirty="0"/>
              <a:t>2</a:t>
            </a:r>
            <a:r>
              <a:rPr lang="en-US" sz="2400" dirty="0"/>
              <a:t>). </a:t>
            </a:r>
          </a:p>
        </p:txBody>
      </p:sp>
      <p:sp>
        <p:nvSpPr>
          <p:cNvPr id="10" name="Oval 9"/>
          <p:cNvSpPr/>
          <p:nvPr/>
        </p:nvSpPr>
        <p:spPr>
          <a:xfrm>
            <a:off x="4211960" y="5366038"/>
            <a:ext cx="609600" cy="457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7" name="Picture 6" descr="BA2-Figure-7.6-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8080651" cy="1368152"/>
          </a:xfrm>
          <a:prstGeom prst="rect">
            <a:avLst/>
          </a:prstGeom>
        </p:spPr>
      </p:pic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933990"/>
            <a:ext cx="2212848" cy="9448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Selecting the Proper Excel Procedure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Population variances are </a:t>
            </a:r>
            <a:r>
              <a:rPr lang="en-US" sz="2400" u="sng" dirty="0">
                <a:latin typeface="+mn-lt"/>
              </a:rPr>
              <a:t>known</a:t>
            </a:r>
            <a:r>
              <a:rPr lang="en-US" sz="2400" dirty="0">
                <a:latin typeface="+mn-lt"/>
              </a:rPr>
              <a:t>: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i="1" dirty="0">
                <a:latin typeface="+mn-lt"/>
              </a:rPr>
              <a:t>z-Test: Two-Sample for Means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Population variances are </a:t>
            </a:r>
            <a:r>
              <a:rPr lang="en-US" sz="2400" u="sng" dirty="0">
                <a:latin typeface="+mn-lt"/>
              </a:rPr>
              <a:t>unknown and assumed unequal</a:t>
            </a:r>
            <a:r>
              <a:rPr lang="en-US" sz="2400" dirty="0">
                <a:latin typeface="+mn-lt"/>
              </a:rPr>
              <a:t>:</a:t>
            </a:r>
          </a:p>
          <a:p>
            <a:pPr marL="621348" lvl="1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i="1" dirty="0">
                <a:latin typeface="+mn-lt"/>
              </a:rPr>
              <a:t>t-Test: Two-Sample Assuming Unequal Variances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n-lt"/>
              </a:rPr>
              <a:t>Population variances are unknown but  assumed equal:</a:t>
            </a:r>
          </a:p>
          <a:p>
            <a:pPr marL="621348" lvl="1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i="1" dirty="0">
                <a:latin typeface="+mn-lt"/>
              </a:rPr>
              <a:t>t-Test: Two-Sample Assuming Equal Variances</a:t>
            </a:r>
          </a:p>
          <a:p>
            <a:r>
              <a:rPr lang="en-US" sz="2400" dirty="0"/>
              <a:t>These tools calculate the test statistic, the p-value for both a one-tail and two-tail test, and the critical values for one-tail and two-tail tests.</a:t>
            </a:r>
            <a:endParaRPr lang="en-US" sz="2400" i="1" dirty="0">
              <a:latin typeface="+mn-lt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Intepreting</a:t>
            </a:r>
            <a:r>
              <a:rPr lang="en-US" dirty="0"/>
              <a:t> Excel 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the test statistic is negative, the one-tailed </a:t>
            </a:r>
            <a:r>
              <a:rPr lang="en-US" sz="2400" i="1" dirty="0"/>
              <a:t>p</a:t>
            </a:r>
            <a:r>
              <a:rPr lang="en-US" sz="2400" dirty="0"/>
              <a:t>-value is the correct </a:t>
            </a:r>
            <a:r>
              <a:rPr lang="en-US" sz="2400" i="1" dirty="0"/>
              <a:t>p</a:t>
            </a:r>
            <a:r>
              <a:rPr lang="en-US" sz="2400" dirty="0"/>
              <a:t>-value for a lower-tail test; however, for an upper-tail test, you must subtract this number from 1.0 to get the correct </a:t>
            </a:r>
            <a:r>
              <a:rPr lang="en-US" sz="2400" i="1" dirty="0"/>
              <a:t>p</a:t>
            </a:r>
            <a:r>
              <a:rPr lang="en-US" sz="2400" dirty="0"/>
              <a:t>-value.</a:t>
            </a:r>
          </a:p>
          <a:p>
            <a:r>
              <a:rPr lang="en-US" sz="2400" dirty="0"/>
              <a:t>If the test statistic is nonnegative (positive or zero), then the </a:t>
            </a:r>
            <a:r>
              <a:rPr lang="en-US" sz="2400" i="1" dirty="0"/>
              <a:t>p</a:t>
            </a:r>
            <a:r>
              <a:rPr lang="en-US" sz="2400" dirty="0"/>
              <a:t>-value in the output is the correct </a:t>
            </a:r>
            <a:r>
              <a:rPr lang="en-US" sz="2400" i="1" dirty="0"/>
              <a:t>p</a:t>
            </a:r>
            <a:r>
              <a:rPr lang="en-US" sz="2400" dirty="0"/>
              <a:t>-value for an upper-tail test; but for a lower-tail test, you must subtract this number from 1.0 to get the correct </a:t>
            </a:r>
            <a:r>
              <a:rPr lang="en-US" sz="2400" i="1" dirty="0"/>
              <a:t>p</a:t>
            </a:r>
            <a:r>
              <a:rPr lang="en-US" sz="2400" dirty="0"/>
              <a:t>-value.</a:t>
            </a:r>
          </a:p>
          <a:p>
            <a:r>
              <a:rPr lang="en-US" sz="2400" dirty="0"/>
              <a:t>For a lower-tail test, you must change the sign of the one-tailed critical value.</a:t>
            </a:r>
          </a:p>
        </p:txBody>
      </p:sp>
    </p:spTree>
    <p:extLst>
      <p:ext uri="{BB962C8B-B14F-4D97-AF65-F5344CB8AC3E}">
        <p14:creationId xmlns:p14="http://schemas.microsoft.com/office/powerpoint/2010/main" val="190032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10: Testing the Hypotheses for Supplier Lead-Time Performance</a:t>
            </a:r>
          </a:p>
        </p:txBody>
      </p:sp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i="1" dirty="0"/>
              <a:t>t-Test: Two-Sample Assuming Unequal Variances</a:t>
            </a:r>
          </a:p>
          <a:p>
            <a:pPr lvl="1" eaLnBrk="1" hangingPunct="1">
              <a:spcBef>
                <a:spcPct val="0"/>
              </a:spcBef>
            </a:pPr>
            <a:r>
              <a:rPr lang="en-US" i="1" dirty="0"/>
              <a:t>Variable 1 Range: </a:t>
            </a:r>
            <a:r>
              <a:rPr lang="en-US" dirty="0"/>
              <a:t>Alum Sheeting data </a:t>
            </a:r>
          </a:p>
          <a:p>
            <a:pPr lvl="1" eaLnBrk="1" hangingPunct="1">
              <a:spcBef>
                <a:spcPct val="0"/>
              </a:spcBef>
            </a:pPr>
            <a:r>
              <a:rPr lang="en-US" i="1" dirty="0"/>
              <a:t>Variable 2 Range: </a:t>
            </a:r>
            <a:r>
              <a:rPr lang="en-US" dirty="0" err="1"/>
              <a:t>Durrable</a:t>
            </a:r>
            <a:r>
              <a:rPr lang="en-US" dirty="0"/>
              <a:t> Products data</a:t>
            </a:r>
          </a:p>
        </p:txBody>
      </p:sp>
      <p:pic>
        <p:nvPicPr>
          <p:cNvPr id="4" name="Picture 3" descr="BA2-Figure-7.8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80928"/>
            <a:ext cx="6264696" cy="328574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10 Continued</a:t>
            </a:r>
          </a:p>
        </p:txBody>
      </p:sp>
      <p:sp>
        <p:nvSpPr>
          <p:cNvPr id="348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</a:t>
            </a:r>
          </a:p>
          <a:p>
            <a:pPr lvl="1"/>
            <a:r>
              <a:rPr lang="en-US" dirty="0"/>
              <a:t>Rule 2: If the test statistic is nonnegative (positive or zero), then the </a:t>
            </a:r>
            <a:r>
              <a:rPr lang="en-US" i="1" dirty="0"/>
              <a:t>p</a:t>
            </a:r>
            <a:r>
              <a:rPr lang="en-US" dirty="0"/>
              <a:t>-value in the output is the correct </a:t>
            </a:r>
            <a:r>
              <a:rPr lang="en-US" i="1" dirty="0"/>
              <a:t>p</a:t>
            </a:r>
            <a:r>
              <a:rPr lang="en-US" dirty="0"/>
              <a:t>-value for an upper-tail test.</a:t>
            </a:r>
          </a:p>
        </p:txBody>
      </p:sp>
      <p:sp>
        <p:nvSpPr>
          <p:cNvPr id="34824" name="TextBox 3"/>
          <p:cNvSpPr txBox="1">
            <a:spLocks noChangeArrowheads="1"/>
          </p:cNvSpPr>
          <p:nvPr/>
        </p:nvSpPr>
        <p:spPr bwMode="auto">
          <a:xfrm>
            <a:off x="611560" y="3284984"/>
            <a:ext cx="2912517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Arial" pitchFamily="-72" charset="0"/>
              </a:rPr>
              <a:t>t</a:t>
            </a:r>
            <a:r>
              <a:rPr lang="en-US" dirty="0">
                <a:latin typeface="Arial" pitchFamily="-72" charset="0"/>
              </a:rPr>
              <a:t> = 3.83</a:t>
            </a:r>
          </a:p>
          <a:p>
            <a:r>
              <a:rPr lang="en-US" dirty="0">
                <a:latin typeface="Arial" pitchFamily="-72" charset="0"/>
              </a:rPr>
              <a:t>Critical value = 1.81</a:t>
            </a:r>
          </a:p>
          <a:p>
            <a:r>
              <a:rPr lang="en-US" i="1" dirty="0">
                <a:latin typeface="Arial" pitchFamily="-72" charset="0"/>
              </a:rPr>
              <a:t>p</a:t>
            </a:r>
            <a:r>
              <a:rPr lang="en-US" dirty="0">
                <a:latin typeface="Arial" pitchFamily="-72" charset="0"/>
              </a:rPr>
              <a:t>-value = 0.00166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Arial" pitchFamily="-72" charset="0"/>
              </a:rPr>
              <a:t>Reject </a:t>
            </a:r>
            <a:r>
              <a:rPr lang="en-US" i="1" dirty="0">
                <a:latin typeface="Arial" pitchFamily="-72" charset="0"/>
              </a:rPr>
              <a:t>H</a:t>
            </a:r>
            <a:r>
              <a:rPr lang="en-US" i="1" baseline="-25000" dirty="0">
                <a:latin typeface="Arial" pitchFamily="-72" charset="0"/>
              </a:rPr>
              <a:t>0</a:t>
            </a:r>
            <a:r>
              <a:rPr lang="en-US" dirty="0">
                <a:latin typeface="Arial" pitchFamily="-72" charset="0"/>
              </a:rPr>
              <a:t>.</a:t>
            </a:r>
          </a:p>
        </p:txBody>
      </p:sp>
      <p:pic>
        <p:nvPicPr>
          <p:cNvPr id="3" name="Picture 2" descr="BA2-Figure-7.9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140968"/>
            <a:ext cx="4808668" cy="275565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Two-Sample Test for Means with Paired Samples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 many situations, data from two samples are naturally paired or matched.</a:t>
            </a:r>
          </a:p>
          <a:p>
            <a:r>
              <a:rPr lang="en-US" sz="2300" dirty="0"/>
              <a:t>When paired samples are used, a paired t-test is more accurate than assuming that the data come from independent populations.</a:t>
            </a:r>
          </a:p>
          <a:p>
            <a:r>
              <a:rPr lang="en-US" sz="2300" dirty="0"/>
              <a:t>Hypotheses (</a:t>
            </a:r>
            <a:r>
              <a:rPr lang="en-US" sz="2300" i="1" dirty="0" err="1">
                <a:latin typeface="Symbol" charset="2"/>
                <a:cs typeface="Symbol" charset="2"/>
              </a:rPr>
              <a:t>m</a:t>
            </a:r>
            <a:r>
              <a:rPr lang="en-US" sz="2300" baseline="-25000" dirty="0" err="1"/>
              <a:t>D</a:t>
            </a:r>
            <a:r>
              <a:rPr lang="en-US" sz="2300" dirty="0"/>
              <a:t> is the mean difference between the paired samples):</a:t>
            </a:r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r>
              <a:rPr lang="en-US" sz="2300" dirty="0"/>
              <a:t>Excel </a:t>
            </a:r>
            <a:r>
              <a:rPr lang="en-US" sz="2300" i="1" dirty="0"/>
              <a:t>Data Analysis </a:t>
            </a:r>
            <a:r>
              <a:rPr lang="en-US" sz="2300" dirty="0"/>
              <a:t>tool: </a:t>
            </a:r>
            <a:r>
              <a:rPr lang="en-US" sz="2300" i="1" dirty="0"/>
              <a:t>t-Test: Paired Two-Sample for Means</a:t>
            </a:r>
          </a:p>
          <a:p>
            <a:endParaRPr lang="en-US" sz="2300" dirty="0"/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4005064"/>
            <a:ext cx="317995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4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11 Using the Paired Two-Sample Test for Means</a:t>
            </a:r>
          </a:p>
        </p:txBody>
      </p:sp>
      <p:sp>
        <p:nvSpPr>
          <p:cNvPr id="35841" name="Content Placeholder 1"/>
          <p:cNvSpPr>
            <a:spLocks noGrp="1"/>
          </p:cNvSpPr>
          <p:nvPr>
            <p:ph idx="1"/>
          </p:nvPr>
        </p:nvSpPr>
        <p:spPr>
          <a:xfrm>
            <a:off x="457200" y="1495326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Excel file </a:t>
            </a:r>
            <a:r>
              <a:rPr lang="en-US" i="1" dirty="0"/>
              <a:t>Pile Foundation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Test for a difference in the means of the estimated and actual pile lengths (two-tailed test).</a:t>
            </a:r>
          </a:p>
          <a:p>
            <a:pPr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dirty="0"/>
              <a:t>   </a:t>
            </a:r>
          </a:p>
        </p:txBody>
      </p:sp>
      <p:pic>
        <p:nvPicPr>
          <p:cNvPr id="3" name="Picture 2" descr="BA2-Figure-7.10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6912768" cy="324290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11 Continued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1138"/>
            <a:ext cx="3754760" cy="4525962"/>
          </a:xfrm>
        </p:spPr>
        <p:txBody>
          <a:bodyPr/>
          <a:lstStyle/>
          <a:p>
            <a:r>
              <a:rPr lang="en-US" dirty="0"/>
              <a:t>Results:</a:t>
            </a:r>
          </a:p>
          <a:p>
            <a:endParaRPr lang="en-US" dirty="0"/>
          </a:p>
          <a:p>
            <a:r>
              <a:rPr lang="en-US" i="1" dirty="0"/>
              <a:t>t</a:t>
            </a:r>
            <a:r>
              <a:rPr lang="en-US" dirty="0"/>
              <a:t> = -10.91</a:t>
            </a:r>
          </a:p>
          <a:p>
            <a:r>
              <a:rPr lang="en-US" i="1" dirty="0"/>
              <a:t>t</a:t>
            </a:r>
            <a:r>
              <a:rPr lang="en-US" dirty="0"/>
              <a:t> is smaller than the lower critical value</a:t>
            </a:r>
          </a:p>
          <a:p>
            <a:r>
              <a:rPr lang="en-US" i="1" dirty="0"/>
              <a:t>p</a:t>
            </a:r>
            <a:r>
              <a:rPr lang="en-US" dirty="0"/>
              <a:t>-value ≈ 0</a:t>
            </a:r>
          </a:p>
          <a:p>
            <a:r>
              <a:rPr lang="en-US" dirty="0"/>
              <a:t>Reject the null hypothesis</a:t>
            </a:r>
          </a:p>
        </p:txBody>
      </p:sp>
      <p:pic>
        <p:nvPicPr>
          <p:cNvPr id="2" name="Picture 1" descr="BA2-Figure-7.11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47879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Equality of Variances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332"/>
          </a:xfrm>
        </p:spPr>
        <p:txBody>
          <a:bodyPr/>
          <a:lstStyle/>
          <a:p>
            <a:r>
              <a:rPr lang="en-US" sz="2400" dirty="0"/>
              <a:t>Test for equality of variances between two samples using a new type of test, the </a:t>
            </a:r>
            <a:r>
              <a:rPr lang="en-US" sz="2400" i="1" dirty="0"/>
              <a:t>F</a:t>
            </a:r>
            <a:r>
              <a:rPr lang="en-US" sz="2400" dirty="0"/>
              <a:t>-test. </a:t>
            </a:r>
          </a:p>
          <a:p>
            <a:pPr lvl="1"/>
            <a:r>
              <a:rPr lang="en-US" sz="2000" dirty="0"/>
              <a:t>To use this test, we must assume that both samples are drawn from normal populations.</a:t>
            </a:r>
          </a:p>
          <a:p>
            <a:r>
              <a:rPr lang="en-US" sz="2400" dirty="0"/>
              <a:t>Hypotheses:</a:t>
            </a:r>
          </a:p>
          <a:p>
            <a:endParaRPr lang="en-US" sz="2400" dirty="0"/>
          </a:p>
          <a:p>
            <a:pPr marL="109537" indent="0">
              <a:buNone/>
            </a:pPr>
            <a:endParaRPr lang="en-US" sz="2400" dirty="0"/>
          </a:p>
          <a:p>
            <a:r>
              <a:rPr lang="en-US" sz="2400" dirty="0"/>
              <a:t>F-test statistic: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Excel tool: </a:t>
            </a:r>
            <a:r>
              <a:rPr lang="en-US" sz="2400" i="1" dirty="0"/>
              <a:t>F-test for Equality of Variances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7" y="2924944"/>
            <a:ext cx="4949767" cy="864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365104"/>
            <a:ext cx="4896544" cy="8494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665AA4-BCF7-46B7-AE0D-29419C86F369}"/>
                  </a:ext>
                </a:extLst>
              </p14:cNvPr>
              <p14:cNvContentPartPr/>
              <p14:nvPr/>
            </p14:nvContentPartPr>
            <p14:xfrm>
              <a:off x="6878272" y="3380894"/>
              <a:ext cx="1125936" cy="409968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665AA4-BCF7-46B7-AE0D-29419C86F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3083" y="3355721"/>
                <a:ext cx="1175954" cy="459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A502BD-A7A9-4A85-A065-C17551F17E28}"/>
                  </a:ext>
                </a:extLst>
              </p14:cNvPr>
              <p14:cNvContentPartPr/>
              <p14:nvPr/>
            </p14:nvContentPartPr>
            <p14:xfrm>
              <a:off x="6994336" y="4551758"/>
              <a:ext cx="967968" cy="631008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A502BD-A7A9-4A85-A065-C17551F17E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9138" y="4526575"/>
                <a:ext cx="1018004" cy="6810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20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1: A Legal Analogy for Hypothesis Testing</a:t>
            </a:r>
          </a:p>
        </p:txBody>
      </p:sp>
      <p:sp>
        <p:nvSpPr>
          <p:cNvPr id="92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U.S. legal system, a defendant is innocent until proven guilty.</a:t>
            </a:r>
          </a:p>
          <a:p>
            <a:pPr lvl="1" eaLnBrk="1" hangingPunct="1"/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: Innocent</a:t>
            </a:r>
          </a:p>
          <a:p>
            <a:pPr lvl="1" eaLnBrk="1" hangingPunct="1"/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dirty="0"/>
              <a:t>: Guilty</a:t>
            </a:r>
          </a:p>
          <a:p>
            <a:pPr eaLnBrk="1" hangingPunct="1"/>
            <a:r>
              <a:rPr lang="en-US" dirty="0"/>
              <a:t>If evidence (sample data) strongly indicates the defendant is guilty, then we reject </a:t>
            </a:r>
            <a:r>
              <a:rPr lang="en-US" i="1" dirty="0"/>
              <a:t>H</a:t>
            </a:r>
            <a:r>
              <a:rPr lang="en-US" i="1" baseline="-25000" dirty="0"/>
              <a:t>0.</a:t>
            </a:r>
          </a:p>
          <a:p>
            <a:pPr eaLnBrk="1" hangingPunct="1"/>
            <a:r>
              <a:rPr lang="en-US" dirty="0"/>
              <a:t>Note that we have not </a:t>
            </a:r>
            <a:r>
              <a:rPr lang="en-US" i="1" dirty="0"/>
              <a:t>proven</a:t>
            </a:r>
            <a:r>
              <a:rPr lang="en-US" dirty="0"/>
              <a:t> guilt or innocence!</a:t>
            </a:r>
            <a:r>
              <a:rPr lang="en-US" i="1" baseline="-25000" dirty="0"/>
              <a:t> 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F</a:t>
            </a:r>
            <a:r>
              <a:rPr lang="en-US" sz="2000" dirty="0"/>
              <a:t>-distribution has two degrees of freedom, one associated with the numerator of the </a:t>
            </a:r>
            <a:r>
              <a:rPr lang="en-US" sz="2000" i="1" dirty="0"/>
              <a:t>F</a:t>
            </a:r>
            <a:r>
              <a:rPr lang="en-US" sz="2000" dirty="0"/>
              <a:t>-statistic, </a:t>
            </a:r>
            <a:r>
              <a:rPr lang="en-US" sz="2000" i="1" dirty="0"/>
              <a:t>n</a:t>
            </a:r>
            <a:r>
              <a:rPr lang="en-US" sz="2000" i="1" baseline="-25000" dirty="0"/>
              <a:t>1</a:t>
            </a:r>
            <a:r>
              <a:rPr lang="en-US" sz="2000" dirty="0"/>
              <a:t> - 1, and one associated with the denominator of the </a:t>
            </a:r>
            <a:r>
              <a:rPr lang="en-US" sz="2000" i="1" dirty="0"/>
              <a:t>F</a:t>
            </a:r>
            <a:r>
              <a:rPr lang="en-US" sz="2000" dirty="0"/>
              <a:t>-statistic, </a:t>
            </a:r>
            <a:r>
              <a:rPr lang="en-US" sz="2000" i="1" dirty="0"/>
              <a:t>n</a:t>
            </a:r>
            <a:r>
              <a:rPr lang="en-US" sz="2000" i="1" baseline="-25000" dirty="0"/>
              <a:t>2</a:t>
            </a:r>
            <a:r>
              <a:rPr lang="en-US" sz="2000" dirty="0"/>
              <a:t> - 1.</a:t>
            </a:r>
          </a:p>
          <a:p>
            <a:r>
              <a:rPr lang="en-US" sz="2000" dirty="0"/>
              <a:t>Table 4, Appendix A provides only upper-tail critical values, and the distribution is not symmetric.</a:t>
            </a:r>
          </a:p>
          <a:p>
            <a:endParaRPr lang="en-US" sz="2000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96400"/>
            <a:ext cx="6717792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7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the </a:t>
            </a:r>
            <a:r>
              <a:rPr lang="en-US" i="1" dirty="0"/>
              <a:t>F</a:t>
            </a:r>
            <a:r>
              <a:rPr lang="en-US" dirty="0"/>
              <a:t>-Test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Although the hypothesis test is really a two-tailed test, we will simplify it as an upper-tailed, one-tailed test to make it easy to use tables of the </a:t>
            </a:r>
            <a:r>
              <a:rPr lang="en-US" sz="2400" i="1" dirty="0"/>
              <a:t>F</a:t>
            </a:r>
            <a:r>
              <a:rPr lang="en-US" sz="2400" dirty="0"/>
              <a:t>-distribution and interpret the results of the Excel tool. </a:t>
            </a:r>
          </a:p>
          <a:p>
            <a:pPr lvl="1"/>
            <a:r>
              <a:rPr lang="en-US" sz="2000" dirty="0"/>
              <a:t>We do this by ensuring that when we compute F, we take the ratio of the larger sample variance to the smaller sample variance.</a:t>
            </a:r>
          </a:p>
          <a:p>
            <a:r>
              <a:rPr lang="en-US" sz="2400" dirty="0"/>
              <a:t>Find the critical value </a:t>
            </a:r>
            <a:r>
              <a:rPr lang="en-US" sz="2400" i="1" dirty="0" err="1"/>
              <a:t>F</a:t>
            </a:r>
            <a:r>
              <a:rPr lang="en-US" sz="2400" i="1" baseline="-25000" dirty="0" err="1">
                <a:latin typeface="Symbol" charset="2"/>
                <a:cs typeface="Symbol" charset="2"/>
              </a:rPr>
              <a:t>a</a:t>
            </a:r>
            <a:r>
              <a:rPr lang="en-US" sz="2400" i="1" baseline="-25000" dirty="0"/>
              <a:t>/2,df1,df2  </a:t>
            </a:r>
            <a:r>
              <a:rPr lang="en-US" sz="2400" dirty="0"/>
              <a:t>of the </a:t>
            </a:r>
            <a:r>
              <a:rPr lang="en-US" sz="2400" i="1" dirty="0"/>
              <a:t>F</a:t>
            </a:r>
            <a:r>
              <a:rPr lang="en-US" sz="2400" dirty="0"/>
              <a:t>-distribution, and then we reject the null hypothesis if the </a:t>
            </a:r>
            <a:r>
              <a:rPr lang="en-US" sz="2400" i="1" dirty="0"/>
              <a:t>F</a:t>
            </a:r>
            <a:r>
              <a:rPr lang="en-US" sz="2400" dirty="0"/>
              <a:t>-test statistic exceeds the critical value. </a:t>
            </a:r>
          </a:p>
          <a:p>
            <a:r>
              <a:rPr lang="en-US" sz="2400" dirty="0"/>
              <a:t>Note that we are using </a:t>
            </a:r>
            <a:r>
              <a:rPr lang="en-US" sz="2400" i="1" dirty="0">
                <a:latin typeface="Symbol" charset="2"/>
                <a:cs typeface="Symbol" charset="2"/>
              </a:rPr>
              <a:t>a</a:t>
            </a:r>
            <a:r>
              <a:rPr lang="en-US" sz="2400" dirty="0"/>
              <a:t>/2 to find the critical value, not </a:t>
            </a:r>
            <a:r>
              <a:rPr lang="en-US" sz="2400" i="1" dirty="0">
                <a:latin typeface="Symbol" charset="2"/>
                <a:cs typeface="Symbol" charset="2"/>
              </a:rPr>
              <a:t>a</a:t>
            </a:r>
            <a:r>
              <a:rPr lang="en-US" sz="2400" dirty="0"/>
              <a:t>.  This is because we are using only the upper tail information on which to base our conclusion.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3592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12: Applying the F-Test for Equality of Variances</a:t>
            </a:r>
          </a:p>
        </p:txBody>
      </p:sp>
      <p:sp>
        <p:nvSpPr>
          <p:cNvPr id="38913" name="Content Placeholder 1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200500"/>
          </a:xfrm>
        </p:spPr>
        <p:txBody>
          <a:bodyPr/>
          <a:lstStyle/>
          <a:p>
            <a:r>
              <a:rPr lang="en-US" sz="2400" dirty="0"/>
              <a:t>Determine whether the variance of lead times is the same for Alum Sheeting and </a:t>
            </a:r>
            <a:r>
              <a:rPr lang="en-US" sz="2400" dirty="0" err="1"/>
              <a:t>Durrable</a:t>
            </a:r>
            <a:r>
              <a:rPr lang="en-US" sz="2400" dirty="0"/>
              <a:t> Products in the </a:t>
            </a:r>
            <a:r>
              <a:rPr lang="en-US" sz="2400" i="1" dirty="0"/>
              <a:t>Purchase Orders </a:t>
            </a:r>
            <a:r>
              <a:rPr lang="en-US" sz="2400" dirty="0"/>
              <a:t>data.</a:t>
            </a:r>
          </a:p>
          <a:p>
            <a:pPr lvl="1"/>
            <a:r>
              <a:rPr lang="en-US" sz="2000" dirty="0"/>
              <a:t>The variance of the lead times for Alum Sheeting is larger than the variance for Durable Products, so this is assigned to </a:t>
            </a:r>
            <a:r>
              <a:rPr lang="en-US" sz="2000" i="1" dirty="0"/>
              <a:t>Variable 1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4077072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 = 3.47</a:t>
            </a:r>
          </a:p>
          <a:p>
            <a:r>
              <a:rPr lang="en-US" dirty="0"/>
              <a:t>Critical value = 2.91</a:t>
            </a:r>
          </a:p>
          <a:p>
            <a:r>
              <a:rPr lang="en-US" dirty="0"/>
              <a:t>P-value = 0.029</a:t>
            </a:r>
          </a:p>
          <a:p>
            <a:r>
              <a:rPr lang="en-US" dirty="0"/>
              <a:t>Reject H</a:t>
            </a:r>
            <a:r>
              <a:rPr lang="en-US" baseline="-25000" dirty="0"/>
              <a:t>0</a:t>
            </a:r>
          </a:p>
        </p:txBody>
      </p:sp>
      <p:pic>
        <p:nvPicPr>
          <p:cNvPr id="2" name="Picture 1" descr="BA2-Figure-7.12-REVISED-c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573016"/>
            <a:ext cx="56261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Analysis of Variance (ANOVA)</a:t>
            </a:r>
          </a:p>
        </p:txBody>
      </p:sp>
      <p:sp>
        <p:nvSpPr>
          <p:cNvPr id="39937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322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Used to compare the means of two or more population groups.</a:t>
            </a:r>
          </a:p>
          <a:p>
            <a:pPr eaLnBrk="1" hangingPunct="1">
              <a:spcBef>
                <a:spcPts val="0"/>
              </a:spcBef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endParaRPr lang="en-US" sz="2400" dirty="0"/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ANOVA derives its name from the fact that we are analyzing variances in the data.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ANOVA measures variation between groups relative to variation within groups.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Each of the population groups is assumed to come from a normally distributed population.</a:t>
            </a: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88840"/>
            <a:ext cx="4474464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13: Difference in </a:t>
            </a:r>
            <a:r>
              <a:rPr lang="en-US" sz="3200" i="1" dirty="0">
                <a:latin typeface="+mj-lt"/>
              </a:rPr>
              <a:t>Insurance Survey</a:t>
            </a:r>
            <a:r>
              <a:rPr lang="en-US" sz="3200" dirty="0">
                <a:latin typeface="+mj-lt"/>
              </a:rPr>
              <a:t> Data</a:t>
            </a:r>
          </a:p>
        </p:txBody>
      </p:sp>
      <p:sp>
        <p:nvSpPr>
          <p:cNvPr id="40961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525963"/>
          </a:xfrm>
        </p:spPr>
        <p:txBody>
          <a:bodyPr/>
          <a:lstStyle/>
          <a:p>
            <a:r>
              <a:rPr lang="en-US" sz="2000" dirty="0"/>
              <a:t>Determine whether any significant differences exist in satisfaction among individuals with different levels of education.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variable of interest is called a </a:t>
            </a:r>
            <a:r>
              <a:rPr lang="en-US" sz="2000" b="1" dirty="0"/>
              <a:t>factor</a:t>
            </a:r>
            <a:r>
              <a:rPr lang="en-US" sz="2000" dirty="0"/>
              <a:t>. In this example, the factor is the educational level, and we have three categorical levels of this factor, college graduate, graduate degree, and some college.</a:t>
            </a: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3962400" cy="214579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14: Applying the Excel ANOVA Tool</a:t>
            </a:r>
          </a:p>
        </p:txBody>
      </p:sp>
      <p:sp>
        <p:nvSpPr>
          <p:cNvPr id="41985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231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i="1" dirty="0"/>
              <a:t>Data Analysis </a:t>
            </a:r>
            <a:r>
              <a:rPr lang="en-US" dirty="0"/>
              <a:t>tool:</a:t>
            </a:r>
            <a:r>
              <a:rPr lang="en-US" i="1" dirty="0"/>
              <a:t> ANOVA: Single Factor</a:t>
            </a:r>
          </a:p>
          <a:p>
            <a:pPr lvl="1"/>
            <a:r>
              <a:rPr lang="en-US" dirty="0"/>
              <a:t>The input range of the data must be in contiguous columns</a:t>
            </a:r>
            <a:endParaRPr lang="en-US" i="1" dirty="0"/>
          </a:p>
        </p:txBody>
      </p:sp>
      <p:pic>
        <p:nvPicPr>
          <p:cNvPr id="3" name="Picture 2" descr="BA2-Figure-7.13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20888"/>
            <a:ext cx="44069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14: Continued</a:t>
            </a:r>
          </a:p>
        </p:txBody>
      </p:sp>
      <p:sp>
        <p:nvSpPr>
          <p:cNvPr id="43009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2746648" cy="4525962"/>
          </a:xfrm>
        </p:spPr>
        <p:txBody>
          <a:bodyPr/>
          <a:lstStyle/>
          <a:p>
            <a:pPr eaLnBrk="1" hangingPunct="1"/>
            <a:r>
              <a:rPr lang="en-US" dirty="0">
                <a:ea typeface="Times New Roman" pitchFamily="-72" charset="0"/>
                <a:cs typeface="Times New Roman" pitchFamily="-72" charset="0"/>
              </a:rPr>
              <a:t>Results</a:t>
            </a:r>
          </a:p>
          <a:p>
            <a:pPr eaLnBrk="1" hangingPunct="1"/>
            <a:endParaRPr lang="en-US" dirty="0">
              <a:ea typeface="Times New Roman" pitchFamily="-72" charset="0"/>
              <a:cs typeface="Times New Roman" pitchFamily="-72" charset="0"/>
            </a:endParaRPr>
          </a:p>
          <a:p>
            <a:pPr lvl="1" eaLnBrk="1" hangingPunct="1"/>
            <a:r>
              <a:rPr lang="en-US" sz="2000" i="1" dirty="0"/>
              <a:t>F = 3.92</a:t>
            </a:r>
          </a:p>
          <a:p>
            <a:pPr lvl="1" eaLnBrk="1" hangingPunct="1"/>
            <a:r>
              <a:rPr lang="en-US" sz="2000" i="1" dirty="0" err="1"/>
              <a:t>F</a:t>
            </a:r>
            <a:r>
              <a:rPr lang="en-US" sz="2000" i="1" baseline="-25000" dirty="0" err="1"/>
              <a:t>crit</a:t>
            </a:r>
            <a:r>
              <a:rPr lang="en-US" sz="2000" i="1" dirty="0"/>
              <a:t> = 3.46</a:t>
            </a:r>
          </a:p>
          <a:p>
            <a:pPr lvl="1" eaLnBrk="1" hangingPunct="1"/>
            <a:r>
              <a:rPr lang="en-US" sz="2000" i="1" dirty="0"/>
              <a:t>F &gt;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crit</a:t>
            </a:r>
            <a:endParaRPr lang="en-US" sz="2000" i="1" baseline="-25000" dirty="0"/>
          </a:p>
          <a:p>
            <a:pPr lvl="1" eaLnBrk="1" hangingPunct="1"/>
            <a:r>
              <a:rPr lang="en-US" sz="2000" i="1" dirty="0"/>
              <a:t>p</a:t>
            </a:r>
            <a:r>
              <a:rPr lang="en-US" sz="2000" dirty="0"/>
              <a:t>-value = 0.0356</a:t>
            </a:r>
          </a:p>
          <a:p>
            <a:pPr lvl="1" eaLnBrk="1" hangingPunct="1"/>
            <a:r>
              <a:rPr lang="en-US" sz="2000" dirty="0"/>
              <a:t>Reject </a:t>
            </a:r>
            <a:r>
              <a:rPr lang="en-US" sz="2000" i="1" dirty="0"/>
              <a:t>H</a:t>
            </a:r>
            <a:r>
              <a:rPr lang="en-US" sz="2000" i="1" baseline="-25000" dirty="0"/>
              <a:t>0.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4" name="Picture 3" descr="BA2-Figure-7.14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16832"/>
            <a:ext cx="5804113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ANOVA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</a:t>
            </a:r>
            <a:r>
              <a:rPr lang="en-US" dirty="0"/>
              <a:t> groups or factor levels being studied represent populations whose outcome measures</a:t>
            </a:r>
          </a:p>
          <a:p>
            <a:pPr marL="365125" lvl="1" indent="0">
              <a:buNone/>
            </a:pPr>
            <a:r>
              <a:rPr lang="en-US" dirty="0"/>
              <a:t>1.  are randomly and independently obtained,</a:t>
            </a:r>
          </a:p>
          <a:p>
            <a:pPr marL="365125" lvl="1" indent="0">
              <a:buNone/>
            </a:pPr>
            <a:r>
              <a:rPr lang="en-US" dirty="0"/>
              <a:t>2.  are normally distributed, and</a:t>
            </a:r>
          </a:p>
          <a:p>
            <a:pPr marL="365125" lvl="1" indent="0">
              <a:buNone/>
            </a:pPr>
            <a:r>
              <a:rPr lang="en-US" dirty="0"/>
              <a:t>3.  have equal variances.</a:t>
            </a:r>
          </a:p>
          <a:p>
            <a:pPr marL="365125" lvl="1" indent="0">
              <a:buNone/>
            </a:pPr>
            <a:endParaRPr lang="en-US" dirty="0"/>
          </a:p>
          <a:p>
            <a:r>
              <a:rPr lang="en-US" sz="2800" dirty="0"/>
              <a:t>If these assumptions are violated, then the level of significance and the power of the test can be affected.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4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Chi-Square Test for Independence</a:t>
            </a:r>
          </a:p>
        </p:txBody>
      </p:sp>
      <p:sp>
        <p:nvSpPr>
          <p:cNvPr id="4403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98488" y="1350963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>
                <a:latin typeface="Arial"/>
                <a:cs typeface="Arial"/>
              </a:rPr>
              <a:t>Test for independence of two categorical variables.</a:t>
            </a:r>
          </a:p>
          <a:p>
            <a:pPr lvl="1" fontAlgn="auto">
              <a:spcBef>
                <a:spcPts val="1200"/>
              </a:spcBef>
              <a:defRPr/>
            </a:pPr>
            <a:r>
              <a:rPr lang="en-US" i="1" dirty="0">
                <a:latin typeface="Arial"/>
                <a:cs typeface="Arial"/>
              </a:rPr>
              <a:t>H</a:t>
            </a:r>
            <a:r>
              <a:rPr lang="en-US" i="1" baseline="-25000" dirty="0">
                <a:latin typeface="Arial"/>
                <a:cs typeface="Arial"/>
              </a:rPr>
              <a:t>0</a:t>
            </a:r>
            <a:r>
              <a:rPr lang="en-US" dirty="0">
                <a:latin typeface="Arial"/>
                <a:cs typeface="Arial"/>
              </a:rPr>
              <a:t>: two categorical variables are independent</a:t>
            </a:r>
          </a:p>
          <a:p>
            <a:pPr lvl="1" fontAlgn="auto">
              <a:spcBef>
                <a:spcPts val="1200"/>
              </a:spcBef>
              <a:defRPr/>
            </a:pPr>
            <a:r>
              <a:rPr lang="en-US" i="1" dirty="0">
                <a:latin typeface="Arial"/>
                <a:cs typeface="Arial"/>
              </a:rPr>
              <a:t>H</a:t>
            </a:r>
            <a:r>
              <a:rPr lang="en-US" i="1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: two categorical variables are dependent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15: Independence and Marketing Strategy</a:t>
            </a:r>
          </a:p>
        </p:txBody>
      </p:sp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442913" y="1484784"/>
            <a:ext cx="8229600" cy="4260379"/>
          </a:xfrm>
        </p:spPr>
        <p:txBody>
          <a:bodyPr/>
          <a:lstStyle/>
          <a:p>
            <a:r>
              <a:rPr lang="en-US" sz="2000" i="1" dirty="0"/>
              <a:t>Energy Drink Survey </a:t>
            </a:r>
            <a:r>
              <a:rPr lang="en-US" sz="2000" dirty="0"/>
              <a:t>data. A key marketing question is whether the proportion of males who prefer a particular brand is no different from the proportion of females.</a:t>
            </a:r>
          </a:p>
          <a:p>
            <a:pPr lvl="1"/>
            <a:r>
              <a:rPr lang="en-US" sz="1600" dirty="0"/>
              <a:t>If gender and brand preference are indeed independent, we would expect that about the same proportion of the sample of female students would also prefer brand 1.</a:t>
            </a:r>
          </a:p>
          <a:p>
            <a:pPr lvl="1"/>
            <a:r>
              <a:rPr lang="en-US" sz="1600" dirty="0"/>
              <a:t>If they are not independent, then advertising should be targeted differently to males and females, whereas if they are independent, it would not matter.</a:t>
            </a:r>
          </a:p>
        </p:txBody>
      </p:sp>
      <p:pic>
        <p:nvPicPr>
          <p:cNvPr id="3" name="Picture 2" descr="BA2-Figure-7.15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6"/>
            <a:ext cx="7020272" cy="18921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Hypothesis Testing Procedure</a:t>
            </a:r>
          </a:p>
        </p:txBody>
      </p:sp>
      <p:sp>
        <p:nvSpPr>
          <p:cNvPr id="102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dirty="0"/>
              <a:t>Steps in conducting a hypothesis test: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dirty="0"/>
              <a:t> Identify the population parameter and formulate  the hypotheses to test.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dirty="0"/>
              <a:t> Select a </a:t>
            </a:r>
            <a:r>
              <a:rPr lang="en-US" b="1" dirty="0"/>
              <a:t>level of significance </a:t>
            </a:r>
            <a:r>
              <a:rPr lang="en-US" dirty="0"/>
              <a:t>(the risk of drawing an incorrect conclusion).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dirty="0"/>
              <a:t> Determine the decision rule on which to base a conclusion.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dirty="0"/>
              <a:t> Collect data and calculate a test statistic.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dirty="0"/>
              <a:t> Apply the decision rule and draw a conclusion.</a:t>
            </a:r>
          </a:p>
          <a:p>
            <a:pPr marL="109538" indent="0" eaLnBrk="1" hangingPunct="1">
              <a:buClr>
                <a:schemeClr val="tx1"/>
              </a:buClr>
              <a:buSzPct val="100000"/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Chi-Square Test Calculations</a:t>
            </a:r>
          </a:p>
        </p:txBody>
      </p:sp>
      <p:sp>
        <p:nvSpPr>
          <p:cNvPr id="4403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98488" y="1268760"/>
            <a:ext cx="8229600" cy="460816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2400" u="sng" dirty="0">
                <a:latin typeface="Arial"/>
                <a:cs typeface="Arial"/>
              </a:rPr>
              <a:t>Step 1</a:t>
            </a:r>
            <a:r>
              <a:rPr lang="en-US" sz="2400" dirty="0">
                <a:latin typeface="Arial"/>
                <a:cs typeface="Arial"/>
              </a:rPr>
              <a:t>: Using a cross-tabulation of the data, compute the expected frequency if the two variables are independent.</a:t>
            </a:r>
          </a:p>
          <a:p>
            <a:pPr fontAlgn="auto">
              <a:defRPr/>
            </a:pPr>
            <a:endParaRPr lang="en-US" sz="2400" dirty="0">
              <a:latin typeface="Arial"/>
              <a:cs typeface="Arial"/>
            </a:endParaRPr>
          </a:p>
          <a:p>
            <a:pPr fontAlgn="auto">
              <a:defRPr/>
            </a:pPr>
            <a:endParaRPr lang="en-US" sz="2400" dirty="0">
              <a:latin typeface="Arial"/>
              <a:cs typeface="Arial"/>
            </a:endParaRPr>
          </a:p>
          <a:p>
            <a:pPr fontAlgn="auto">
              <a:defRPr/>
            </a:pP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7622516" cy="12171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A1E3DF-B114-4B97-A48D-31BA315C7EC4}"/>
                  </a:ext>
                </a:extLst>
              </p14:cNvPr>
              <p14:cNvContentPartPr/>
              <p14:nvPr/>
            </p14:nvContentPartPr>
            <p14:xfrm>
              <a:off x="7750480" y="3394718"/>
              <a:ext cx="1143072" cy="798768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A1E3DF-B114-4B97-A48D-31BA315C7E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5286" y="3369532"/>
                <a:ext cx="1193099" cy="8487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00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16: Computing Expected Frequencies</a:t>
            </a:r>
          </a:p>
        </p:txBody>
      </p:sp>
      <p:pic>
        <p:nvPicPr>
          <p:cNvPr id="3" name="Picture 2" descr="BA2-Figure-7.16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6"/>
            <a:ext cx="6717804" cy="29594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56792"/>
            <a:ext cx="6876256" cy="10979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52B6E8-5837-42CB-A47B-67B269A0E485}"/>
                  </a:ext>
                </a:extLst>
              </p14:cNvPr>
              <p14:cNvContentPartPr/>
              <p14:nvPr/>
            </p14:nvContentPartPr>
            <p14:xfrm>
              <a:off x="7040560" y="2325518"/>
              <a:ext cx="1047456" cy="33134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52B6E8-5837-42CB-A47B-67B269A0E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5372" y="2300334"/>
                <a:ext cx="1097472" cy="38135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Chi-Square Test Calculations</a:t>
            </a:r>
          </a:p>
        </p:txBody>
      </p:sp>
      <p:sp>
        <p:nvSpPr>
          <p:cNvPr id="4403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11560" y="1268760"/>
            <a:ext cx="8229600" cy="460816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>
                <a:latin typeface="Arial"/>
                <a:cs typeface="Arial"/>
              </a:rPr>
              <a:t>Step 2</a:t>
            </a:r>
            <a:r>
              <a:rPr lang="en-US" sz="2400" dirty="0">
                <a:latin typeface="Arial"/>
                <a:cs typeface="Arial"/>
              </a:rPr>
              <a:t>: Compute a test statistic, called a </a:t>
            </a:r>
            <a:r>
              <a:rPr lang="en-US" sz="2400" b="1" dirty="0">
                <a:latin typeface="Arial"/>
                <a:cs typeface="Arial"/>
              </a:rPr>
              <a:t>chi-square statistic</a:t>
            </a:r>
            <a:r>
              <a:rPr lang="en-US" sz="2400" dirty="0">
                <a:latin typeface="Arial"/>
                <a:cs typeface="Arial"/>
              </a:rPr>
              <a:t>, which is the sum of the squares of the differences between observed frequency, </a:t>
            </a:r>
            <a:r>
              <a:rPr lang="en-US" sz="2400" i="1" dirty="0" err="1">
                <a:latin typeface="Arial"/>
                <a:cs typeface="Arial"/>
              </a:rPr>
              <a:t>f</a:t>
            </a:r>
            <a:r>
              <a:rPr lang="en-US" sz="2400" i="1" baseline="-25000" dirty="0" err="1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, and expected frequency, </a:t>
            </a:r>
            <a:r>
              <a:rPr lang="en-US" sz="2400" i="1" dirty="0" err="1">
                <a:latin typeface="Arial"/>
                <a:cs typeface="Arial"/>
              </a:rPr>
              <a:t>f</a:t>
            </a:r>
            <a:r>
              <a:rPr lang="en-US" sz="2400" i="1" baseline="-25000" dirty="0" err="1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, divided by the expected frequency in each cell: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6934200" cy="1054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912380-250D-4A8D-9E43-7CAEFA67C89A}"/>
                  </a:ext>
                </a:extLst>
              </p14:cNvPr>
              <p14:cNvContentPartPr/>
              <p14:nvPr/>
            </p14:nvContentPartPr>
            <p14:xfrm>
              <a:off x="7036384" y="3773150"/>
              <a:ext cx="1539936" cy="75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912380-250D-4A8D-9E43-7CAEFA67C8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1192" y="3747962"/>
                <a:ext cx="1589960" cy="8074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552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Chi-Square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sampling distribution of </a:t>
            </a:r>
            <a:r>
              <a:rPr lang="en-US" sz="2400" i="1" dirty="0">
                <a:latin typeface="Symbol" charset="2"/>
                <a:cs typeface="Symbol" charset="2"/>
              </a:rPr>
              <a:t>C</a:t>
            </a:r>
            <a:r>
              <a:rPr lang="en-US" sz="2400" i="1" baseline="30000" dirty="0"/>
              <a:t>2</a:t>
            </a:r>
            <a:r>
              <a:rPr lang="en-US" sz="2400" dirty="0"/>
              <a:t> is a special distribution called the </a:t>
            </a:r>
            <a:r>
              <a:rPr lang="en-US" sz="2400" b="1" dirty="0"/>
              <a:t>chi-square distribution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/>
              <a:t>The chi-square distribution is characterized by degrees of freedom.</a:t>
            </a:r>
          </a:p>
          <a:p>
            <a:pPr lvl="1"/>
            <a:r>
              <a:rPr lang="en-US" sz="2000" dirty="0"/>
              <a:t>Table 3 in Appendix A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01008"/>
            <a:ext cx="7357872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89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Chi-Square Test Calculations (continued)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06292"/>
          </a:xfrm>
        </p:spPr>
        <p:txBody>
          <a:bodyPr/>
          <a:lstStyle/>
          <a:p>
            <a:r>
              <a:rPr lang="en-US" sz="2200" i="1" dirty="0"/>
              <a:t>Step 3</a:t>
            </a:r>
            <a:r>
              <a:rPr lang="en-US" sz="2200" dirty="0"/>
              <a:t>: Compare the chi-square statistic for the level of significance </a:t>
            </a:r>
            <a:r>
              <a:rPr lang="en-US" sz="2200" i="1" dirty="0">
                <a:latin typeface="Symbol" charset="2"/>
                <a:cs typeface="Symbol" charset="2"/>
              </a:rPr>
              <a:t>a</a:t>
            </a:r>
            <a:r>
              <a:rPr lang="en-US" sz="2200" dirty="0"/>
              <a:t> to the critical value from a chi-square distribution with (</a:t>
            </a:r>
            <a:r>
              <a:rPr lang="en-US" sz="2200" i="1" dirty="0"/>
              <a:t>r</a:t>
            </a:r>
            <a:r>
              <a:rPr lang="en-US" sz="2200" dirty="0"/>
              <a:t> – 1)(</a:t>
            </a:r>
            <a:r>
              <a:rPr lang="en-US" sz="2200" i="1" dirty="0"/>
              <a:t>c</a:t>
            </a:r>
            <a:r>
              <a:rPr lang="en-US" sz="2200" dirty="0"/>
              <a:t> – 1) degrees of freedom, where </a:t>
            </a:r>
            <a:r>
              <a:rPr lang="en-US" sz="2200" i="1" dirty="0"/>
              <a:t>r </a:t>
            </a:r>
            <a:r>
              <a:rPr lang="en-US" sz="2200" dirty="0"/>
              <a:t>and </a:t>
            </a:r>
            <a:r>
              <a:rPr lang="en-US" sz="2200" i="1" dirty="0"/>
              <a:t>c</a:t>
            </a:r>
            <a:r>
              <a:rPr lang="en-US" sz="2200" dirty="0"/>
              <a:t> are the number of rows and columns in the cross-tabulation table, respectively.</a:t>
            </a:r>
          </a:p>
          <a:p>
            <a:pPr lvl="1"/>
            <a:r>
              <a:rPr lang="en-US" sz="1800" dirty="0"/>
              <a:t>The Excel function CHISQ.INV.RT(</a:t>
            </a:r>
            <a:r>
              <a:rPr lang="en-US" sz="1800" i="1" dirty="0"/>
              <a:t>probability, </a:t>
            </a:r>
            <a:r>
              <a:rPr lang="en-US" sz="1800" i="1" dirty="0" err="1"/>
              <a:t>deg</a:t>
            </a:r>
            <a:r>
              <a:rPr lang="en-US" sz="1800" i="1" dirty="0"/>
              <a:t>_ freedom</a:t>
            </a:r>
            <a:r>
              <a:rPr lang="en-US" sz="1800" dirty="0"/>
              <a:t>) returns the value of </a:t>
            </a:r>
            <a:r>
              <a:rPr lang="en-US" sz="1800" i="1" dirty="0">
                <a:latin typeface="Symbol" charset="2"/>
                <a:cs typeface="Symbol" charset="2"/>
              </a:rPr>
              <a:t>C</a:t>
            </a:r>
            <a:r>
              <a:rPr lang="en-US" sz="1800" i="1" baseline="30000" dirty="0"/>
              <a:t>2</a:t>
            </a:r>
            <a:r>
              <a:rPr lang="en-US" sz="1800" dirty="0"/>
              <a:t> that has a right-tail area equal to probability for a specified degree of freedom. </a:t>
            </a:r>
          </a:p>
          <a:p>
            <a:pPr lvl="1"/>
            <a:r>
              <a:rPr lang="en-US" sz="1800" dirty="0"/>
              <a:t>By setting </a:t>
            </a:r>
            <a:r>
              <a:rPr lang="en-US" sz="1800" i="1" dirty="0"/>
              <a:t>probability</a:t>
            </a:r>
            <a:r>
              <a:rPr lang="en-US" sz="1800" dirty="0"/>
              <a:t> equal to the level of significance, we can obtain the critical value for the hypothesis test.</a:t>
            </a:r>
          </a:p>
          <a:p>
            <a:pPr lvl="1"/>
            <a:r>
              <a:rPr lang="en-US" sz="1800" dirty="0"/>
              <a:t>The Excel function CHISQ.TEST(</a:t>
            </a:r>
            <a:r>
              <a:rPr lang="en-US" sz="1800" i="1" dirty="0" err="1"/>
              <a:t>actual_range</a:t>
            </a:r>
            <a:r>
              <a:rPr lang="en-US" sz="1800" i="1" dirty="0"/>
              <a:t>, </a:t>
            </a:r>
            <a:r>
              <a:rPr lang="en-US" sz="1800" i="1" dirty="0" err="1"/>
              <a:t>expected_range</a:t>
            </a:r>
            <a:r>
              <a:rPr lang="en-US" sz="1800" dirty="0"/>
              <a:t>) computes the p-value for the chi-square test.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585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2-Figure-7.17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0768"/>
            <a:ext cx="4283968" cy="38217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17: Conducting the Chi-Square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4104456" cy="4381946"/>
          </a:xfrm>
        </p:spPr>
        <p:txBody>
          <a:bodyPr/>
          <a:lstStyle/>
          <a:p>
            <a:r>
              <a:rPr lang="en-US" sz="2000" dirty="0"/>
              <a:t>Test statistic = 6.49</a:t>
            </a:r>
          </a:p>
          <a:p>
            <a:r>
              <a:rPr lang="en-US" sz="2000" dirty="0" err="1"/>
              <a:t>d.f.</a:t>
            </a:r>
            <a:r>
              <a:rPr lang="en-US" sz="2000" dirty="0"/>
              <a:t> = (2 – 1)(3 – 1) = 2</a:t>
            </a:r>
          </a:p>
          <a:p>
            <a:r>
              <a:rPr lang="en-US" sz="2000" dirty="0"/>
              <a:t>Critical value = CHISQ.INV.RT(0.05,2) = 5.99</a:t>
            </a:r>
          </a:p>
          <a:p>
            <a:r>
              <a:rPr lang="en-US" sz="2000" dirty="0"/>
              <a:t>p-value = CHISQ.TEST(F6:H7,F12:H13) = 0.0389</a:t>
            </a:r>
          </a:p>
          <a:p>
            <a:r>
              <a:rPr lang="en-US" sz="2000" dirty="0"/>
              <a:t>Reject H</a:t>
            </a:r>
            <a:r>
              <a:rPr lang="en-US" sz="2000" baseline="-25000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80" y="537321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statistic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6876256" y="4509120"/>
            <a:ext cx="1512168" cy="1094929"/>
          </a:xfrm>
          <a:prstGeom prst="straightConnector1">
            <a:avLst/>
          </a:prstGeom>
          <a:ln w="35941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One-Sample Hypothesis Tests</a:t>
            </a:r>
          </a:p>
        </p:txBody>
      </p:sp>
      <p:sp>
        <p:nvSpPr>
          <p:cNvPr id="1126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 types of one sample tests:</a:t>
            </a:r>
          </a:p>
          <a:p>
            <a:pPr marL="392113" lvl="1" indent="0" eaLnBrk="1" hangingPunct="1">
              <a:buNone/>
            </a:pPr>
            <a:r>
              <a:rPr lang="en-US" i="1" dirty="0"/>
              <a:t>1.  H</a:t>
            </a:r>
            <a:r>
              <a:rPr lang="en-US" i="1" baseline="-25000" dirty="0"/>
              <a:t>0</a:t>
            </a:r>
            <a:r>
              <a:rPr lang="en-US" dirty="0"/>
              <a:t>: parameter ≤ constant</a:t>
            </a:r>
          </a:p>
          <a:p>
            <a:pPr marL="392113" lvl="1" indent="0" eaLnBrk="1" hangingPunct="1">
              <a:buNone/>
            </a:pPr>
            <a:r>
              <a:rPr lang="en-US" i="1" dirty="0"/>
              <a:t>     H</a:t>
            </a:r>
            <a:r>
              <a:rPr lang="en-US" i="1" baseline="-25000" dirty="0"/>
              <a:t>1</a:t>
            </a:r>
            <a:r>
              <a:rPr lang="en-US" dirty="0"/>
              <a:t>: parameter &gt; constant</a:t>
            </a:r>
          </a:p>
          <a:p>
            <a:pPr marL="392113" lvl="1" indent="0" eaLnBrk="1" hangingPunct="1">
              <a:spcBef>
                <a:spcPts val="600"/>
              </a:spcBef>
              <a:buNone/>
            </a:pPr>
            <a:r>
              <a:rPr lang="en-US" i="1" dirty="0"/>
              <a:t>2. H</a:t>
            </a:r>
            <a:r>
              <a:rPr lang="en-US" i="1" baseline="-25000" dirty="0"/>
              <a:t>0</a:t>
            </a:r>
            <a:r>
              <a:rPr lang="en-US" dirty="0"/>
              <a:t>: parameter ≥ constant</a:t>
            </a:r>
          </a:p>
          <a:p>
            <a:pPr marL="392113" lvl="1" indent="0" eaLnBrk="1" hangingPunct="1">
              <a:spcBef>
                <a:spcPts val="600"/>
              </a:spcBef>
              <a:buNone/>
            </a:pPr>
            <a:r>
              <a:rPr lang="en-US" i="1" dirty="0"/>
              <a:t>    H</a:t>
            </a:r>
            <a:r>
              <a:rPr lang="en-US" i="1" baseline="-25000" dirty="0"/>
              <a:t>1</a:t>
            </a:r>
            <a:r>
              <a:rPr lang="en-US" dirty="0"/>
              <a:t>: parameter &lt; constant</a:t>
            </a:r>
          </a:p>
          <a:p>
            <a:pPr marL="392113" lvl="1" indent="0" eaLnBrk="1" hangingPunct="1">
              <a:spcBef>
                <a:spcPts val="600"/>
              </a:spcBef>
              <a:buNone/>
            </a:pPr>
            <a:r>
              <a:rPr lang="en-US" i="1" dirty="0"/>
              <a:t>3. H</a:t>
            </a:r>
            <a:r>
              <a:rPr lang="en-US" i="1" baseline="-25000" dirty="0"/>
              <a:t>0</a:t>
            </a:r>
            <a:r>
              <a:rPr lang="en-US" dirty="0"/>
              <a:t>: parameter = constant	</a:t>
            </a:r>
          </a:p>
          <a:p>
            <a:pPr marL="392113" lvl="1" indent="0" eaLnBrk="1" hangingPunct="1">
              <a:spcBef>
                <a:spcPts val="600"/>
              </a:spcBef>
              <a:buNone/>
            </a:pPr>
            <a:r>
              <a:rPr lang="en-US" i="1" dirty="0"/>
              <a:t>    H</a:t>
            </a:r>
            <a:r>
              <a:rPr lang="en-US" i="1" baseline="-25000" dirty="0"/>
              <a:t>1</a:t>
            </a:r>
            <a:r>
              <a:rPr lang="en-US" dirty="0"/>
              <a:t>: parameter ≠ constant</a:t>
            </a:r>
          </a:p>
          <a:p>
            <a:pPr eaLnBrk="1" hangingPunct="1"/>
            <a:r>
              <a:rPr lang="en-US" dirty="0"/>
              <a:t>It is </a:t>
            </a:r>
            <a:r>
              <a:rPr lang="en-US" u="sng" dirty="0"/>
              <a:t>not correct</a:t>
            </a:r>
            <a:r>
              <a:rPr lang="en-US" dirty="0"/>
              <a:t> to formulate a null hypothesis using &gt;, &lt;, or ≠.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Proper Form of Hypotheses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8300"/>
          </a:xfrm>
        </p:spPr>
        <p:txBody>
          <a:bodyPr/>
          <a:lstStyle/>
          <a:p>
            <a:r>
              <a:rPr lang="en-US" sz="2400" dirty="0"/>
              <a:t>Hypothesis testing always assumes that H</a:t>
            </a:r>
            <a:r>
              <a:rPr lang="en-US" sz="2400" baseline="-25000" dirty="0"/>
              <a:t>0</a:t>
            </a:r>
            <a:r>
              <a:rPr lang="en-US" sz="2400" dirty="0"/>
              <a:t> is true and uses sample data to determine whether H</a:t>
            </a:r>
            <a:r>
              <a:rPr lang="en-US" sz="2400" baseline="-25000" dirty="0"/>
              <a:t>1</a:t>
            </a:r>
            <a:r>
              <a:rPr lang="en-US" sz="2400" dirty="0"/>
              <a:t> is more likely to be true. </a:t>
            </a:r>
          </a:p>
          <a:p>
            <a:pPr lvl="1"/>
            <a:r>
              <a:rPr lang="en-US" sz="2000" dirty="0"/>
              <a:t>Statistically, we cannot “prove” that H</a:t>
            </a:r>
            <a:r>
              <a:rPr lang="en-US" sz="2000" baseline="-25000" dirty="0"/>
              <a:t>0</a:t>
            </a:r>
            <a:r>
              <a:rPr lang="en-US" sz="2000" dirty="0"/>
              <a:t> is true; we can only fail to reject it.</a:t>
            </a:r>
          </a:p>
          <a:p>
            <a:r>
              <a:rPr lang="en-US" sz="2400" dirty="0"/>
              <a:t>Rejecting the null hypothesis provides strong evidence (in a statistical sense) that the null hypothesis is not true and that the alternative hypothesis is true. </a:t>
            </a:r>
          </a:p>
          <a:p>
            <a:r>
              <a:rPr lang="en-US" sz="2400" dirty="0"/>
              <a:t>Therefore, what we wish to provide evidence for statistically should be identified as the alternative hypothesis.</a:t>
            </a:r>
          </a:p>
        </p:txBody>
      </p:sp>
    </p:spTree>
    <p:extLst>
      <p:ext uri="{BB962C8B-B14F-4D97-AF65-F5344CB8AC3E}">
        <p14:creationId xmlns:p14="http://schemas.microsoft.com/office/powerpoint/2010/main" val="248576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Example 2: Formulating a One-Sample Test of Hypothesis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+mn-lt"/>
              </a:rPr>
              <a:t>CadSoft</a:t>
            </a:r>
            <a:r>
              <a:rPr lang="en-US" sz="2400" dirty="0">
                <a:latin typeface="+mn-lt"/>
              </a:rPr>
              <a:t> receives calls for technical support. </a:t>
            </a:r>
            <a:r>
              <a:rPr lang="en-US" sz="2400" dirty="0"/>
              <a:t>In the past, the average response time has been at least 25 minutes.</a:t>
            </a:r>
            <a:r>
              <a:rPr lang="en-US" sz="2400" dirty="0">
                <a:latin typeface="+mn-lt"/>
              </a:rPr>
              <a:t> It believes the average response time can be reduced to less than 25 minutes.</a:t>
            </a:r>
          </a:p>
          <a:p>
            <a:pPr lvl="1"/>
            <a:r>
              <a:rPr lang="en-US" sz="2000" dirty="0"/>
              <a:t>If the new information system makes a difference, then, data should be able to confirm that the mean response time is less than 25 minutes; this defines the alternative hypothesis, H</a:t>
            </a:r>
            <a:r>
              <a:rPr lang="en-US" sz="2000" baseline="-25000" dirty="0"/>
              <a:t>1</a:t>
            </a:r>
            <a:r>
              <a:rPr lang="en-US" sz="2000" dirty="0"/>
              <a:t>.</a:t>
            </a:r>
            <a:endParaRPr lang="en-US" sz="2000" dirty="0">
              <a:latin typeface="+mn-lt"/>
            </a:endParaRPr>
          </a:p>
          <a:p>
            <a:pPr marL="109728" indent="0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sz="2400" i="1" dirty="0">
                <a:latin typeface="+mn-lt"/>
              </a:rPr>
              <a:t>H</a:t>
            </a:r>
            <a:r>
              <a:rPr lang="en-US" sz="2400" i="1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: mean response time ≥ 25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400" i="1" dirty="0">
                <a:latin typeface="+mn-lt"/>
              </a:rPr>
              <a:t>H</a:t>
            </a:r>
            <a:r>
              <a:rPr lang="en-US" sz="2400" i="1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: mean response time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&lt; 25</a:t>
            </a:r>
          </a:p>
          <a:p>
            <a:pPr marL="109728" indent="0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sz="2400" i="1" dirty="0">
                <a:latin typeface="+mn-lt"/>
              </a:rPr>
              <a:t> </a:t>
            </a:r>
            <a:endParaRPr lang="en-US" sz="2400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>
              <a:latin typeface="+mn-lt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>
              <a:latin typeface="+mn-lt"/>
            </a:endParaRPr>
          </a:p>
        </p:txBody>
      </p:sp>
      <p:pic>
        <p:nvPicPr>
          <p:cNvPr id="4" name="Picture 3" descr="BA2-Figure-7.1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77072"/>
            <a:ext cx="3339750" cy="1988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Understanding Potential Errors in Hypothesis Testing</a:t>
            </a:r>
          </a:p>
        </p:txBody>
      </p:sp>
      <p:sp>
        <p:nvSpPr>
          <p:cNvPr id="13313" name="Content Placeholder 1"/>
          <p:cNvSpPr>
            <a:spLocks noGrp="1"/>
          </p:cNvSpPr>
          <p:nvPr>
            <p:ph idx="1"/>
          </p:nvPr>
        </p:nvSpPr>
        <p:spPr>
          <a:xfrm>
            <a:off x="533400" y="1628800"/>
            <a:ext cx="8071048" cy="4344963"/>
          </a:xfrm>
        </p:spPr>
        <p:txBody>
          <a:bodyPr/>
          <a:lstStyle/>
          <a:p>
            <a:r>
              <a:rPr lang="en-US" dirty="0"/>
              <a:t>Hypothesis testing can result in one of four different outcomes:</a:t>
            </a:r>
            <a:r>
              <a:rPr lang="en-US" i="1" dirty="0"/>
              <a:t> </a:t>
            </a:r>
          </a:p>
          <a:p>
            <a:pPr marL="109537" indent="0">
              <a:buNone/>
            </a:pPr>
            <a:r>
              <a:rPr lang="en-US" i="1" dirty="0"/>
              <a:t> </a:t>
            </a:r>
            <a:r>
              <a:rPr lang="en-US" dirty="0"/>
              <a:t>1.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is true and the test </a:t>
            </a:r>
            <a:r>
              <a:rPr lang="en-US" u="sng" dirty="0"/>
              <a:t>correctly</a:t>
            </a:r>
            <a:r>
              <a:rPr lang="en-US" dirty="0"/>
              <a:t> fails to reject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dirty="0"/>
              <a:t> </a:t>
            </a:r>
            <a:r>
              <a:rPr lang="en-US" dirty="0"/>
              <a:t>2.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is false and the test </a:t>
            </a:r>
            <a:r>
              <a:rPr lang="en-US" u="sng" dirty="0"/>
              <a:t>correctly</a:t>
            </a:r>
            <a:r>
              <a:rPr lang="en-US" dirty="0"/>
              <a:t> rejects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endParaRPr lang="en-US" dirty="0"/>
          </a:p>
          <a:p>
            <a:pPr marL="571500" indent="-461963" eaLnBrk="1" hangingPunct="1">
              <a:buFont typeface="Wingdings 3" pitchFamily="-72" charset="2"/>
              <a:buNone/>
            </a:pPr>
            <a:r>
              <a:rPr lang="en-US" i="1" dirty="0"/>
              <a:t> </a:t>
            </a:r>
            <a:r>
              <a:rPr lang="en-US" dirty="0"/>
              <a:t>3.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is true and the test incorrectly rejects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 (called Type I error)</a:t>
            </a:r>
          </a:p>
          <a:p>
            <a:pPr marL="571500" indent="-461963" eaLnBrk="1" hangingPunct="1">
              <a:buFont typeface="Wingdings 3" pitchFamily="-72" charset="2"/>
              <a:buNone/>
            </a:pPr>
            <a:r>
              <a:rPr lang="en-US" i="1" dirty="0"/>
              <a:t> </a:t>
            </a:r>
            <a:r>
              <a:rPr lang="en-US" dirty="0"/>
              <a:t>4.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is false and the test incorrectly fails to reject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(called Type II error)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5946</TotalTime>
  <Words>3618</Words>
  <Application>Microsoft Office PowerPoint</Application>
  <PresentationFormat>On-screen Show (4:3)</PresentationFormat>
  <Paragraphs>327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Lucida Grande</vt:lpstr>
      <vt:lpstr>ＭＳ Ｐゴシック</vt:lpstr>
      <vt:lpstr>Arial</vt:lpstr>
      <vt:lpstr>Calibri</vt:lpstr>
      <vt:lpstr>Calibri Light</vt:lpstr>
      <vt:lpstr>Symbol</vt:lpstr>
      <vt:lpstr>Times New Roman</vt:lpstr>
      <vt:lpstr>Verdana</vt:lpstr>
      <vt:lpstr>Wingdings 3</vt:lpstr>
      <vt:lpstr>Office Theme</vt:lpstr>
      <vt:lpstr> Statistical Inference</vt:lpstr>
      <vt:lpstr>Statistical Inference</vt:lpstr>
      <vt:lpstr>Hypothesis Testing</vt:lpstr>
      <vt:lpstr>Example 1: A Legal Analogy for Hypothesis Testing</vt:lpstr>
      <vt:lpstr>Hypothesis Testing Procedure</vt:lpstr>
      <vt:lpstr>One-Sample Hypothesis Tests</vt:lpstr>
      <vt:lpstr>Determining the Proper Form of Hypotheses</vt:lpstr>
      <vt:lpstr>Example 2: Formulating a One-Sample Test of Hypothesis</vt:lpstr>
      <vt:lpstr>Understanding Potential Errors in Hypothesis Testing</vt:lpstr>
      <vt:lpstr>Terminology</vt:lpstr>
      <vt:lpstr>Example 3: How β Depends on the True Population Mean</vt:lpstr>
      <vt:lpstr>Example 3: How β Depends on the True Population Mean</vt:lpstr>
      <vt:lpstr>Improving the Power of the Test</vt:lpstr>
      <vt:lpstr>Selecting the Test Statistic</vt:lpstr>
      <vt:lpstr>Example 4 Computing the Test Statistic</vt:lpstr>
      <vt:lpstr>Drawing a Conclusion</vt:lpstr>
      <vt:lpstr>Rejection Regions</vt:lpstr>
      <vt:lpstr>Example 5: Finding the Critical Value and Drawing a Conclusion</vt:lpstr>
      <vt:lpstr>Example 6: Conducting a Two-Tailed Hypothesis Test for the Mean</vt:lpstr>
      <vt:lpstr>p-Values</vt:lpstr>
      <vt:lpstr>Finding p-Values</vt:lpstr>
      <vt:lpstr>Example 7: Using p-Values</vt:lpstr>
      <vt:lpstr>One-Sample Tests for Proportions</vt:lpstr>
      <vt:lpstr>Example 8: One-Sample Test for the Proportion</vt:lpstr>
      <vt:lpstr>Example 8 Continued</vt:lpstr>
      <vt:lpstr>Two-Sample Hypothesis Tests</vt:lpstr>
      <vt:lpstr>Two-Sample Hypothesis Tests</vt:lpstr>
      <vt:lpstr>Two-Sample Hypothesis Tests</vt:lpstr>
      <vt:lpstr>Excel Analysis Toolpak Procedures for Two-Sample Hypothesis Tests</vt:lpstr>
      <vt:lpstr>Two-Sample Tests for Difference in Means</vt:lpstr>
      <vt:lpstr>Example 9: Comparing Supplier Performance</vt:lpstr>
      <vt:lpstr>Selecting the Proper Excel Procedure</vt:lpstr>
      <vt:lpstr>Intepreting Excel Output</vt:lpstr>
      <vt:lpstr>Example 10: Testing the Hypotheses for Supplier Lead-Time Performance</vt:lpstr>
      <vt:lpstr>Example 10 Continued</vt:lpstr>
      <vt:lpstr>Two-Sample Test for Means with Paired Samples</vt:lpstr>
      <vt:lpstr>Example 11 Using the Paired Two-Sample Test for Means</vt:lpstr>
      <vt:lpstr>Example 11 Continued</vt:lpstr>
      <vt:lpstr>Test for Equality of Variances</vt:lpstr>
      <vt:lpstr>F-Distribution</vt:lpstr>
      <vt:lpstr>Conducting the F-Test</vt:lpstr>
      <vt:lpstr>Example 12: Applying the F-Test for Equality of Variances</vt:lpstr>
      <vt:lpstr>Analysis of Variance (ANOVA)</vt:lpstr>
      <vt:lpstr>Example 13: Difference in Insurance Survey Data</vt:lpstr>
      <vt:lpstr>Example 14: Applying the Excel ANOVA Tool</vt:lpstr>
      <vt:lpstr>Example 14: Continued</vt:lpstr>
      <vt:lpstr>Assumptions of ANOVA</vt:lpstr>
      <vt:lpstr>Chi-Square Test for Independence</vt:lpstr>
      <vt:lpstr>Example 15: Independence and Marketing Strategy</vt:lpstr>
      <vt:lpstr>Chi-Square Test Calculations</vt:lpstr>
      <vt:lpstr>Example 16: Computing Expected Frequencies</vt:lpstr>
      <vt:lpstr>Chi-Square Test Calculations</vt:lpstr>
      <vt:lpstr>Chi-Square Distribution</vt:lpstr>
      <vt:lpstr>Chi-Square Test Calculations (continued)</vt:lpstr>
      <vt:lpstr>Example 17: Conducting the Chi-Square Test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Steward Huang</cp:lastModifiedBy>
  <cp:revision>236</cp:revision>
  <dcterms:created xsi:type="dcterms:W3CDTF">2011-11-27T17:51:45Z</dcterms:created>
  <dcterms:modified xsi:type="dcterms:W3CDTF">2017-09-18T20:15:00Z</dcterms:modified>
</cp:coreProperties>
</file>