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8"/>
  </p:notesMasterIdLst>
  <p:sldIdLst>
    <p:sldId id="256" r:id="rId2"/>
    <p:sldId id="264" r:id="rId3"/>
    <p:sldId id="265" r:id="rId4"/>
    <p:sldId id="262"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C61"/>
    <a:srgbClr val="EDB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51"/>
    <p:restoredTop sz="74844"/>
  </p:normalViewPr>
  <p:slideViewPr>
    <p:cSldViewPr snapToGrid="0" snapToObjects="1">
      <p:cViewPr varScale="1">
        <p:scale>
          <a:sx n="76" d="100"/>
          <a:sy n="76" d="100"/>
        </p:scale>
        <p:origin x="200" y="1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95A7B-E3D7-BD48-8375-24D08103C7F8}" type="datetimeFigureOut">
              <a:rPr lang="en-US" smtClean="0"/>
              <a:t>7/18/20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B83D4-E2DD-6E49-945A-8B0B8736D440}" type="slidenum">
              <a:rPr lang="en-US" smtClean="0"/>
              <a:t>‹#›</a:t>
            </a:fld>
            <a:endParaRPr lang="en-US"/>
          </a:p>
        </p:txBody>
      </p:sp>
    </p:spTree>
    <p:extLst>
      <p:ext uri="{BB962C8B-B14F-4D97-AF65-F5344CB8AC3E}">
        <p14:creationId xmlns:p14="http://schemas.microsoft.com/office/powerpoint/2010/main" val="325486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a:t>
            </a:r>
            <a:r>
              <a:rPr lang="zh-CN" altLang="en-US" dirty="0"/>
              <a:t> </a:t>
            </a:r>
            <a:r>
              <a:rPr lang="en-US" altLang="zh-CN" dirty="0"/>
              <a:t>this</a:t>
            </a:r>
            <a:r>
              <a:rPr lang="zh-CN" altLang="en-US" dirty="0"/>
              <a:t> </a:t>
            </a:r>
            <a:r>
              <a:rPr lang="en-US" altLang="zh-CN" dirty="0"/>
              <a:t>report,</a:t>
            </a:r>
            <a:r>
              <a:rPr lang="zh-CN" altLang="en-US" dirty="0"/>
              <a:t> </a:t>
            </a:r>
            <a:r>
              <a:rPr lang="en-US" altLang="zh-CN" dirty="0"/>
              <a:t>I’m</a:t>
            </a:r>
            <a:r>
              <a:rPr lang="zh-CN" altLang="en-US" dirty="0"/>
              <a:t> </a:t>
            </a:r>
            <a:r>
              <a:rPr lang="en-US" altLang="zh-CN" dirty="0"/>
              <a:t>going</a:t>
            </a:r>
            <a:r>
              <a:rPr lang="zh-CN" altLang="en-US" dirty="0"/>
              <a:t> </a:t>
            </a:r>
            <a:r>
              <a:rPr lang="en-US" altLang="zh-CN" dirty="0"/>
              <a:t>to</a:t>
            </a:r>
            <a:r>
              <a:rPr lang="zh-CN" altLang="en-US" dirty="0"/>
              <a:t> </a:t>
            </a:r>
            <a:r>
              <a:rPr lang="en-US" altLang="zh-CN" dirty="0"/>
              <a:t>present</a:t>
            </a:r>
            <a:r>
              <a:rPr lang="zh-CN" altLang="en-US" dirty="0"/>
              <a:t> </a:t>
            </a:r>
            <a:r>
              <a:rPr lang="en-US" altLang="zh-CN" dirty="0"/>
              <a:t>4</a:t>
            </a:r>
            <a:r>
              <a:rPr lang="zh-CN" altLang="en-US" dirty="0"/>
              <a:t> </a:t>
            </a:r>
            <a:r>
              <a:rPr lang="en-US" altLang="zh-CN" dirty="0"/>
              <a:t>visualizations.</a:t>
            </a:r>
            <a:r>
              <a:rPr lang="zh-CN" altLang="en-US" dirty="0"/>
              <a:t> </a:t>
            </a:r>
            <a:r>
              <a:rPr lang="en-US" altLang="zh-CN" dirty="0"/>
              <a:t>First</a:t>
            </a:r>
            <a:r>
              <a:rPr lang="zh-CN" altLang="en-US" dirty="0"/>
              <a:t> </a:t>
            </a:r>
            <a:r>
              <a:rPr lang="en-US" altLang="zh-CN" dirty="0"/>
              <a:t>two</a:t>
            </a:r>
            <a:r>
              <a:rPr lang="zh-CN" altLang="en-US" dirty="0"/>
              <a:t> </a:t>
            </a:r>
            <a:r>
              <a:rPr lang="en-US" altLang="zh-CN" dirty="0"/>
              <a:t>are</a:t>
            </a:r>
            <a:r>
              <a:rPr lang="zh-CN" altLang="en-US" dirty="0"/>
              <a:t> </a:t>
            </a:r>
            <a:r>
              <a:rPr lang="en-US" altLang="zh-CN" dirty="0"/>
              <a:t>Big</a:t>
            </a:r>
            <a:r>
              <a:rPr lang="zh-CN" altLang="en-US" dirty="0"/>
              <a:t> </a:t>
            </a:r>
            <a:r>
              <a:rPr lang="en-US" altLang="zh-CN" dirty="0"/>
              <a:t>Mac</a:t>
            </a:r>
            <a:r>
              <a:rPr lang="zh-CN" altLang="en-US" dirty="0"/>
              <a:t> </a:t>
            </a:r>
            <a:r>
              <a:rPr lang="en-US" altLang="zh-CN" dirty="0"/>
              <a:t>index</a:t>
            </a:r>
            <a:r>
              <a:rPr lang="zh-CN" altLang="en-US" dirty="0"/>
              <a:t> </a:t>
            </a:r>
            <a:r>
              <a:rPr lang="en-US" altLang="zh-CN" dirty="0"/>
              <a:t>charts</a:t>
            </a:r>
            <a:r>
              <a:rPr lang="zh-CN" altLang="en-US" dirty="0"/>
              <a:t> </a:t>
            </a:r>
            <a:r>
              <a:rPr lang="en-US" altLang="zh-CN" dirty="0"/>
              <a:t>that</a:t>
            </a:r>
            <a:r>
              <a:rPr lang="zh-CN" altLang="en-US" dirty="0"/>
              <a:t> </a:t>
            </a:r>
            <a:r>
              <a:rPr lang="en-US" altLang="zh-CN" dirty="0"/>
              <a:t>illustrate</a:t>
            </a:r>
            <a:r>
              <a:rPr lang="zh-CN" altLang="en-US" dirty="0"/>
              <a:t> </a:t>
            </a:r>
            <a:r>
              <a:rPr lang="en-US" altLang="zh-CN" dirty="0"/>
              <a:t>the</a:t>
            </a:r>
            <a:r>
              <a:rPr lang="zh-CN" altLang="en-US" dirty="0"/>
              <a:t> </a:t>
            </a:r>
            <a:r>
              <a:rPr lang="en-US" altLang="zh-CN" dirty="0"/>
              <a:t>purchasing-power</a:t>
            </a:r>
            <a:r>
              <a:rPr lang="zh-CN" altLang="en-US" dirty="0"/>
              <a:t> </a:t>
            </a:r>
            <a:r>
              <a:rPr lang="en-US" altLang="zh-CN" dirty="0"/>
              <a:t>parity</a:t>
            </a:r>
            <a:r>
              <a:rPr lang="zh-CN" altLang="en-US" dirty="0"/>
              <a:t> </a:t>
            </a:r>
            <a:r>
              <a:rPr lang="en-US" altLang="zh-CN" dirty="0"/>
              <a:t>level</a:t>
            </a:r>
            <a:r>
              <a:rPr lang="zh-CN" altLang="en-US" dirty="0"/>
              <a:t> </a:t>
            </a:r>
            <a:r>
              <a:rPr lang="en-US" altLang="zh-CN" dirty="0"/>
              <a:t>of</a:t>
            </a:r>
            <a:r>
              <a:rPr lang="zh-CN" altLang="en-US" dirty="0"/>
              <a:t> </a:t>
            </a:r>
            <a:r>
              <a:rPr lang="en-US" altLang="zh-CN" dirty="0"/>
              <a:t>a</a:t>
            </a:r>
            <a:r>
              <a:rPr lang="zh-CN" altLang="en-US" dirty="0"/>
              <a:t> </a:t>
            </a:r>
            <a:r>
              <a:rPr lang="en-US" altLang="zh-CN" dirty="0"/>
              <a:t>bunch</a:t>
            </a:r>
            <a:r>
              <a:rPr lang="zh-CN" altLang="en-US" dirty="0"/>
              <a:t> </a:t>
            </a:r>
            <a:r>
              <a:rPr lang="en-US" altLang="zh-CN" dirty="0"/>
              <a:t>of</a:t>
            </a:r>
            <a:r>
              <a:rPr lang="zh-CN" altLang="en-US" dirty="0"/>
              <a:t> </a:t>
            </a:r>
            <a:r>
              <a:rPr lang="en-US" altLang="zh-CN" dirty="0"/>
              <a:t>countries</a:t>
            </a:r>
            <a:r>
              <a:rPr lang="zh-CN" altLang="en-US" dirty="0"/>
              <a:t> </a:t>
            </a:r>
            <a:r>
              <a:rPr lang="en-US" altLang="zh-CN" dirty="0"/>
              <a:t>by</a:t>
            </a:r>
            <a:r>
              <a:rPr lang="zh-CN" altLang="en-US" dirty="0"/>
              <a:t> </a:t>
            </a:r>
            <a:r>
              <a:rPr lang="en-US" altLang="zh-CN" dirty="0"/>
              <a:t>comparing</a:t>
            </a:r>
            <a:r>
              <a:rPr lang="zh-CN" altLang="en-US" dirty="0"/>
              <a:t> </a:t>
            </a:r>
            <a:r>
              <a:rPr lang="en-US" altLang="zh-CN" dirty="0"/>
              <a:t>the</a:t>
            </a:r>
            <a:r>
              <a:rPr lang="zh-CN" altLang="en-US" dirty="0"/>
              <a:t> </a:t>
            </a:r>
            <a:r>
              <a:rPr lang="en-US" altLang="zh-CN" dirty="0"/>
              <a:t>price</a:t>
            </a:r>
            <a:r>
              <a:rPr lang="zh-CN" altLang="en-US" dirty="0"/>
              <a:t> </a:t>
            </a:r>
            <a:r>
              <a:rPr lang="en-US" altLang="zh-CN" dirty="0"/>
              <a:t>of</a:t>
            </a:r>
            <a:r>
              <a:rPr lang="zh-CN" altLang="en-US" dirty="0"/>
              <a:t> </a:t>
            </a:r>
            <a:r>
              <a:rPr lang="en-US" altLang="zh-CN" dirty="0"/>
              <a:t>big</a:t>
            </a:r>
            <a:r>
              <a:rPr lang="zh-CN" altLang="en-US" dirty="0"/>
              <a:t> </a:t>
            </a:r>
            <a:r>
              <a:rPr lang="en-US" altLang="zh-CN" dirty="0"/>
              <a:t>mac</a:t>
            </a:r>
            <a:r>
              <a:rPr lang="zh-CN" altLang="en-US" dirty="0"/>
              <a:t> </a:t>
            </a:r>
            <a:r>
              <a:rPr lang="en-US" altLang="zh-CN" dirty="0"/>
              <a:t>burger.</a:t>
            </a:r>
            <a:r>
              <a:rPr lang="zh-CN" altLang="en-US" dirty="0"/>
              <a:t> </a:t>
            </a:r>
            <a:r>
              <a:rPr lang="en-US" altLang="zh-CN" dirty="0"/>
              <a:t>The</a:t>
            </a:r>
            <a:r>
              <a:rPr lang="zh-CN" altLang="en-US" dirty="0"/>
              <a:t> </a:t>
            </a:r>
            <a:r>
              <a:rPr lang="en-US" altLang="zh-CN" dirty="0"/>
              <a:t>3</a:t>
            </a:r>
            <a:r>
              <a:rPr lang="en-US" altLang="zh-CN" baseline="30000" dirty="0"/>
              <a:t>rd</a:t>
            </a:r>
            <a:r>
              <a:rPr lang="zh-CN" altLang="en-US" dirty="0"/>
              <a:t> </a:t>
            </a:r>
            <a:r>
              <a:rPr lang="en-US" altLang="zh-CN" dirty="0"/>
              <a:t>chart</a:t>
            </a:r>
            <a:r>
              <a:rPr lang="zh-CN" altLang="en-US" dirty="0"/>
              <a:t> </a:t>
            </a:r>
            <a:r>
              <a:rPr lang="en-US" altLang="zh-CN" dirty="0"/>
              <a:t>is</a:t>
            </a:r>
            <a:r>
              <a:rPr lang="zh-CN" altLang="en-US" dirty="0"/>
              <a:t> </a:t>
            </a:r>
            <a:r>
              <a:rPr lang="en-US" altLang="zh-CN" dirty="0"/>
              <a:t>an</a:t>
            </a:r>
            <a:r>
              <a:rPr lang="zh-CN" altLang="en-US" dirty="0"/>
              <a:t> </a:t>
            </a:r>
            <a:r>
              <a:rPr lang="en-US" altLang="zh-CN" dirty="0"/>
              <a:t>ad</a:t>
            </a:r>
            <a:r>
              <a:rPr lang="zh-CN" altLang="en-US" dirty="0"/>
              <a:t> </a:t>
            </a:r>
            <a:r>
              <a:rPr lang="en-US" altLang="zh-CN" dirty="0"/>
              <a:t>of</a:t>
            </a:r>
            <a:r>
              <a:rPr lang="zh-CN" altLang="en-US" dirty="0"/>
              <a:t> </a:t>
            </a:r>
            <a:r>
              <a:rPr lang="en-US" altLang="zh-CN" dirty="0"/>
              <a:t>Microsoft</a:t>
            </a:r>
            <a:r>
              <a:rPr lang="zh-CN" altLang="en-US" dirty="0"/>
              <a:t> </a:t>
            </a:r>
            <a:r>
              <a:rPr lang="en-US" altLang="zh-CN" dirty="0"/>
              <a:t>Edge.</a:t>
            </a:r>
            <a:r>
              <a:rPr lang="zh-CN" altLang="en-US" dirty="0"/>
              <a:t> </a:t>
            </a:r>
            <a:r>
              <a:rPr lang="en-US" altLang="zh-CN" dirty="0"/>
              <a:t>We’ll</a:t>
            </a:r>
            <a:r>
              <a:rPr lang="zh-CN" altLang="en-US" dirty="0"/>
              <a:t> </a:t>
            </a:r>
            <a:r>
              <a:rPr lang="en-US" altLang="zh-CN" dirty="0"/>
              <a:t>see</a:t>
            </a:r>
            <a:r>
              <a:rPr lang="zh-CN" altLang="en-US" dirty="0"/>
              <a:t> </a:t>
            </a:r>
            <a:r>
              <a:rPr lang="en-US" altLang="zh-CN" dirty="0"/>
              <a:t>how</a:t>
            </a:r>
            <a:r>
              <a:rPr lang="zh-CN" altLang="en-US" dirty="0"/>
              <a:t> </a:t>
            </a:r>
            <a:r>
              <a:rPr lang="en-US" altLang="zh-CN" dirty="0"/>
              <a:t>it</a:t>
            </a:r>
            <a:r>
              <a:rPr lang="zh-CN" altLang="en-US" dirty="0"/>
              <a:t> </a:t>
            </a:r>
            <a:r>
              <a:rPr lang="en-US" altLang="zh-CN" dirty="0"/>
              <a:t>would</a:t>
            </a:r>
            <a:r>
              <a:rPr lang="zh-CN" altLang="en-US" dirty="0"/>
              <a:t> </a:t>
            </a:r>
            <a:r>
              <a:rPr lang="en-US" altLang="zh-CN" dirty="0"/>
              <a:t>mislead</a:t>
            </a:r>
            <a:r>
              <a:rPr lang="zh-CN" altLang="en-US" dirty="0"/>
              <a:t> </a:t>
            </a:r>
            <a:r>
              <a:rPr lang="en-US" altLang="zh-CN" dirty="0"/>
              <a:t>audience</a:t>
            </a:r>
            <a:r>
              <a:rPr lang="zh-CN" altLang="en-US" dirty="0"/>
              <a:t> </a:t>
            </a:r>
            <a:r>
              <a:rPr lang="en-US" altLang="zh-CN" dirty="0"/>
              <a:t>that</a:t>
            </a:r>
            <a:r>
              <a:rPr lang="zh-CN" altLang="en-US" dirty="0"/>
              <a:t> </a:t>
            </a:r>
            <a:r>
              <a:rPr lang="en-US" altLang="zh-CN" dirty="0"/>
              <a:t>Edge</a:t>
            </a:r>
            <a:r>
              <a:rPr lang="zh-CN" altLang="en-US" dirty="0"/>
              <a:t> </a:t>
            </a:r>
            <a:r>
              <a:rPr lang="en-US" altLang="zh-CN" dirty="0"/>
              <a:t>was</a:t>
            </a:r>
            <a:r>
              <a:rPr lang="zh-CN" altLang="en-US" dirty="0"/>
              <a:t> </a:t>
            </a:r>
            <a:r>
              <a:rPr lang="en-US" altLang="zh-CN" dirty="0"/>
              <a:t>much</a:t>
            </a:r>
            <a:r>
              <a:rPr lang="zh-CN" altLang="en-US" dirty="0"/>
              <a:t> </a:t>
            </a:r>
            <a:r>
              <a:rPr lang="en-US" altLang="zh-CN" dirty="0"/>
              <a:t>faster</a:t>
            </a:r>
            <a:r>
              <a:rPr lang="zh-CN" altLang="en-US" dirty="0"/>
              <a:t> </a:t>
            </a:r>
            <a:r>
              <a:rPr lang="en-US" altLang="zh-CN" dirty="0"/>
              <a:t>than</a:t>
            </a:r>
            <a:r>
              <a:rPr lang="zh-CN" altLang="en-US" dirty="0"/>
              <a:t> </a:t>
            </a:r>
            <a:r>
              <a:rPr lang="en-US" altLang="zh-CN" dirty="0"/>
              <a:t>its</a:t>
            </a:r>
            <a:r>
              <a:rPr lang="zh-CN" altLang="en-US" dirty="0"/>
              <a:t> </a:t>
            </a:r>
            <a:r>
              <a:rPr lang="en-US" altLang="zh-CN" dirty="0"/>
              <a:t>competitors.</a:t>
            </a:r>
            <a:r>
              <a:rPr lang="zh-CN" altLang="en-US" dirty="0"/>
              <a:t> </a:t>
            </a:r>
            <a:r>
              <a:rPr lang="en-US" altLang="zh-CN" dirty="0"/>
              <a:t>The</a:t>
            </a:r>
            <a:r>
              <a:rPr lang="zh-CN" altLang="en-US" dirty="0"/>
              <a:t> </a:t>
            </a:r>
            <a:r>
              <a:rPr lang="en-US" altLang="zh-CN" dirty="0"/>
              <a:t>last</a:t>
            </a:r>
            <a:r>
              <a:rPr lang="zh-CN" altLang="en-US" dirty="0"/>
              <a:t> </a:t>
            </a:r>
            <a:r>
              <a:rPr lang="en-US" altLang="zh-CN" dirty="0"/>
              <a:t>one</a:t>
            </a:r>
            <a:r>
              <a:rPr lang="zh-CN" altLang="en-US" dirty="0"/>
              <a:t> </a:t>
            </a:r>
            <a:r>
              <a:rPr lang="en-US" altLang="zh-CN" dirty="0"/>
              <a:t>is</a:t>
            </a:r>
            <a:r>
              <a:rPr lang="zh-CN" altLang="en-US" dirty="0"/>
              <a:t> </a:t>
            </a:r>
            <a:r>
              <a:rPr lang="en-US" altLang="zh-CN" dirty="0"/>
              <a:t>a</a:t>
            </a:r>
            <a:r>
              <a:rPr lang="zh-CN" altLang="en-US" dirty="0"/>
              <a:t> </a:t>
            </a:r>
            <a:r>
              <a:rPr lang="en-US" altLang="zh-CN" dirty="0"/>
              <a:t>map</a:t>
            </a:r>
            <a:r>
              <a:rPr lang="zh-CN" altLang="en-US" dirty="0"/>
              <a:t> </a:t>
            </a:r>
            <a:r>
              <a:rPr lang="en-US" altLang="zh-CN" dirty="0"/>
              <a:t>of</a:t>
            </a:r>
            <a:r>
              <a:rPr lang="zh-CN" altLang="en-US" dirty="0"/>
              <a:t> </a:t>
            </a:r>
            <a:r>
              <a:rPr lang="en-US" altLang="zh-CN" dirty="0"/>
              <a:t>poverty</a:t>
            </a:r>
            <a:r>
              <a:rPr lang="zh-CN" altLang="en-US" dirty="0"/>
              <a:t> </a:t>
            </a:r>
            <a:r>
              <a:rPr lang="en-US" altLang="zh-CN" dirty="0"/>
              <a:t>rates</a:t>
            </a:r>
            <a:r>
              <a:rPr lang="zh-CN" altLang="en-US" dirty="0"/>
              <a:t> </a:t>
            </a:r>
            <a:r>
              <a:rPr lang="en-US" altLang="zh-CN" dirty="0"/>
              <a:t>in</a:t>
            </a:r>
            <a:r>
              <a:rPr lang="zh-CN" altLang="en-US" dirty="0"/>
              <a:t> </a:t>
            </a:r>
            <a:r>
              <a:rPr lang="en-US" altLang="zh-CN" dirty="0"/>
              <a:t>Europe.</a:t>
            </a:r>
            <a:r>
              <a:rPr lang="zh-CN" altLang="en-US" dirty="0"/>
              <a:t> </a:t>
            </a:r>
            <a:r>
              <a:rPr lang="en-US" altLang="zh-CN" dirty="0"/>
              <a:t>In</a:t>
            </a:r>
            <a:r>
              <a:rPr lang="zh-CN" altLang="en-US" dirty="0"/>
              <a:t> </a:t>
            </a:r>
            <a:r>
              <a:rPr lang="en-US" altLang="zh-CN" dirty="0"/>
              <a:t>the</a:t>
            </a:r>
            <a:r>
              <a:rPr lang="zh-CN" altLang="en-US" dirty="0"/>
              <a:t> </a:t>
            </a:r>
            <a:r>
              <a:rPr lang="en-US" altLang="zh-CN" dirty="0"/>
              <a:t>end,</a:t>
            </a:r>
            <a:r>
              <a:rPr lang="zh-CN" altLang="en-US" dirty="0"/>
              <a:t> </a:t>
            </a:r>
            <a:r>
              <a:rPr lang="en-US" altLang="zh-CN" dirty="0"/>
              <a:t>will</a:t>
            </a:r>
            <a:r>
              <a:rPr lang="zh-CN" altLang="en-US" dirty="0"/>
              <a:t> </a:t>
            </a:r>
            <a:r>
              <a:rPr lang="en-US" altLang="zh-CN" dirty="0"/>
              <a:t>get</a:t>
            </a:r>
            <a:r>
              <a:rPr lang="zh-CN" altLang="en-US" dirty="0"/>
              <a:t> </a:t>
            </a:r>
            <a:r>
              <a:rPr lang="en-US" altLang="zh-CN" dirty="0"/>
              <a:t>an</a:t>
            </a:r>
            <a:r>
              <a:rPr lang="zh-CN" altLang="en-US" dirty="0"/>
              <a:t> </a:t>
            </a:r>
            <a:r>
              <a:rPr lang="en-US" altLang="zh-CN" dirty="0"/>
              <a:t>idea</a:t>
            </a:r>
            <a:r>
              <a:rPr lang="zh-CN" altLang="en-US" dirty="0"/>
              <a:t> </a:t>
            </a:r>
            <a:r>
              <a:rPr lang="en-US" altLang="zh-CN" dirty="0"/>
              <a:t>of</a:t>
            </a:r>
            <a:r>
              <a:rPr lang="zh-CN" altLang="en-US" dirty="0"/>
              <a:t> </a:t>
            </a:r>
            <a:r>
              <a:rPr lang="en-US" altLang="zh-CN" dirty="0"/>
              <a:t>what</a:t>
            </a:r>
            <a:r>
              <a:rPr lang="zh-CN" altLang="en-US" dirty="0"/>
              <a:t> </a:t>
            </a:r>
            <a:r>
              <a:rPr lang="en-US" altLang="zh-CN" dirty="0"/>
              <a:t>makes</a:t>
            </a:r>
            <a:r>
              <a:rPr lang="zh-CN" altLang="en-US" dirty="0"/>
              <a:t> </a:t>
            </a:r>
            <a:r>
              <a:rPr lang="en-US" altLang="zh-CN" dirty="0"/>
              <a:t>visualization</a:t>
            </a:r>
            <a:r>
              <a:rPr lang="zh-CN" altLang="en-US" dirty="0"/>
              <a:t> </a:t>
            </a:r>
            <a:r>
              <a:rPr lang="en-US" altLang="zh-CN" dirty="0"/>
              <a:t>ethical</a:t>
            </a:r>
            <a:r>
              <a:rPr lang="zh-CN" altLang="en-US" dirty="0"/>
              <a:t> </a:t>
            </a:r>
            <a:r>
              <a:rPr lang="en-US" altLang="zh-CN" dirty="0"/>
              <a:t>and</a:t>
            </a:r>
            <a:r>
              <a:rPr lang="zh-CN" altLang="en-US" dirty="0"/>
              <a:t> </a:t>
            </a:r>
            <a:r>
              <a:rPr lang="en-US" altLang="zh-CN" dirty="0"/>
              <a:t>what</a:t>
            </a:r>
            <a:r>
              <a:rPr lang="zh-CN" altLang="en-US" dirty="0"/>
              <a:t> </a:t>
            </a:r>
            <a:r>
              <a:rPr lang="en-US" altLang="zh-CN" dirty="0"/>
              <a:t>make</a:t>
            </a:r>
            <a:r>
              <a:rPr lang="zh-CN" altLang="en-US" dirty="0"/>
              <a:t> </a:t>
            </a:r>
            <a:r>
              <a:rPr lang="en-US" altLang="zh-CN" dirty="0"/>
              <a:t>them</a:t>
            </a:r>
            <a:r>
              <a:rPr lang="zh-CN" altLang="en-US" dirty="0"/>
              <a:t> </a:t>
            </a:r>
            <a:r>
              <a:rPr lang="en-US" altLang="zh-CN" dirty="0"/>
              <a:t>unethical,</a:t>
            </a:r>
            <a:r>
              <a:rPr lang="zh-CN" altLang="en-US" dirty="0"/>
              <a:t> </a:t>
            </a:r>
            <a:r>
              <a:rPr lang="en-US" altLang="zh-CN" dirty="0"/>
              <a:t>what</a:t>
            </a:r>
            <a:r>
              <a:rPr lang="zh-CN" altLang="en-US" dirty="0"/>
              <a:t> </a:t>
            </a:r>
            <a:r>
              <a:rPr lang="en-US" altLang="zh-CN" dirty="0"/>
              <a:t>would</a:t>
            </a:r>
            <a:r>
              <a:rPr lang="zh-CN" altLang="en-US" dirty="0"/>
              <a:t> </a:t>
            </a:r>
            <a:r>
              <a:rPr lang="en-US" altLang="zh-CN" dirty="0"/>
              <a:t>be</a:t>
            </a:r>
            <a:r>
              <a:rPr lang="zh-CN" altLang="en-US" dirty="0"/>
              <a:t> </a:t>
            </a:r>
            <a:r>
              <a:rPr lang="en-US" altLang="zh-CN" dirty="0"/>
              <a:t>the</a:t>
            </a:r>
            <a:r>
              <a:rPr lang="zh-CN" altLang="en-US" dirty="0"/>
              <a:t> </a:t>
            </a:r>
            <a:r>
              <a:rPr lang="en-US" altLang="zh-CN" dirty="0"/>
              <a:t>impacts</a:t>
            </a:r>
            <a:r>
              <a:rPr lang="zh-CN" altLang="en-US" dirty="0"/>
              <a:t> </a:t>
            </a:r>
            <a:r>
              <a:rPr lang="en-US" altLang="zh-CN" dirty="0"/>
              <a:t>for</a:t>
            </a:r>
            <a:r>
              <a:rPr lang="zh-CN" altLang="en-US" dirty="0"/>
              <a:t> </a:t>
            </a:r>
            <a:r>
              <a:rPr lang="en-US" altLang="zh-CN" dirty="0"/>
              <a:t>audience.</a:t>
            </a:r>
            <a:r>
              <a:rPr lang="zh-CN" altLang="en-US" dirty="0"/>
              <a:t> </a:t>
            </a:r>
            <a:endParaRPr lang="en-US" dirty="0"/>
          </a:p>
        </p:txBody>
      </p:sp>
      <p:sp>
        <p:nvSpPr>
          <p:cNvPr id="4" name="Slide Number Placeholder 3"/>
          <p:cNvSpPr>
            <a:spLocks noGrp="1"/>
          </p:cNvSpPr>
          <p:nvPr>
            <p:ph type="sldNum" sz="quarter" idx="5"/>
          </p:nvPr>
        </p:nvSpPr>
        <p:spPr/>
        <p:txBody>
          <a:bodyPr/>
          <a:lstStyle/>
          <a:p>
            <a:fld id="{BC3B83D4-E2DD-6E49-945A-8B0B8736D440}" type="slidenum">
              <a:rPr lang="en-US" smtClean="0"/>
              <a:t>0</a:t>
            </a:fld>
            <a:endParaRPr lang="en-US"/>
          </a:p>
        </p:txBody>
      </p:sp>
    </p:spTree>
    <p:extLst>
      <p:ext uri="{BB962C8B-B14F-4D97-AF65-F5344CB8AC3E}">
        <p14:creationId xmlns:p14="http://schemas.microsoft.com/office/powerpoint/2010/main" val="2531831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an ethical visualization.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is a set of charts that explain the concept of ‘The Big Mac index’. The first chart explained purchasing-power parity. This is where the two colors that are going 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be</a:t>
            </a:r>
            <a:r>
              <a:rPr lang="en-US" sz="1200" kern="1200" dirty="0">
                <a:solidFill>
                  <a:schemeClr val="tx1"/>
                </a:solidFill>
                <a:effectLst/>
                <a:latin typeface="+mn-lt"/>
                <a:ea typeface="+mn-ea"/>
                <a:cs typeface="+mn-cs"/>
              </a:rPr>
              <a:t> use</a:t>
            </a:r>
            <a:r>
              <a:rPr lang="en-US" altLang="zh-CN" sz="1200" kern="1200" dirty="0">
                <a:solidFill>
                  <a:schemeClr val="tx1"/>
                </a:solidFill>
                <a:effectLst/>
                <a:latin typeface="+mn-lt"/>
                <a:ea typeface="+mn-ea"/>
                <a:cs typeface="+mn-cs"/>
              </a:rPr>
              <a:t>d</a:t>
            </a:r>
            <a:r>
              <a:rPr lang="en-US" sz="1200" kern="1200" dirty="0">
                <a:solidFill>
                  <a:schemeClr val="tx1"/>
                </a:solidFill>
                <a:effectLst/>
                <a:latin typeface="+mn-lt"/>
                <a:ea typeface="+mn-ea"/>
                <a:cs typeface="+mn-cs"/>
              </a:rPr>
              <a:t> in the following chart</a:t>
            </a:r>
            <a:r>
              <a:rPr lang="en-US" altLang="zh-CN" sz="1200"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 have been introduced. The second chart illustrate the price difference between two countries. Mapping is a precise method to demonstrate the </a:t>
            </a:r>
            <a:r>
              <a:rPr lang="en-US" altLang="zh-CN" sz="1200" kern="1200" dirty="0">
                <a:solidFill>
                  <a:schemeClr val="tx1"/>
                </a:solidFill>
                <a:effectLst/>
                <a:latin typeface="+mn-lt"/>
                <a:ea typeface="+mn-ea"/>
                <a:cs typeface="+mn-cs"/>
              </a:rPr>
              <a:t>logic</a:t>
            </a:r>
            <a:r>
              <a:rPr lang="en-US" sz="1200" kern="1200" dirty="0">
                <a:solidFill>
                  <a:schemeClr val="tx1"/>
                </a:solidFill>
                <a:effectLst/>
                <a:latin typeface="+mn-lt"/>
                <a:ea typeface="+mn-ea"/>
                <a:cs typeface="+mn-cs"/>
              </a:rPr>
              <a:t>. The third chart compares calculated and actual exchange rate, then indicates the difference. As an audience, now I can clearly know how does 38% coming from.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Because of the concept has been well explained, now audience would be able to move 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en-US" sz="1200" kern="1200" dirty="0">
                <a:solidFill>
                  <a:schemeClr val="tx1"/>
                </a:solidFill>
                <a:effectLst/>
                <a:latin typeface="+mn-lt"/>
                <a:ea typeface="+mn-ea"/>
                <a:cs typeface="+mn-cs"/>
              </a:rPr>
              <a:t> the index map on the next slide.</a:t>
            </a:r>
          </a:p>
          <a:p>
            <a:endParaRPr lang="en-US" dirty="0"/>
          </a:p>
          <a:p>
            <a:r>
              <a:rPr lang="en-US" dirty="0"/>
              <a:t>Reference: </a:t>
            </a:r>
          </a:p>
          <a:p>
            <a:r>
              <a:rPr lang="en-US" dirty="0"/>
              <a:t>The economist (Jul 15, 2020). </a:t>
            </a:r>
            <a:r>
              <a:rPr lang="en-US" i="1" dirty="0"/>
              <a:t>The Big Mac index</a:t>
            </a:r>
            <a:r>
              <a:rPr lang="en-US" dirty="0"/>
              <a:t>. Retrieved from: https://</a:t>
            </a:r>
            <a:r>
              <a:rPr lang="en-US" dirty="0" err="1"/>
              <a:t>www.economist.com</a:t>
            </a:r>
            <a:r>
              <a:rPr lang="en-US" dirty="0"/>
              <a:t>/news/2020/07/15/the-big-mac-index.</a:t>
            </a:r>
          </a:p>
          <a:p>
            <a:endParaRPr lang="en-US" dirty="0"/>
          </a:p>
          <a:p>
            <a:endParaRPr lang="en-US" dirty="0"/>
          </a:p>
        </p:txBody>
      </p:sp>
      <p:sp>
        <p:nvSpPr>
          <p:cNvPr id="4" name="Slide Number Placeholder 3"/>
          <p:cNvSpPr>
            <a:spLocks noGrp="1"/>
          </p:cNvSpPr>
          <p:nvPr>
            <p:ph type="sldNum" sz="quarter" idx="5"/>
          </p:nvPr>
        </p:nvSpPr>
        <p:spPr/>
        <p:txBody>
          <a:bodyPr/>
          <a:lstStyle/>
          <a:p>
            <a:fld id="{BC3B83D4-E2DD-6E49-945A-8B0B8736D440}" type="slidenum">
              <a:rPr lang="en-US" smtClean="0"/>
              <a:t>1</a:t>
            </a:fld>
            <a:endParaRPr lang="en-US"/>
          </a:p>
        </p:txBody>
      </p:sp>
    </p:spTree>
    <p:extLst>
      <p:ext uri="{BB962C8B-B14F-4D97-AF65-F5344CB8AC3E}">
        <p14:creationId xmlns:p14="http://schemas.microsoft.com/office/powerpoint/2010/main" val="94099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Th</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follow</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ethical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visualization.</a:t>
            </a:r>
          </a:p>
          <a:p>
            <a:pPr marL="171450" indent="-171450">
              <a:buFont typeface="Arial" panose="020B0604020202020204" pitchFamily="34" charset="0"/>
              <a:buChar char="•"/>
            </a:pP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hues,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yellow</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blue.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undervalued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blue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overvalued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combination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bar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chart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well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explaining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PPP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situation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worldwide.</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Big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Mac</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index</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compares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Big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Mac</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burger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prices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difference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countries.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Further,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indicates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whether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currencies/purchasing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power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appropriate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level.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map</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above,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index</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illustrated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color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rather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numbers,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which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easier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audience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catch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get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general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idea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worldwide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picture.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char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chart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aside.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lists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numbers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color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descending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order.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Again,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easier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viewer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catch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point.</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0" indent="0">
              <a:buFont typeface="Arial" panose="020B0604020202020204" pitchFamily="34" charset="0"/>
              <a:buNone/>
            </a:pPr>
            <a:r>
              <a:rPr lang="en-US" altLang="zh-CN" sz="1200" kern="1200" dirty="0">
                <a:solidFill>
                  <a:schemeClr val="tx1"/>
                </a:solidFill>
                <a:effectLst/>
                <a:latin typeface="+mn-lt"/>
                <a:ea typeface="+mn-ea"/>
                <a:cs typeface="+mn-cs"/>
              </a:rPr>
              <a:t>Reference:</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mn-cs"/>
              </a:rPr>
              <a:t>Durcevic</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(Jan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15,</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2019).</a:t>
            </a:r>
            <a:r>
              <a:rPr lang="zh-CN" altLang="en-US"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Take Advantage Of The Best Interactive &amp; Effective Data Visualization Examples</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Retrieved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from:</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https://</a:t>
            </a:r>
            <a:r>
              <a:rPr lang="en-US" altLang="zh-CN" sz="1200" kern="1200" dirty="0" err="1">
                <a:solidFill>
                  <a:schemeClr val="tx1"/>
                </a:solidFill>
                <a:effectLst/>
                <a:latin typeface="+mn-lt"/>
                <a:ea typeface="+mn-ea"/>
                <a:cs typeface="+mn-cs"/>
              </a:rPr>
              <a:t>www.datapine.com</a:t>
            </a:r>
            <a:r>
              <a:rPr lang="en-US" altLang="zh-CN" sz="1200" kern="1200" dirty="0">
                <a:solidFill>
                  <a:schemeClr val="tx1"/>
                </a:solidFill>
                <a:effectLst/>
                <a:latin typeface="+mn-lt"/>
                <a:ea typeface="+mn-ea"/>
                <a:cs typeface="+mn-cs"/>
              </a:rPr>
              <a:t>/blog/best-data-visualizations/</a:t>
            </a:r>
          </a:p>
        </p:txBody>
      </p:sp>
      <p:sp>
        <p:nvSpPr>
          <p:cNvPr id="4" name="Slide Number Placeholder 3"/>
          <p:cNvSpPr>
            <a:spLocks noGrp="1"/>
          </p:cNvSpPr>
          <p:nvPr>
            <p:ph type="sldNum" sz="quarter" idx="5"/>
          </p:nvPr>
        </p:nvSpPr>
        <p:spPr/>
        <p:txBody>
          <a:bodyPr/>
          <a:lstStyle/>
          <a:p>
            <a:fld id="{BC3B83D4-E2DD-6E49-945A-8B0B8736D440}" type="slidenum">
              <a:rPr lang="en-US" smtClean="0"/>
              <a:t>2</a:t>
            </a:fld>
            <a:endParaRPr lang="en-US"/>
          </a:p>
        </p:txBody>
      </p:sp>
    </p:spTree>
    <p:extLst>
      <p:ext uri="{BB962C8B-B14F-4D97-AF65-F5344CB8AC3E}">
        <p14:creationId xmlns:p14="http://schemas.microsoft.com/office/powerpoint/2010/main" val="173858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unethical visualization. </a:t>
            </a:r>
          </a:p>
          <a:p>
            <a:pPr marL="171450" indent="-171450">
              <a:buFont typeface="Arial" panose="020B0604020202020204" pitchFamily="34" charset="0"/>
              <a:buChar char="•"/>
            </a:pPr>
            <a:r>
              <a:rPr lang="en-US" dirty="0"/>
              <a:t>This is a common way of unethical graphics, which is breaking scales to extent the difference that much smaller than it looks. In this data, coming from Microsoft, the speed advantage of Edge is 5% to 9%, rather than 25% to 50% shown as in the chart. It is </a:t>
            </a:r>
            <a:r>
              <a:rPr lang="en-US" altLang="zh-CN" dirty="0"/>
              <a:t>an</a:t>
            </a:r>
            <a:r>
              <a:rPr lang="zh-CN" altLang="en-US" dirty="0"/>
              <a:t> </a:t>
            </a:r>
            <a:r>
              <a:rPr lang="en-US" dirty="0"/>
              <a:t>unfair comparison. </a:t>
            </a:r>
          </a:p>
          <a:p>
            <a:pPr marL="171450" indent="-171450">
              <a:buFont typeface="Arial" panose="020B0604020202020204" pitchFamily="34" charset="0"/>
              <a:buChar char="•"/>
            </a:pPr>
            <a:r>
              <a:rPr lang="en-US" dirty="0"/>
              <a:t>To fix it, show the full extent of the bars, shown as on the right. Or use the bubble chart. Less fancy, but accurate.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the data provided, Edge is fast, for sure, but not as drama as it looks like. This chart mislead people to believe that Edge is twice as fast </a:t>
            </a:r>
            <a:r>
              <a:rPr lang="en-US" altLang="zh-CN" dirty="0"/>
              <a:t>as</a:t>
            </a:r>
            <a:r>
              <a:rPr lang="en-US" dirty="0"/>
              <a:t> its competitors.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Reference: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a:t>Mccready</a:t>
            </a:r>
            <a:r>
              <a:rPr lang="en-US" dirty="0"/>
              <a:t>, R. (APR 17, 2020). </a:t>
            </a:r>
            <a:r>
              <a:rPr lang="en-US" i="1" dirty="0"/>
              <a:t>5 Ways Writers Use Misleading Graphs To Manipulate You</a:t>
            </a:r>
            <a:r>
              <a:rPr lang="en-US" dirty="0"/>
              <a:t>. Retrieved from: https://</a:t>
            </a:r>
            <a:r>
              <a:rPr lang="en-US" dirty="0" err="1"/>
              <a:t>venngage.com</a:t>
            </a:r>
            <a:r>
              <a:rPr lang="en-US" dirty="0"/>
              <a:t>/blog/misleading-graphs/.</a:t>
            </a:r>
          </a:p>
        </p:txBody>
      </p:sp>
      <p:sp>
        <p:nvSpPr>
          <p:cNvPr id="4" name="Slide Number Placeholder 3"/>
          <p:cNvSpPr>
            <a:spLocks noGrp="1"/>
          </p:cNvSpPr>
          <p:nvPr>
            <p:ph type="sldNum" sz="quarter" idx="5"/>
          </p:nvPr>
        </p:nvSpPr>
        <p:spPr/>
        <p:txBody>
          <a:bodyPr/>
          <a:lstStyle/>
          <a:p>
            <a:fld id="{BC3B83D4-E2DD-6E49-945A-8B0B8736D440}" type="slidenum">
              <a:rPr lang="en-US" smtClean="0"/>
              <a:t>3</a:t>
            </a:fld>
            <a:endParaRPr lang="en-US"/>
          </a:p>
        </p:txBody>
      </p:sp>
    </p:spTree>
    <p:extLst>
      <p:ext uri="{BB962C8B-B14F-4D97-AF65-F5344CB8AC3E}">
        <p14:creationId xmlns:p14="http://schemas.microsoft.com/office/powerpoint/2010/main" val="284876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Here’s another example of an unethical visualization.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Using color would be one of the ways to enhance the most important values. Using gradient colors to show a pattern would help audience to catch the point easier. But when there are 7 </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even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more</a:t>
            </a:r>
            <a:r>
              <a:rPr lang="zh-CN" alt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colors in one chart, people could be distracted by frequently consulting the color keys.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Always use single color palette, especially when we are presenting a trend of </a:t>
            </a:r>
            <a:r>
              <a:rPr lang="en-US" altLang="zh-CN" sz="1200"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 from low to high. I have put another example of using single color palette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right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side</a:t>
            </a:r>
            <a:r>
              <a:rPr lang="en-US" sz="1200" kern="1200" dirty="0">
                <a:solidFill>
                  <a:schemeClr val="tx1"/>
                </a:solidFill>
                <a:effectLst/>
                <a:latin typeface="+mn-lt"/>
                <a:ea typeface="+mn-ea"/>
                <a:cs typeface="+mn-cs"/>
              </a:rPr>
              <a:t> to explain my point.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this case, more colors may not mislead audience to another direction. But it would make it harder to follow. Less color in a chart would be much easier for audience to read quickly. </a:t>
            </a:r>
          </a:p>
          <a:p>
            <a:endParaRPr lang="en-US" dirty="0"/>
          </a:p>
          <a:p>
            <a:endParaRPr lang="en-US" dirty="0"/>
          </a:p>
          <a:p>
            <a:r>
              <a:rPr lang="en-US" dirty="0"/>
              <a:t>Reference: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dirty="0" err="1"/>
              <a:t>Mccready</a:t>
            </a:r>
            <a:r>
              <a:rPr lang="en-US" dirty="0"/>
              <a:t>, R. (APR 17, 2020). </a:t>
            </a:r>
            <a:r>
              <a:rPr lang="en-US" i="1" dirty="0"/>
              <a:t>5 Ways Writers Use Misleading Graphs To Manipulate You</a:t>
            </a:r>
            <a:r>
              <a:rPr lang="en-US" dirty="0"/>
              <a:t>. Retrieved from: https://</a:t>
            </a:r>
            <a:r>
              <a:rPr lang="en-US" dirty="0" err="1"/>
              <a:t>venngage.com</a:t>
            </a:r>
            <a:r>
              <a:rPr lang="en-US" dirty="0"/>
              <a:t>/blog/misleading-graphs/.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dirty="0" err="1"/>
              <a:t>Rost</a:t>
            </a:r>
            <a:r>
              <a:rPr lang="en-US" dirty="0"/>
              <a:t>, C. </a:t>
            </a:r>
            <a:r>
              <a:rPr lang="en-US" i="1" dirty="0"/>
              <a:t>What to Consider When Choosing Colors for Data Visualization</a:t>
            </a:r>
            <a:r>
              <a:rPr lang="en-US" dirty="0"/>
              <a:t>. Retrieved from: https://</a:t>
            </a:r>
            <a:r>
              <a:rPr lang="en-US" dirty="0" err="1"/>
              <a:t>www.dataquest.io</a:t>
            </a:r>
            <a:r>
              <a:rPr lang="en-US" dirty="0"/>
              <a:t>/blog/what-to-consider-when-choosing-colors-for-data-visualization/.</a:t>
            </a:r>
          </a:p>
          <a:p>
            <a:endParaRPr lang="en-US" dirty="0"/>
          </a:p>
        </p:txBody>
      </p:sp>
      <p:sp>
        <p:nvSpPr>
          <p:cNvPr id="4" name="Slide Number Placeholder 3"/>
          <p:cNvSpPr>
            <a:spLocks noGrp="1"/>
          </p:cNvSpPr>
          <p:nvPr>
            <p:ph type="sldNum" sz="quarter" idx="5"/>
          </p:nvPr>
        </p:nvSpPr>
        <p:spPr/>
        <p:txBody>
          <a:bodyPr/>
          <a:lstStyle/>
          <a:p>
            <a:fld id="{BC3B83D4-E2DD-6E49-945A-8B0B8736D440}" type="slidenum">
              <a:rPr lang="en-US" smtClean="0"/>
              <a:t>4</a:t>
            </a:fld>
            <a:endParaRPr lang="en-US"/>
          </a:p>
        </p:txBody>
      </p:sp>
    </p:spTree>
    <p:extLst>
      <p:ext uri="{BB962C8B-B14F-4D97-AF65-F5344CB8AC3E}">
        <p14:creationId xmlns:p14="http://schemas.microsoft.com/office/powerpoint/2010/main" val="407833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a:t>
            </a:r>
            <a:r>
              <a:rPr lang="zh-CN" altLang="en-US" dirty="0"/>
              <a:t> </a:t>
            </a:r>
            <a:r>
              <a:rPr lang="en-US" altLang="zh-CN" dirty="0"/>
              <a:t>conclusion,</a:t>
            </a:r>
            <a:r>
              <a:rPr lang="zh-CN" altLang="en-US" dirty="0"/>
              <a:t> </a:t>
            </a:r>
            <a:r>
              <a:rPr lang="en-US" altLang="zh-CN" dirty="0"/>
              <a:t>visualization</a:t>
            </a:r>
            <a:r>
              <a:rPr lang="zh-CN" altLang="en-US" dirty="0"/>
              <a:t> </a:t>
            </a:r>
            <a:r>
              <a:rPr lang="en-US" altLang="zh-CN" dirty="0"/>
              <a:t>are</a:t>
            </a:r>
            <a:r>
              <a:rPr lang="zh-CN" altLang="en-US" dirty="0"/>
              <a:t> </a:t>
            </a:r>
            <a:r>
              <a:rPr lang="en-US" altLang="zh-CN" dirty="0"/>
              <a:t>a</a:t>
            </a:r>
            <a:r>
              <a:rPr lang="zh-CN" altLang="en-US" dirty="0"/>
              <a:t> </a:t>
            </a:r>
            <a:r>
              <a:rPr lang="en-US" altLang="zh-CN" dirty="0"/>
              <a:t>great</a:t>
            </a:r>
            <a:r>
              <a:rPr lang="zh-CN" altLang="en-US" dirty="0"/>
              <a:t> </a:t>
            </a:r>
            <a:r>
              <a:rPr lang="en-US" altLang="zh-CN" dirty="0"/>
              <a:t>‘helper’</a:t>
            </a:r>
            <a:r>
              <a:rPr lang="zh-CN" altLang="en-US" dirty="0"/>
              <a:t> </a:t>
            </a:r>
            <a:r>
              <a:rPr lang="en-US" altLang="zh-CN" dirty="0"/>
              <a:t>to</a:t>
            </a:r>
            <a:r>
              <a:rPr lang="zh-CN" altLang="en-US" dirty="0"/>
              <a:t> </a:t>
            </a:r>
            <a:r>
              <a:rPr lang="en-US" altLang="zh-CN" dirty="0"/>
              <a:t>communicate</a:t>
            </a:r>
            <a:r>
              <a:rPr lang="zh-CN" altLang="en-US" dirty="0"/>
              <a:t> </a:t>
            </a:r>
            <a:r>
              <a:rPr lang="en-US" altLang="zh-CN" dirty="0"/>
              <a:t>with</a:t>
            </a:r>
            <a:r>
              <a:rPr lang="zh-CN" altLang="en-US" dirty="0"/>
              <a:t> </a:t>
            </a:r>
            <a:r>
              <a:rPr lang="en-US" altLang="zh-CN" dirty="0"/>
              <a:t>audience</a:t>
            </a:r>
            <a:r>
              <a:rPr lang="zh-CN" altLang="en-US" dirty="0"/>
              <a:t> </a:t>
            </a:r>
            <a:r>
              <a:rPr lang="en-US" altLang="zh-CN" dirty="0"/>
              <a:t>than</a:t>
            </a:r>
            <a:r>
              <a:rPr lang="zh-CN" altLang="en-US" dirty="0"/>
              <a:t> </a:t>
            </a:r>
            <a:r>
              <a:rPr lang="en-US" altLang="zh-CN" dirty="0"/>
              <a:t>text.</a:t>
            </a:r>
            <a:r>
              <a:rPr lang="zh-CN" altLang="en-US" dirty="0"/>
              <a:t> </a:t>
            </a:r>
            <a:r>
              <a:rPr lang="en-US" altLang="zh-CN" dirty="0"/>
              <a:t>People</a:t>
            </a:r>
            <a:r>
              <a:rPr lang="zh-CN" altLang="en-US" dirty="0"/>
              <a:t> </a:t>
            </a:r>
            <a:r>
              <a:rPr lang="en-US" altLang="zh-CN" dirty="0"/>
              <a:t>use</a:t>
            </a:r>
            <a:r>
              <a:rPr lang="zh-CN" altLang="en-US" dirty="0"/>
              <a:t> </a:t>
            </a:r>
            <a:r>
              <a:rPr lang="en-US" altLang="zh-CN" dirty="0"/>
              <a:t>visualization</a:t>
            </a:r>
            <a:r>
              <a:rPr lang="zh-CN" altLang="en-US" dirty="0"/>
              <a:t> </a:t>
            </a:r>
            <a:r>
              <a:rPr lang="en-US" altLang="zh-CN" dirty="0"/>
              <a:t>to</a:t>
            </a:r>
            <a:r>
              <a:rPr lang="zh-CN" altLang="en-US" dirty="0"/>
              <a:t> </a:t>
            </a:r>
            <a:r>
              <a:rPr lang="en-US" altLang="zh-CN" dirty="0"/>
              <a:t>make</a:t>
            </a:r>
            <a:r>
              <a:rPr lang="zh-CN" altLang="en-US" dirty="0"/>
              <a:t> </a:t>
            </a:r>
            <a:r>
              <a:rPr lang="en-US" altLang="zh-CN" dirty="0"/>
              <a:t>their</a:t>
            </a:r>
            <a:r>
              <a:rPr lang="zh-CN" altLang="en-US" dirty="0"/>
              <a:t> </a:t>
            </a:r>
            <a:r>
              <a:rPr lang="en-US" altLang="zh-CN" dirty="0"/>
              <a:t>points</a:t>
            </a:r>
            <a:r>
              <a:rPr lang="zh-CN" altLang="en-US" dirty="0"/>
              <a:t> </a:t>
            </a:r>
            <a:r>
              <a:rPr lang="en-US" altLang="zh-CN" dirty="0"/>
              <a:t>easier</a:t>
            </a:r>
            <a:r>
              <a:rPr lang="zh-CN" altLang="en-US" dirty="0"/>
              <a:t> </a:t>
            </a:r>
            <a:r>
              <a:rPr lang="en-US" altLang="zh-CN" dirty="0"/>
              <a:t>and</a:t>
            </a:r>
            <a:r>
              <a:rPr lang="zh-CN" altLang="en-US" dirty="0"/>
              <a:t> </a:t>
            </a:r>
            <a:r>
              <a:rPr lang="en-US" altLang="zh-CN" dirty="0"/>
              <a:t>more</a:t>
            </a:r>
            <a:r>
              <a:rPr lang="zh-CN" altLang="en-US" dirty="0"/>
              <a:t> </a:t>
            </a:r>
            <a:r>
              <a:rPr lang="en-US" altLang="zh-CN" dirty="0"/>
              <a:t>accurate</a:t>
            </a:r>
            <a:r>
              <a:rPr lang="zh-CN" altLang="en-US" dirty="0"/>
              <a:t> </a:t>
            </a:r>
            <a:r>
              <a:rPr lang="en-US" altLang="zh-CN" dirty="0"/>
              <a:t>to</a:t>
            </a:r>
            <a:r>
              <a:rPr lang="zh-CN" altLang="en-US" dirty="0"/>
              <a:t> </a:t>
            </a:r>
            <a:r>
              <a:rPr lang="en-US" altLang="zh-CN" dirty="0"/>
              <a:t>catch.</a:t>
            </a:r>
            <a:r>
              <a:rPr lang="zh-CN" altLang="en-US" dirty="0"/>
              <a:t> </a:t>
            </a:r>
            <a:r>
              <a:rPr lang="en-US" altLang="zh-CN" dirty="0"/>
              <a:t>On</a:t>
            </a:r>
            <a:r>
              <a:rPr lang="zh-CN" altLang="en-US" dirty="0"/>
              <a:t> </a:t>
            </a:r>
            <a:r>
              <a:rPr lang="en-US" altLang="zh-CN" dirty="0"/>
              <a:t>the</a:t>
            </a:r>
            <a:r>
              <a:rPr lang="zh-CN" altLang="en-US" dirty="0"/>
              <a:t> </a:t>
            </a:r>
            <a:r>
              <a:rPr lang="en-US" altLang="zh-CN" dirty="0"/>
              <a:t>other</a:t>
            </a:r>
            <a:r>
              <a:rPr lang="zh-CN" altLang="en-US" dirty="0"/>
              <a:t> </a:t>
            </a:r>
            <a:r>
              <a:rPr lang="en-US" altLang="zh-CN" dirty="0"/>
              <a:t>hand,</a:t>
            </a:r>
            <a:r>
              <a:rPr lang="zh-CN" altLang="en-US" dirty="0"/>
              <a:t> </a:t>
            </a:r>
            <a:r>
              <a:rPr lang="en-US" altLang="zh-CN" dirty="0"/>
              <a:t>audience</a:t>
            </a:r>
            <a:r>
              <a:rPr lang="zh-CN" altLang="en-US" dirty="0"/>
              <a:t> </a:t>
            </a:r>
            <a:r>
              <a:rPr lang="en-US" altLang="zh-CN" dirty="0"/>
              <a:t>would</a:t>
            </a:r>
            <a:r>
              <a:rPr lang="zh-CN" altLang="en-US" dirty="0"/>
              <a:t> </a:t>
            </a:r>
            <a:r>
              <a:rPr lang="en-US" altLang="zh-CN" dirty="0"/>
              <a:t>be</a:t>
            </a:r>
            <a:r>
              <a:rPr lang="zh-CN" altLang="en-US" dirty="0"/>
              <a:t> </a:t>
            </a:r>
            <a:r>
              <a:rPr lang="en-US" altLang="zh-CN" dirty="0"/>
              <a:t>much</a:t>
            </a:r>
            <a:r>
              <a:rPr lang="zh-CN" altLang="en-US" dirty="0"/>
              <a:t> </a:t>
            </a:r>
            <a:r>
              <a:rPr lang="en-US" altLang="zh-CN" dirty="0"/>
              <a:t>easier</a:t>
            </a:r>
            <a:r>
              <a:rPr lang="zh-CN" altLang="en-US" dirty="0"/>
              <a:t> </a:t>
            </a:r>
            <a:r>
              <a:rPr lang="en-US" altLang="zh-CN" dirty="0"/>
              <a:t>to</a:t>
            </a:r>
            <a:r>
              <a:rPr lang="zh-CN" altLang="en-US" dirty="0"/>
              <a:t> </a:t>
            </a:r>
            <a:r>
              <a:rPr lang="en-US" altLang="zh-CN" dirty="0"/>
              <a:t>get</a:t>
            </a:r>
            <a:r>
              <a:rPr lang="zh-CN" altLang="en-US" dirty="0"/>
              <a:t> </a:t>
            </a:r>
            <a:r>
              <a:rPr lang="en-US" altLang="zh-CN" dirty="0"/>
              <a:t>misled</a:t>
            </a:r>
            <a:r>
              <a:rPr lang="zh-CN" altLang="en-US" dirty="0"/>
              <a:t> </a:t>
            </a:r>
            <a:r>
              <a:rPr lang="en-US" altLang="zh-CN" dirty="0"/>
              <a:t>by</a:t>
            </a:r>
            <a:r>
              <a:rPr lang="zh-CN" altLang="en-US" dirty="0"/>
              <a:t> </a:t>
            </a:r>
            <a:r>
              <a:rPr lang="en-US" altLang="zh-CN" dirty="0"/>
              <a:t>visualization.</a:t>
            </a:r>
            <a:r>
              <a:rPr lang="zh-CN" altLang="en-US" dirty="0"/>
              <a:t> </a:t>
            </a:r>
            <a:r>
              <a:rPr lang="en-US" altLang="zh-CN" dirty="0"/>
              <a:t>Learn</a:t>
            </a:r>
            <a:r>
              <a:rPr lang="zh-CN" altLang="en-US" dirty="0"/>
              <a:t> </a:t>
            </a:r>
            <a:r>
              <a:rPr lang="en-US" altLang="zh-CN" dirty="0"/>
              <a:t>and</a:t>
            </a:r>
            <a:r>
              <a:rPr lang="zh-CN" altLang="en-US" dirty="0"/>
              <a:t> </a:t>
            </a:r>
            <a:r>
              <a:rPr lang="en-US" altLang="zh-CN" dirty="0"/>
              <a:t>get</a:t>
            </a:r>
            <a:r>
              <a:rPr lang="zh-CN" altLang="en-US" dirty="0"/>
              <a:t> </a:t>
            </a:r>
            <a:r>
              <a:rPr lang="en-US" altLang="zh-CN" dirty="0"/>
              <a:t>familiar</a:t>
            </a:r>
            <a:r>
              <a:rPr lang="zh-CN" altLang="en-US" dirty="0"/>
              <a:t> </a:t>
            </a:r>
            <a:r>
              <a:rPr lang="en-US" altLang="zh-CN" dirty="0"/>
              <a:t>with</a:t>
            </a:r>
            <a:r>
              <a:rPr lang="zh-CN" altLang="en-US" dirty="0"/>
              <a:t> </a:t>
            </a:r>
            <a:r>
              <a:rPr lang="en-US" altLang="zh-CN" dirty="0"/>
              <a:t>elements</a:t>
            </a:r>
            <a:r>
              <a:rPr lang="zh-CN" altLang="en-US" dirty="0"/>
              <a:t> </a:t>
            </a:r>
            <a:r>
              <a:rPr lang="en-US" altLang="zh-CN" dirty="0"/>
              <a:t>that</a:t>
            </a:r>
            <a:r>
              <a:rPr lang="zh-CN" altLang="en-US" dirty="0"/>
              <a:t> </a:t>
            </a:r>
            <a:r>
              <a:rPr lang="en-US" altLang="zh-CN" dirty="0"/>
              <a:t>make</a:t>
            </a:r>
            <a:r>
              <a:rPr lang="zh-CN" altLang="en-US" dirty="0"/>
              <a:t> </a:t>
            </a:r>
            <a:r>
              <a:rPr lang="en-US" altLang="zh-CN" dirty="0"/>
              <a:t>visualizations</a:t>
            </a:r>
            <a:r>
              <a:rPr lang="zh-CN" altLang="en-US" dirty="0"/>
              <a:t> </a:t>
            </a:r>
            <a:r>
              <a:rPr lang="en-US" altLang="zh-CN" dirty="0"/>
              <a:t>unethical.</a:t>
            </a:r>
            <a:r>
              <a:rPr lang="zh-CN" altLang="en-US" dirty="0"/>
              <a:t> </a:t>
            </a:r>
            <a:r>
              <a:rPr lang="en-US" altLang="zh-CN" dirty="0"/>
              <a:t>Avoid</a:t>
            </a:r>
            <a:r>
              <a:rPr lang="zh-CN" altLang="en-US" dirty="0"/>
              <a:t> </a:t>
            </a:r>
            <a:r>
              <a:rPr lang="en-US" altLang="zh-CN" dirty="0"/>
              <a:t>them</a:t>
            </a:r>
            <a:r>
              <a:rPr lang="zh-CN" altLang="en-US" dirty="0"/>
              <a:t> </a:t>
            </a:r>
            <a:r>
              <a:rPr lang="en-US" altLang="zh-CN" dirty="0"/>
              <a:t>when</a:t>
            </a:r>
            <a:r>
              <a:rPr lang="zh-CN" altLang="en-US" dirty="0"/>
              <a:t> </a:t>
            </a:r>
            <a:r>
              <a:rPr lang="en-US" altLang="zh-CN" dirty="0"/>
              <a:t>we</a:t>
            </a:r>
            <a:r>
              <a:rPr lang="zh-CN" altLang="en-US" dirty="0"/>
              <a:t> </a:t>
            </a:r>
            <a:r>
              <a:rPr lang="en-US" altLang="zh-CN" dirty="0"/>
              <a:t>make</a:t>
            </a:r>
            <a:r>
              <a:rPr lang="zh-CN" altLang="en-US" dirty="0"/>
              <a:t> </a:t>
            </a:r>
            <a:r>
              <a:rPr lang="en-US" altLang="zh-CN" dirty="0"/>
              <a:t>visualizations;</a:t>
            </a:r>
            <a:r>
              <a:rPr lang="zh-CN" altLang="en-US" dirty="0"/>
              <a:t> </a:t>
            </a:r>
            <a:r>
              <a:rPr lang="en-US" altLang="zh-CN" dirty="0" err="1"/>
              <a:t>recognise</a:t>
            </a:r>
            <a:r>
              <a:rPr lang="zh-CN" altLang="en-US" dirty="0"/>
              <a:t> </a:t>
            </a:r>
            <a:r>
              <a:rPr lang="en-US" altLang="zh-CN" dirty="0"/>
              <a:t>them</a:t>
            </a:r>
            <a:r>
              <a:rPr lang="zh-CN" altLang="en-US" dirty="0"/>
              <a:t> </a:t>
            </a:r>
            <a:r>
              <a:rPr lang="en-US" altLang="zh-CN" dirty="0"/>
              <a:t>when</a:t>
            </a:r>
            <a:r>
              <a:rPr lang="zh-CN" altLang="en-US" dirty="0"/>
              <a:t> </a:t>
            </a:r>
            <a:r>
              <a:rPr lang="en-US" altLang="zh-CN" dirty="0"/>
              <a:t>we</a:t>
            </a:r>
            <a:r>
              <a:rPr lang="zh-CN" altLang="en-US" dirty="0"/>
              <a:t> </a:t>
            </a:r>
            <a:r>
              <a:rPr lang="en-US" altLang="zh-CN"/>
              <a:t>read.</a:t>
            </a:r>
            <a:r>
              <a:rPr lang="zh-CN" altLang="en-US" dirty="0"/>
              <a:t> </a:t>
            </a:r>
            <a:endParaRPr lang="en-US" dirty="0"/>
          </a:p>
        </p:txBody>
      </p:sp>
      <p:sp>
        <p:nvSpPr>
          <p:cNvPr id="4" name="Slide Number Placeholder 3"/>
          <p:cNvSpPr>
            <a:spLocks noGrp="1"/>
          </p:cNvSpPr>
          <p:nvPr>
            <p:ph type="sldNum" sz="quarter" idx="5"/>
          </p:nvPr>
        </p:nvSpPr>
        <p:spPr/>
        <p:txBody>
          <a:bodyPr/>
          <a:lstStyle/>
          <a:p>
            <a:fld id="{BC3B83D4-E2DD-6E49-945A-8B0B8736D440}" type="slidenum">
              <a:rPr lang="en-US" smtClean="0"/>
              <a:t>5</a:t>
            </a:fld>
            <a:endParaRPr lang="en-US"/>
          </a:p>
        </p:txBody>
      </p:sp>
    </p:spTree>
    <p:extLst>
      <p:ext uri="{BB962C8B-B14F-4D97-AF65-F5344CB8AC3E}">
        <p14:creationId xmlns:p14="http://schemas.microsoft.com/office/powerpoint/2010/main" val="1479828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991B-8FD3-1641-98B4-FEF0FB2F71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E508F-854E-774D-B8BF-45C7B3E14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F11457-A324-5940-B4E0-A8E61BF76488}"/>
              </a:ext>
            </a:extLst>
          </p:cNvPr>
          <p:cNvSpPr>
            <a:spLocks noGrp="1"/>
          </p:cNvSpPr>
          <p:nvPr>
            <p:ph type="dt" sz="half" idx="10"/>
          </p:nvPr>
        </p:nvSpPr>
        <p:spPr/>
        <p:txBody>
          <a:bodyPr/>
          <a:lstStyle/>
          <a:p>
            <a:fld id="{E34A8754-26EF-CD45-8EEA-663DF2E0730E}" type="datetime1">
              <a:rPr lang="en-US" smtClean="0"/>
              <a:t>7/18/20</a:t>
            </a:fld>
            <a:endParaRPr lang="en-US"/>
          </a:p>
        </p:txBody>
      </p:sp>
      <p:sp>
        <p:nvSpPr>
          <p:cNvPr id="5" name="Footer Placeholder 4">
            <a:extLst>
              <a:ext uri="{FF2B5EF4-FFF2-40B4-BE49-F238E27FC236}">
                <a16:creationId xmlns:a16="http://schemas.microsoft.com/office/drawing/2014/main" id="{86C6E31A-FAC7-664B-BF9B-CA778B3238DC}"/>
              </a:ext>
            </a:extLst>
          </p:cNvPr>
          <p:cNvSpPr>
            <a:spLocks noGrp="1"/>
          </p:cNvSpPr>
          <p:nvPr>
            <p:ph type="ftr" sz="quarter" idx="11"/>
          </p:nvPr>
        </p:nvSpPr>
        <p:spPr/>
        <p:txBody>
          <a:bodyPr/>
          <a:lstStyle/>
          <a:p>
            <a:r>
              <a:rPr lang="en-US"/>
              <a:t>Ethical Visualizations Presentation</a:t>
            </a:r>
          </a:p>
        </p:txBody>
      </p:sp>
      <p:sp>
        <p:nvSpPr>
          <p:cNvPr id="6" name="Slide Number Placeholder 5">
            <a:extLst>
              <a:ext uri="{FF2B5EF4-FFF2-40B4-BE49-F238E27FC236}">
                <a16:creationId xmlns:a16="http://schemas.microsoft.com/office/drawing/2014/main" id="{5FD89476-BE57-A646-89AF-4A4D5B420D11}"/>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2089461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783-E7E5-4B40-84CA-78F8A5F689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937557-F46D-8646-86D8-AB15802CC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4AC07-1B74-D74F-A821-7663D8742AE1}"/>
              </a:ext>
            </a:extLst>
          </p:cNvPr>
          <p:cNvSpPr>
            <a:spLocks noGrp="1"/>
          </p:cNvSpPr>
          <p:nvPr>
            <p:ph type="dt" sz="half" idx="10"/>
          </p:nvPr>
        </p:nvSpPr>
        <p:spPr/>
        <p:txBody>
          <a:bodyPr/>
          <a:lstStyle/>
          <a:p>
            <a:fld id="{F4B84F8B-6F2B-184B-8C7C-63A8B2B7233E}" type="datetime1">
              <a:rPr lang="en-US" smtClean="0"/>
              <a:t>7/18/20</a:t>
            </a:fld>
            <a:endParaRPr lang="en-US"/>
          </a:p>
        </p:txBody>
      </p:sp>
      <p:sp>
        <p:nvSpPr>
          <p:cNvPr id="5" name="Footer Placeholder 4">
            <a:extLst>
              <a:ext uri="{FF2B5EF4-FFF2-40B4-BE49-F238E27FC236}">
                <a16:creationId xmlns:a16="http://schemas.microsoft.com/office/drawing/2014/main" id="{1F7F7510-C77F-F043-9004-CC028B0F51C5}"/>
              </a:ext>
            </a:extLst>
          </p:cNvPr>
          <p:cNvSpPr>
            <a:spLocks noGrp="1"/>
          </p:cNvSpPr>
          <p:nvPr>
            <p:ph type="ftr" sz="quarter" idx="11"/>
          </p:nvPr>
        </p:nvSpPr>
        <p:spPr/>
        <p:txBody>
          <a:bodyPr/>
          <a:lstStyle/>
          <a:p>
            <a:r>
              <a:rPr lang="en-US"/>
              <a:t>Ethical Visualizations Presentation</a:t>
            </a:r>
          </a:p>
        </p:txBody>
      </p:sp>
      <p:sp>
        <p:nvSpPr>
          <p:cNvPr id="6" name="Slide Number Placeholder 5">
            <a:extLst>
              <a:ext uri="{FF2B5EF4-FFF2-40B4-BE49-F238E27FC236}">
                <a16:creationId xmlns:a16="http://schemas.microsoft.com/office/drawing/2014/main" id="{1EAF50E6-E315-C74E-9AEA-A4BE6B3F889D}"/>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330318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8DC78-019C-0642-96C2-7A7BC9472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1C059D-A61C-4943-9FDF-57E4F76B23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1AB69-20A8-1A4A-871A-92F23FBB931A}"/>
              </a:ext>
            </a:extLst>
          </p:cNvPr>
          <p:cNvSpPr>
            <a:spLocks noGrp="1"/>
          </p:cNvSpPr>
          <p:nvPr>
            <p:ph type="dt" sz="half" idx="10"/>
          </p:nvPr>
        </p:nvSpPr>
        <p:spPr/>
        <p:txBody>
          <a:bodyPr/>
          <a:lstStyle/>
          <a:p>
            <a:fld id="{40060634-942D-FA4F-9C35-0320E5497D69}" type="datetime1">
              <a:rPr lang="en-US" smtClean="0"/>
              <a:t>7/18/20</a:t>
            </a:fld>
            <a:endParaRPr lang="en-US"/>
          </a:p>
        </p:txBody>
      </p:sp>
      <p:sp>
        <p:nvSpPr>
          <p:cNvPr id="5" name="Footer Placeholder 4">
            <a:extLst>
              <a:ext uri="{FF2B5EF4-FFF2-40B4-BE49-F238E27FC236}">
                <a16:creationId xmlns:a16="http://schemas.microsoft.com/office/drawing/2014/main" id="{AA65236E-4601-8F41-9662-1DEBCDBD0B32}"/>
              </a:ext>
            </a:extLst>
          </p:cNvPr>
          <p:cNvSpPr>
            <a:spLocks noGrp="1"/>
          </p:cNvSpPr>
          <p:nvPr>
            <p:ph type="ftr" sz="quarter" idx="11"/>
          </p:nvPr>
        </p:nvSpPr>
        <p:spPr/>
        <p:txBody>
          <a:bodyPr/>
          <a:lstStyle/>
          <a:p>
            <a:r>
              <a:rPr lang="en-US"/>
              <a:t>Ethical Visualizations Presentation</a:t>
            </a:r>
          </a:p>
        </p:txBody>
      </p:sp>
      <p:sp>
        <p:nvSpPr>
          <p:cNvPr id="6" name="Slide Number Placeholder 5">
            <a:extLst>
              <a:ext uri="{FF2B5EF4-FFF2-40B4-BE49-F238E27FC236}">
                <a16:creationId xmlns:a16="http://schemas.microsoft.com/office/drawing/2014/main" id="{7576033E-401D-064E-ABE3-60C697C5F6D3}"/>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387749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C185-299E-B544-BBD2-C07F61E59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DD6486-B712-F14D-9C66-7DBA7DA600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F259F-AF56-944B-A65B-1249F07C0F20}"/>
              </a:ext>
            </a:extLst>
          </p:cNvPr>
          <p:cNvSpPr>
            <a:spLocks noGrp="1"/>
          </p:cNvSpPr>
          <p:nvPr>
            <p:ph type="dt" sz="half" idx="10"/>
          </p:nvPr>
        </p:nvSpPr>
        <p:spPr/>
        <p:txBody>
          <a:bodyPr/>
          <a:lstStyle/>
          <a:p>
            <a:fld id="{3CEC3C68-6222-AE4F-8CB6-FF8681682CE0}" type="datetime1">
              <a:rPr lang="en-US" smtClean="0"/>
              <a:t>7/18/20</a:t>
            </a:fld>
            <a:r>
              <a:rPr lang="en-US" altLang="zh-CN"/>
              <a:t>20</a:t>
            </a:r>
            <a:endParaRPr lang="en-US" dirty="0"/>
          </a:p>
        </p:txBody>
      </p:sp>
      <p:sp>
        <p:nvSpPr>
          <p:cNvPr id="5" name="Footer Placeholder 4">
            <a:extLst>
              <a:ext uri="{FF2B5EF4-FFF2-40B4-BE49-F238E27FC236}">
                <a16:creationId xmlns:a16="http://schemas.microsoft.com/office/drawing/2014/main" id="{D5A67793-1E7F-7B40-BDF8-95B2B13804AF}"/>
              </a:ext>
            </a:extLst>
          </p:cNvPr>
          <p:cNvSpPr>
            <a:spLocks noGrp="1"/>
          </p:cNvSpPr>
          <p:nvPr>
            <p:ph type="ftr" sz="quarter" idx="11"/>
          </p:nvPr>
        </p:nvSpPr>
        <p:spPr/>
        <p:txBody>
          <a:bodyPr/>
          <a:lstStyle/>
          <a:p>
            <a:r>
              <a:rPr lang="en-US" altLang="zh-CN" dirty="0"/>
              <a:t>Ethical</a:t>
            </a:r>
            <a:r>
              <a:rPr lang="zh-CN" altLang="en-US" dirty="0"/>
              <a:t> </a:t>
            </a:r>
            <a:r>
              <a:rPr lang="en-US" altLang="zh-CN" dirty="0"/>
              <a:t>Visualizations</a:t>
            </a:r>
            <a:r>
              <a:rPr lang="zh-CN" altLang="en-US" dirty="0"/>
              <a:t> </a:t>
            </a:r>
            <a:r>
              <a:rPr lang="en-US" altLang="zh-CN" dirty="0"/>
              <a:t>Presentation</a:t>
            </a:r>
            <a:endParaRPr lang="en-US" dirty="0"/>
          </a:p>
        </p:txBody>
      </p:sp>
      <p:sp>
        <p:nvSpPr>
          <p:cNvPr id="6" name="Slide Number Placeholder 5">
            <a:extLst>
              <a:ext uri="{FF2B5EF4-FFF2-40B4-BE49-F238E27FC236}">
                <a16:creationId xmlns:a16="http://schemas.microsoft.com/office/drawing/2014/main" id="{65963D71-2C19-2645-8019-4BE7585F6C00}"/>
              </a:ext>
            </a:extLst>
          </p:cNvPr>
          <p:cNvSpPr>
            <a:spLocks noGrp="1"/>
          </p:cNvSpPr>
          <p:nvPr>
            <p:ph type="sldNum" sz="quarter" idx="12"/>
          </p:nvPr>
        </p:nvSpPr>
        <p:spPr/>
        <p:txBody>
          <a:bodyPr/>
          <a:lstStyle>
            <a:lvl1pPr>
              <a:defRPr>
                <a:solidFill>
                  <a:schemeClr val="accent2"/>
                </a:solidFill>
              </a:defRPr>
            </a:lvl1pPr>
          </a:lstStyle>
          <a:p>
            <a:fld id="{5E165751-051E-4045-BFA7-BDB2DD1CABB7}" type="slidenum">
              <a:rPr lang="en-US" smtClean="0"/>
              <a:pPr/>
              <a:t>‹#›</a:t>
            </a:fld>
            <a:endParaRPr lang="en-US"/>
          </a:p>
        </p:txBody>
      </p:sp>
    </p:spTree>
    <p:extLst>
      <p:ext uri="{BB962C8B-B14F-4D97-AF65-F5344CB8AC3E}">
        <p14:creationId xmlns:p14="http://schemas.microsoft.com/office/powerpoint/2010/main" val="416016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DA14-8B08-AD47-9523-B3B8789AD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25842A-30C0-1546-B22E-7597D2ACF6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53F08F-FBC6-DF43-B1B5-7C5445940BA1}"/>
              </a:ext>
            </a:extLst>
          </p:cNvPr>
          <p:cNvSpPr>
            <a:spLocks noGrp="1"/>
          </p:cNvSpPr>
          <p:nvPr>
            <p:ph type="dt" sz="half" idx="10"/>
          </p:nvPr>
        </p:nvSpPr>
        <p:spPr/>
        <p:txBody>
          <a:bodyPr/>
          <a:lstStyle/>
          <a:p>
            <a:fld id="{403DF19D-0EB6-0C45-8682-576530D0EB23}" type="datetime1">
              <a:rPr lang="en-US" smtClean="0"/>
              <a:t>7/18/20</a:t>
            </a:fld>
            <a:endParaRPr lang="en-US"/>
          </a:p>
        </p:txBody>
      </p:sp>
      <p:sp>
        <p:nvSpPr>
          <p:cNvPr id="5" name="Footer Placeholder 4">
            <a:extLst>
              <a:ext uri="{FF2B5EF4-FFF2-40B4-BE49-F238E27FC236}">
                <a16:creationId xmlns:a16="http://schemas.microsoft.com/office/drawing/2014/main" id="{DDBEE5DF-A126-5F42-9778-EFB98B4717B4}"/>
              </a:ext>
            </a:extLst>
          </p:cNvPr>
          <p:cNvSpPr>
            <a:spLocks noGrp="1"/>
          </p:cNvSpPr>
          <p:nvPr>
            <p:ph type="ftr" sz="quarter" idx="11"/>
          </p:nvPr>
        </p:nvSpPr>
        <p:spPr/>
        <p:txBody>
          <a:bodyPr/>
          <a:lstStyle/>
          <a:p>
            <a:r>
              <a:rPr lang="en-US"/>
              <a:t>Ethical Visualizations Presentation</a:t>
            </a:r>
          </a:p>
        </p:txBody>
      </p:sp>
      <p:sp>
        <p:nvSpPr>
          <p:cNvPr id="6" name="Slide Number Placeholder 5">
            <a:extLst>
              <a:ext uri="{FF2B5EF4-FFF2-40B4-BE49-F238E27FC236}">
                <a16:creationId xmlns:a16="http://schemas.microsoft.com/office/drawing/2014/main" id="{3A418008-5DA0-5F44-B61A-31A22766B39B}"/>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109968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40C0-0E10-6543-83A5-6F7EE33211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6677F-2B09-3D4A-A9BE-81537568F4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0EF2FC-5348-8340-A117-945867EECF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F5C102-1353-4D42-BAB6-93A6DCEF8E8C}"/>
              </a:ext>
            </a:extLst>
          </p:cNvPr>
          <p:cNvSpPr>
            <a:spLocks noGrp="1"/>
          </p:cNvSpPr>
          <p:nvPr>
            <p:ph type="dt" sz="half" idx="10"/>
          </p:nvPr>
        </p:nvSpPr>
        <p:spPr/>
        <p:txBody>
          <a:bodyPr/>
          <a:lstStyle/>
          <a:p>
            <a:fld id="{A0678F7E-F8A2-AB47-A13A-61C7EA4230F7}" type="datetime1">
              <a:rPr lang="en-US" smtClean="0"/>
              <a:t>7/18/20</a:t>
            </a:fld>
            <a:endParaRPr lang="en-US"/>
          </a:p>
        </p:txBody>
      </p:sp>
      <p:sp>
        <p:nvSpPr>
          <p:cNvPr id="6" name="Footer Placeholder 5">
            <a:extLst>
              <a:ext uri="{FF2B5EF4-FFF2-40B4-BE49-F238E27FC236}">
                <a16:creationId xmlns:a16="http://schemas.microsoft.com/office/drawing/2014/main" id="{521C82D3-4C57-1543-A629-ACEF6A4C154A}"/>
              </a:ext>
            </a:extLst>
          </p:cNvPr>
          <p:cNvSpPr>
            <a:spLocks noGrp="1"/>
          </p:cNvSpPr>
          <p:nvPr>
            <p:ph type="ftr" sz="quarter" idx="11"/>
          </p:nvPr>
        </p:nvSpPr>
        <p:spPr/>
        <p:txBody>
          <a:bodyPr/>
          <a:lstStyle/>
          <a:p>
            <a:r>
              <a:rPr lang="en-US"/>
              <a:t>Ethical Visualizations Presentation</a:t>
            </a:r>
          </a:p>
        </p:txBody>
      </p:sp>
      <p:sp>
        <p:nvSpPr>
          <p:cNvPr id="7" name="Slide Number Placeholder 6">
            <a:extLst>
              <a:ext uri="{FF2B5EF4-FFF2-40B4-BE49-F238E27FC236}">
                <a16:creationId xmlns:a16="http://schemas.microsoft.com/office/drawing/2014/main" id="{ADF81E73-2B82-804D-BA59-6F03C45CF6BB}"/>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260157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92C7-FDC1-3C45-930D-40F1B44F56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4F01BA-B847-DC4D-9165-DE5EF4F54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52E1B8-1EBD-804A-9A66-B7F1ABCBE1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C5D6C6-F1CC-9940-B8AA-3396F8968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47C0C8-D587-1F48-89DE-127C2994FE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265D65-C322-7848-92D8-344B17B3E5FF}"/>
              </a:ext>
            </a:extLst>
          </p:cNvPr>
          <p:cNvSpPr>
            <a:spLocks noGrp="1"/>
          </p:cNvSpPr>
          <p:nvPr>
            <p:ph type="dt" sz="half" idx="10"/>
          </p:nvPr>
        </p:nvSpPr>
        <p:spPr/>
        <p:txBody>
          <a:bodyPr/>
          <a:lstStyle/>
          <a:p>
            <a:fld id="{9C412DA2-B002-7A41-95E2-85C10842EB9B}" type="datetime1">
              <a:rPr lang="en-US" smtClean="0"/>
              <a:t>7/18/20</a:t>
            </a:fld>
            <a:endParaRPr lang="en-US"/>
          </a:p>
        </p:txBody>
      </p:sp>
      <p:sp>
        <p:nvSpPr>
          <p:cNvPr id="8" name="Footer Placeholder 7">
            <a:extLst>
              <a:ext uri="{FF2B5EF4-FFF2-40B4-BE49-F238E27FC236}">
                <a16:creationId xmlns:a16="http://schemas.microsoft.com/office/drawing/2014/main" id="{646AD42B-88EA-004D-9C41-EFBECA36CE5D}"/>
              </a:ext>
            </a:extLst>
          </p:cNvPr>
          <p:cNvSpPr>
            <a:spLocks noGrp="1"/>
          </p:cNvSpPr>
          <p:nvPr>
            <p:ph type="ftr" sz="quarter" idx="11"/>
          </p:nvPr>
        </p:nvSpPr>
        <p:spPr/>
        <p:txBody>
          <a:bodyPr/>
          <a:lstStyle/>
          <a:p>
            <a:r>
              <a:rPr lang="en-US"/>
              <a:t>Ethical Visualizations Presentation</a:t>
            </a:r>
          </a:p>
        </p:txBody>
      </p:sp>
      <p:sp>
        <p:nvSpPr>
          <p:cNvPr id="9" name="Slide Number Placeholder 8">
            <a:extLst>
              <a:ext uri="{FF2B5EF4-FFF2-40B4-BE49-F238E27FC236}">
                <a16:creationId xmlns:a16="http://schemas.microsoft.com/office/drawing/2014/main" id="{44FF1BD5-9FAD-E44A-ACBA-8CEE6051D16B}"/>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320777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97DE-0D3E-FC4B-9972-3C9491967B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FA920F-DF44-714C-AF7B-F45785668838}"/>
              </a:ext>
            </a:extLst>
          </p:cNvPr>
          <p:cNvSpPr>
            <a:spLocks noGrp="1"/>
          </p:cNvSpPr>
          <p:nvPr>
            <p:ph type="dt" sz="half" idx="10"/>
          </p:nvPr>
        </p:nvSpPr>
        <p:spPr/>
        <p:txBody>
          <a:bodyPr/>
          <a:lstStyle/>
          <a:p>
            <a:fld id="{E036183A-DEDF-B147-9758-A0EEB8FC32E4}" type="datetime1">
              <a:rPr lang="en-US" smtClean="0"/>
              <a:t>7/18/20</a:t>
            </a:fld>
            <a:endParaRPr lang="en-US"/>
          </a:p>
        </p:txBody>
      </p:sp>
      <p:sp>
        <p:nvSpPr>
          <p:cNvPr id="4" name="Footer Placeholder 3">
            <a:extLst>
              <a:ext uri="{FF2B5EF4-FFF2-40B4-BE49-F238E27FC236}">
                <a16:creationId xmlns:a16="http://schemas.microsoft.com/office/drawing/2014/main" id="{9E92AACD-0871-B24B-88D6-899B73491E95}"/>
              </a:ext>
            </a:extLst>
          </p:cNvPr>
          <p:cNvSpPr>
            <a:spLocks noGrp="1"/>
          </p:cNvSpPr>
          <p:nvPr>
            <p:ph type="ftr" sz="quarter" idx="11"/>
          </p:nvPr>
        </p:nvSpPr>
        <p:spPr/>
        <p:txBody>
          <a:bodyPr/>
          <a:lstStyle/>
          <a:p>
            <a:r>
              <a:rPr lang="en-US"/>
              <a:t>Ethical Visualizations Presentation</a:t>
            </a:r>
          </a:p>
        </p:txBody>
      </p:sp>
      <p:sp>
        <p:nvSpPr>
          <p:cNvPr id="5" name="Slide Number Placeholder 4">
            <a:extLst>
              <a:ext uri="{FF2B5EF4-FFF2-40B4-BE49-F238E27FC236}">
                <a16:creationId xmlns:a16="http://schemas.microsoft.com/office/drawing/2014/main" id="{71B39C14-C7A7-5B46-BA55-711C20E35A35}"/>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6915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C0C06-4F61-CA40-B153-FCB111A7364F}"/>
              </a:ext>
            </a:extLst>
          </p:cNvPr>
          <p:cNvSpPr>
            <a:spLocks noGrp="1"/>
          </p:cNvSpPr>
          <p:nvPr>
            <p:ph type="dt" sz="half" idx="10"/>
          </p:nvPr>
        </p:nvSpPr>
        <p:spPr/>
        <p:txBody>
          <a:bodyPr/>
          <a:lstStyle/>
          <a:p>
            <a:fld id="{81B848F3-5293-F44D-AE59-CB246B7A84AF}" type="datetime1">
              <a:rPr lang="en-US" smtClean="0"/>
              <a:t>7/18/20</a:t>
            </a:fld>
            <a:endParaRPr lang="en-US"/>
          </a:p>
        </p:txBody>
      </p:sp>
      <p:sp>
        <p:nvSpPr>
          <p:cNvPr id="3" name="Footer Placeholder 2">
            <a:extLst>
              <a:ext uri="{FF2B5EF4-FFF2-40B4-BE49-F238E27FC236}">
                <a16:creationId xmlns:a16="http://schemas.microsoft.com/office/drawing/2014/main" id="{A292DABC-C839-6F4F-8C01-4C314C67C08B}"/>
              </a:ext>
            </a:extLst>
          </p:cNvPr>
          <p:cNvSpPr>
            <a:spLocks noGrp="1"/>
          </p:cNvSpPr>
          <p:nvPr>
            <p:ph type="ftr" sz="quarter" idx="11"/>
          </p:nvPr>
        </p:nvSpPr>
        <p:spPr/>
        <p:txBody>
          <a:bodyPr/>
          <a:lstStyle/>
          <a:p>
            <a:r>
              <a:rPr lang="en-US"/>
              <a:t>Ethical Visualizations Presentation</a:t>
            </a:r>
          </a:p>
        </p:txBody>
      </p:sp>
      <p:sp>
        <p:nvSpPr>
          <p:cNvPr id="4" name="Slide Number Placeholder 3">
            <a:extLst>
              <a:ext uri="{FF2B5EF4-FFF2-40B4-BE49-F238E27FC236}">
                <a16:creationId xmlns:a16="http://schemas.microsoft.com/office/drawing/2014/main" id="{05C0B2F9-27D1-EF44-9089-0A63C1615763}"/>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422587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E1B8-6026-034C-858D-32E1CBC0F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703DCE-34FB-4345-A8E0-15D4B005A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407B19-D1AD-D44D-AF1B-56EE2EC15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A9798A-7840-BC4C-99AF-1EBA4454A194}"/>
              </a:ext>
            </a:extLst>
          </p:cNvPr>
          <p:cNvSpPr>
            <a:spLocks noGrp="1"/>
          </p:cNvSpPr>
          <p:nvPr>
            <p:ph type="dt" sz="half" idx="10"/>
          </p:nvPr>
        </p:nvSpPr>
        <p:spPr/>
        <p:txBody>
          <a:bodyPr/>
          <a:lstStyle/>
          <a:p>
            <a:fld id="{13E5AF2A-D2EE-8645-93E2-E6C727F29193}" type="datetime1">
              <a:rPr lang="en-US" smtClean="0"/>
              <a:t>7/18/20</a:t>
            </a:fld>
            <a:endParaRPr lang="en-US"/>
          </a:p>
        </p:txBody>
      </p:sp>
      <p:sp>
        <p:nvSpPr>
          <p:cNvPr id="6" name="Footer Placeholder 5">
            <a:extLst>
              <a:ext uri="{FF2B5EF4-FFF2-40B4-BE49-F238E27FC236}">
                <a16:creationId xmlns:a16="http://schemas.microsoft.com/office/drawing/2014/main" id="{9878C223-364C-2343-9353-49F372260020}"/>
              </a:ext>
            </a:extLst>
          </p:cNvPr>
          <p:cNvSpPr>
            <a:spLocks noGrp="1"/>
          </p:cNvSpPr>
          <p:nvPr>
            <p:ph type="ftr" sz="quarter" idx="11"/>
          </p:nvPr>
        </p:nvSpPr>
        <p:spPr/>
        <p:txBody>
          <a:bodyPr/>
          <a:lstStyle/>
          <a:p>
            <a:r>
              <a:rPr lang="en-US"/>
              <a:t>Ethical Visualizations Presentation</a:t>
            </a:r>
          </a:p>
        </p:txBody>
      </p:sp>
      <p:sp>
        <p:nvSpPr>
          <p:cNvPr id="7" name="Slide Number Placeholder 6">
            <a:extLst>
              <a:ext uri="{FF2B5EF4-FFF2-40B4-BE49-F238E27FC236}">
                <a16:creationId xmlns:a16="http://schemas.microsoft.com/office/drawing/2014/main" id="{CA22C26C-318F-3B46-9D05-50BA9CEA4D56}"/>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413944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D75C-54B1-CB4B-9AE4-130A4E178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E44FC-355E-1A4A-AAD5-46E2E61E8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C7406E-C408-E24C-9EC3-517CACA4B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85B97C-9EF6-1D41-A823-382BE2711120}"/>
              </a:ext>
            </a:extLst>
          </p:cNvPr>
          <p:cNvSpPr>
            <a:spLocks noGrp="1"/>
          </p:cNvSpPr>
          <p:nvPr>
            <p:ph type="dt" sz="half" idx="10"/>
          </p:nvPr>
        </p:nvSpPr>
        <p:spPr/>
        <p:txBody>
          <a:bodyPr/>
          <a:lstStyle/>
          <a:p>
            <a:fld id="{2F4F24F2-057A-9C48-8377-709200636BDB}" type="datetime1">
              <a:rPr lang="en-US" smtClean="0"/>
              <a:t>7/18/20</a:t>
            </a:fld>
            <a:endParaRPr lang="en-US"/>
          </a:p>
        </p:txBody>
      </p:sp>
      <p:sp>
        <p:nvSpPr>
          <p:cNvPr id="6" name="Footer Placeholder 5">
            <a:extLst>
              <a:ext uri="{FF2B5EF4-FFF2-40B4-BE49-F238E27FC236}">
                <a16:creationId xmlns:a16="http://schemas.microsoft.com/office/drawing/2014/main" id="{086FBAC7-9C43-4C4C-B8F5-E1DCAB1F2382}"/>
              </a:ext>
            </a:extLst>
          </p:cNvPr>
          <p:cNvSpPr>
            <a:spLocks noGrp="1"/>
          </p:cNvSpPr>
          <p:nvPr>
            <p:ph type="ftr" sz="quarter" idx="11"/>
          </p:nvPr>
        </p:nvSpPr>
        <p:spPr/>
        <p:txBody>
          <a:bodyPr/>
          <a:lstStyle/>
          <a:p>
            <a:r>
              <a:rPr lang="en-US"/>
              <a:t>Ethical Visualizations Presentation</a:t>
            </a:r>
          </a:p>
        </p:txBody>
      </p:sp>
      <p:sp>
        <p:nvSpPr>
          <p:cNvPr id="7" name="Slide Number Placeholder 6">
            <a:extLst>
              <a:ext uri="{FF2B5EF4-FFF2-40B4-BE49-F238E27FC236}">
                <a16:creationId xmlns:a16="http://schemas.microsoft.com/office/drawing/2014/main" id="{03E986CB-3BCD-E445-B1F6-E204B3922C55}"/>
              </a:ext>
            </a:extLst>
          </p:cNvPr>
          <p:cNvSpPr>
            <a:spLocks noGrp="1"/>
          </p:cNvSpPr>
          <p:nvPr>
            <p:ph type="sldNum" sz="quarter" idx="12"/>
          </p:nvPr>
        </p:nvSpPr>
        <p:spPr/>
        <p:txBody>
          <a:bodyPr/>
          <a:lstStyle/>
          <a:p>
            <a:fld id="{5E165751-051E-4045-BFA7-BDB2DD1CABB7}" type="slidenum">
              <a:rPr lang="en-US" smtClean="0"/>
              <a:t>‹#›</a:t>
            </a:fld>
            <a:endParaRPr lang="en-US"/>
          </a:p>
        </p:txBody>
      </p:sp>
    </p:spTree>
    <p:extLst>
      <p:ext uri="{BB962C8B-B14F-4D97-AF65-F5344CB8AC3E}">
        <p14:creationId xmlns:p14="http://schemas.microsoft.com/office/powerpoint/2010/main" val="329148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16253-0D12-7B48-B080-F42EC9E24DE9}"/>
              </a:ext>
            </a:extLst>
          </p:cNvPr>
          <p:cNvSpPr>
            <a:spLocks noGrp="1"/>
          </p:cNvSpPr>
          <p:nvPr>
            <p:ph type="title"/>
          </p:nvPr>
        </p:nvSpPr>
        <p:spPr>
          <a:xfrm>
            <a:off x="838200" y="365125"/>
            <a:ext cx="10515600" cy="94469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E62A1-50FC-DF46-BB35-515CD2769BCB}"/>
              </a:ext>
            </a:extLst>
          </p:cNvPr>
          <p:cNvSpPr>
            <a:spLocks noGrp="1"/>
          </p:cNvSpPr>
          <p:nvPr>
            <p:ph type="body" idx="1"/>
          </p:nvPr>
        </p:nvSpPr>
        <p:spPr>
          <a:xfrm>
            <a:off x="838200" y="1495168"/>
            <a:ext cx="10515600" cy="46817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8C022-3294-3840-A21B-23F2E8E6F6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1FAAD-EDCA-9147-96DF-56C73877B4D1}" type="datetime1">
              <a:rPr lang="en-US" smtClean="0"/>
              <a:t>7/18/20</a:t>
            </a:fld>
            <a:r>
              <a:rPr lang="en-US" altLang="zh-CN"/>
              <a:t>20</a:t>
            </a:r>
            <a:endParaRPr lang="en-US" dirty="0"/>
          </a:p>
        </p:txBody>
      </p:sp>
      <p:sp>
        <p:nvSpPr>
          <p:cNvPr id="5" name="Footer Placeholder 4">
            <a:extLst>
              <a:ext uri="{FF2B5EF4-FFF2-40B4-BE49-F238E27FC236}">
                <a16:creationId xmlns:a16="http://schemas.microsoft.com/office/drawing/2014/main" id="{CE244252-D2A3-DA4A-A1C1-51B07A28F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rgbClr val="ED6C61"/>
                </a:solidFill>
                <a:effectLst/>
                <a:latin typeface="Arial" panose="020B0604020202020204" pitchFamily="34" charset="0"/>
                <a:cs typeface="Arial" panose="020B0604020202020204" pitchFamily="34" charset="0"/>
              </a:defRPr>
            </a:lvl1pPr>
          </a:lstStyle>
          <a:p>
            <a:r>
              <a:rPr lang="en-US" altLang="zh-CN"/>
              <a:t>Ethical</a:t>
            </a:r>
            <a:r>
              <a:rPr lang="zh-CN" altLang="en-US"/>
              <a:t> </a:t>
            </a:r>
            <a:r>
              <a:rPr lang="en-US" altLang="zh-CN"/>
              <a:t>Visualizations</a:t>
            </a:r>
            <a:r>
              <a:rPr lang="zh-CN" altLang="en-US"/>
              <a:t> </a:t>
            </a:r>
            <a:r>
              <a:rPr lang="en-US" altLang="zh-CN"/>
              <a:t>Presentation</a:t>
            </a:r>
            <a:endParaRPr lang="en-US" dirty="0"/>
          </a:p>
        </p:txBody>
      </p:sp>
      <p:sp>
        <p:nvSpPr>
          <p:cNvPr id="6" name="Slide Number Placeholder 5">
            <a:extLst>
              <a:ext uri="{FF2B5EF4-FFF2-40B4-BE49-F238E27FC236}">
                <a16:creationId xmlns:a16="http://schemas.microsoft.com/office/drawing/2014/main" id="{5F4C778B-B811-1843-945E-3F852DEE0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2"/>
                </a:solidFill>
                <a:latin typeface="Arial" panose="020B0604020202020204" pitchFamily="34" charset="0"/>
                <a:cs typeface="Arial" panose="020B0604020202020204" pitchFamily="34" charset="0"/>
              </a:defRPr>
            </a:lvl1pPr>
          </a:lstStyle>
          <a:p>
            <a:fld id="{5E165751-051E-4045-BFA7-BDB2DD1CABB7}" type="slidenum">
              <a:rPr lang="en-US" smtClean="0"/>
              <a:pPr/>
              <a:t>‹#›</a:t>
            </a:fld>
            <a:endParaRPr lang="en-US"/>
          </a:p>
        </p:txBody>
      </p:sp>
      <p:sp>
        <p:nvSpPr>
          <p:cNvPr id="7" name="Shape 3">
            <a:extLst>
              <a:ext uri="{FF2B5EF4-FFF2-40B4-BE49-F238E27FC236}">
                <a16:creationId xmlns:a16="http://schemas.microsoft.com/office/drawing/2014/main" id="{53F67C2A-5E40-7146-A206-A8FDE558F87F}"/>
              </a:ext>
            </a:extLst>
          </p:cNvPr>
          <p:cNvSpPr/>
          <p:nvPr userDrawn="1"/>
        </p:nvSpPr>
        <p:spPr>
          <a:xfrm>
            <a:off x="0" y="-1"/>
            <a:ext cx="12192000" cy="36576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12700">
            <a:miter lim="400000"/>
          </a:ln>
        </p:spPr>
        <p:txBody>
          <a:bodyPr lIns="0" tIns="0" rIns="0" bIns="0" anchor="ctr"/>
          <a:lstStyle/>
          <a:p>
            <a:pPr lvl="0" algn="ctr">
              <a:defRPr>
                <a:solidFill>
                  <a:srgbClr val="FFFFFF"/>
                </a:solidFill>
              </a:defRPr>
            </a:pPr>
            <a:endParaRPr sz="1800"/>
          </a:p>
        </p:txBody>
      </p:sp>
      <p:cxnSp>
        <p:nvCxnSpPr>
          <p:cNvPr id="9" name="Straight Connector 8">
            <a:extLst>
              <a:ext uri="{FF2B5EF4-FFF2-40B4-BE49-F238E27FC236}">
                <a16:creationId xmlns:a16="http://schemas.microsoft.com/office/drawing/2014/main" id="{FE7A0D29-CF69-3644-A5FB-C02D26E01181}"/>
              </a:ext>
            </a:extLst>
          </p:cNvPr>
          <p:cNvCxnSpPr/>
          <p:nvPr userDrawn="1"/>
        </p:nvCxnSpPr>
        <p:spPr>
          <a:xfrm>
            <a:off x="609600" y="6261461"/>
            <a:ext cx="10972800" cy="10391"/>
          </a:xfrm>
          <a:prstGeom prst="line">
            <a:avLst/>
          </a:prstGeom>
          <a:ln>
            <a:solidFill>
              <a:srgbClr val="C00000"/>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380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kern="120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CED3B7F-D376-234D-A4F1-DE4CF876EAAE}"/>
              </a:ext>
            </a:extLst>
          </p:cNvPr>
          <p:cNvSpPr>
            <a:spLocks noGrp="1"/>
          </p:cNvSpPr>
          <p:nvPr>
            <p:ph type="ctrTitle"/>
          </p:nvPr>
        </p:nvSpPr>
        <p:spPr>
          <a:xfrm>
            <a:off x="6590661" y="744237"/>
            <a:ext cx="4805996" cy="2365241"/>
          </a:xfrm>
        </p:spPr>
        <p:txBody>
          <a:bodyPr anchor="t">
            <a:normAutofit/>
          </a:bodyPr>
          <a:lstStyle/>
          <a:p>
            <a:pPr algn="r"/>
            <a:r>
              <a:rPr lang="en-US" altLang="zh-CN" sz="4400" dirty="0"/>
              <a:t>Ethical</a:t>
            </a:r>
            <a:r>
              <a:rPr lang="zh-CN" altLang="en-US" sz="4400" dirty="0"/>
              <a:t> </a:t>
            </a:r>
            <a:r>
              <a:rPr lang="en-US" altLang="zh-CN" sz="4400" dirty="0"/>
              <a:t>Visualizations</a:t>
            </a:r>
            <a:r>
              <a:rPr lang="zh-CN" altLang="en-US" sz="4400" dirty="0"/>
              <a:t> </a:t>
            </a:r>
            <a:r>
              <a:rPr lang="en-US" altLang="zh-CN" sz="4400" dirty="0"/>
              <a:t>Presentation</a:t>
            </a:r>
            <a:endParaRPr lang="en-US" sz="4400" dirty="0"/>
          </a:p>
        </p:txBody>
      </p:sp>
      <p:sp>
        <p:nvSpPr>
          <p:cNvPr id="3" name="Subtitle 2">
            <a:extLst>
              <a:ext uri="{FF2B5EF4-FFF2-40B4-BE49-F238E27FC236}">
                <a16:creationId xmlns:a16="http://schemas.microsoft.com/office/drawing/2014/main" id="{B5150D8B-7643-1A45-BF30-8E0184D9D0F6}"/>
              </a:ext>
            </a:extLst>
          </p:cNvPr>
          <p:cNvSpPr>
            <a:spLocks noGrp="1"/>
          </p:cNvSpPr>
          <p:nvPr>
            <p:ph type="subTitle" idx="1"/>
          </p:nvPr>
        </p:nvSpPr>
        <p:spPr>
          <a:xfrm>
            <a:off x="7129447" y="5588000"/>
            <a:ext cx="3030554" cy="667749"/>
          </a:xfrm>
        </p:spPr>
        <p:txBody>
          <a:bodyPr anchor="b">
            <a:normAutofit/>
          </a:bodyPr>
          <a:lstStyle/>
          <a:p>
            <a:pPr algn="l"/>
            <a:r>
              <a:rPr lang="en-US" altLang="zh-CN" sz="1800" dirty="0" err="1">
                <a:solidFill>
                  <a:schemeClr val="tx1">
                    <a:lumMod val="50000"/>
                    <a:lumOff val="50000"/>
                  </a:schemeClr>
                </a:solidFill>
              </a:rPr>
              <a:t>Yuyi</a:t>
            </a:r>
            <a:r>
              <a:rPr lang="zh-CN" altLang="en-US" sz="1800" dirty="0">
                <a:solidFill>
                  <a:schemeClr val="tx1">
                    <a:lumMod val="50000"/>
                    <a:lumOff val="50000"/>
                  </a:schemeClr>
                </a:solidFill>
              </a:rPr>
              <a:t> </a:t>
            </a:r>
            <a:r>
              <a:rPr lang="en-US" altLang="zh-CN" sz="1800" dirty="0">
                <a:solidFill>
                  <a:schemeClr val="tx1">
                    <a:lumMod val="50000"/>
                    <a:lumOff val="50000"/>
                  </a:schemeClr>
                </a:solidFill>
              </a:rPr>
              <a:t>Zhang</a:t>
            </a:r>
          </a:p>
          <a:p>
            <a:pPr algn="l"/>
            <a:r>
              <a:rPr lang="en-US" altLang="zh-CN" sz="1000" dirty="0">
                <a:solidFill>
                  <a:schemeClr val="tx1">
                    <a:lumMod val="50000"/>
                    <a:lumOff val="50000"/>
                  </a:schemeClr>
                </a:solidFill>
              </a:rPr>
              <a:t>Jul</a:t>
            </a:r>
            <a:r>
              <a:rPr lang="zh-CN" altLang="en-US" sz="1000" dirty="0">
                <a:solidFill>
                  <a:schemeClr val="tx1">
                    <a:lumMod val="50000"/>
                    <a:lumOff val="50000"/>
                  </a:schemeClr>
                </a:solidFill>
              </a:rPr>
              <a:t> </a:t>
            </a:r>
            <a:r>
              <a:rPr lang="en-US" altLang="zh-CN" sz="1000" dirty="0">
                <a:solidFill>
                  <a:schemeClr val="tx1">
                    <a:lumMod val="50000"/>
                    <a:lumOff val="50000"/>
                  </a:schemeClr>
                </a:solidFill>
              </a:rPr>
              <a:t>20,</a:t>
            </a:r>
            <a:r>
              <a:rPr lang="zh-CN" altLang="en-US" sz="1000" dirty="0">
                <a:solidFill>
                  <a:schemeClr val="tx1">
                    <a:lumMod val="50000"/>
                    <a:lumOff val="50000"/>
                  </a:schemeClr>
                </a:solidFill>
              </a:rPr>
              <a:t> </a:t>
            </a:r>
            <a:r>
              <a:rPr lang="en-US" altLang="zh-CN" sz="1000" dirty="0">
                <a:solidFill>
                  <a:schemeClr val="tx1">
                    <a:lumMod val="50000"/>
                    <a:lumOff val="50000"/>
                  </a:schemeClr>
                </a:solidFill>
              </a:rPr>
              <a:t>2020</a:t>
            </a:r>
            <a:endParaRPr lang="en-US" sz="1000" dirty="0">
              <a:solidFill>
                <a:schemeClr val="tx1">
                  <a:lumMod val="50000"/>
                  <a:lumOff val="50000"/>
                </a:schemeClr>
              </a:solidFill>
            </a:endParaRP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118D40FD-B630-C341-A850-2973E1FEB5CE}"/>
              </a:ext>
            </a:extLst>
          </p:cNvPr>
          <p:cNvSpPr txBox="1"/>
          <p:nvPr/>
        </p:nvSpPr>
        <p:spPr>
          <a:xfrm>
            <a:off x="7932647" y="3921535"/>
            <a:ext cx="3464010" cy="923330"/>
          </a:xfrm>
          <a:prstGeom prst="rect">
            <a:avLst/>
          </a:prstGeom>
          <a:noFill/>
        </p:spPr>
        <p:txBody>
          <a:bodyPr wrap="square" rtlCol="0">
            <a:spAutoFit/>
          </a:bodyPr>
          <a:lstStyle/>
          <a:p>
            <a:pPr algn="r"/>
            <a:r>
              <a:rPr lang="en-US" altLang="zh-CN" dirty="0">
                <a:solidFill>
                  <a:schemeClr val="accent1">
                    <a:lumMod val="60000"/>
                    <a:lumOff val="40000"/>
                  </a:schemeClr>
                </a:solidFill>
                <a:latin typeface="Arial" panose="020B0604020202020204" pitchFamily="34" charset="0"/>
                <a:cs typeface="Arial" panose="020B0604020202020204" pitchFamily="34" charset="0"/>
              </a:rPr>
              <a:t>ALY</a:t>
            </a:r>
            <a:r>
              <a:rPr lang="zh-CN" altLang="en-US" dirty="0">
                <a:solidFill>
                  <a:schemeClr val="accent1">
                    <a:lumMod val="60000"/>
                    <a:lumOff val="40000"/>
                  </a:schemeClr>
                </a:solidFill>
                <a:latin typeface="Arial" panose="020B0604020202020204" pitchFamily="34" charset="0"/>
                <a:cs typeface="Arial" panose="020B0604020202020204" pitchFamily="34" charset="0"/>
              </a:rPr>
              <a:t> </a:t>
            </a:r>
            <a:r>
              <a:rPr lang="en-US" altLang="zh-CN" dirty="0">
                <a:solidFill>
                  <a:schemeClr val="accent1">
                    <a:lumMod val="60000"/>
                    <a:lumOff val="40000"/>
                  </a:schemeClr>
                </a:solidFill>
                <a:latin typeface="Arial" panose="020B0604020202020204" pitchFamily="34" charset="0"/>
                <a:cs typeface="Arial" panose="020B0604020202020204" pitchFamily="34" charset="0"/>
              </a:rPr>
              <a:t>6070_Communication</a:t>
            </a:r>
            <a:r>
              <a:rPr lang="zh-CN" altLang="en-US" dirty="0">
                <a:solidFill>
                  <a:schemeClr val="accent1">
                    <a:lumMod val="60000"/>
                    <a:lumOff val="40000"/>
                  </a:schemeClr>
                </a:solidFill>
                <a:latin typeface="Arial" panose="020B0604020202020204" pitchFamily="34" charset="0"/>
                <a:cs typeface="Arial" panose="020B0604020202020204" pitchFamily="34" charset="0"/>
              </a:rPr>
              <a:t> </a:t>
            </a:r>
            <a:r>
              <a:rPr lang="en-US" altLang="zh-CN" dirty="0">
                <a:solidFill>
                  <a:schemeClr val="accent1">
                    <a:lumMod val="60000"/>
                    <a:lumOff val="40000"/>
                  </a:schemeClr>
                </a:solidFill>
                <a:latin typeface="Arial" panose="020B0604020202020204" pitchFamily="34" charset="0"/>
                <a:cs typeface="Arial" panose="020B0604020202020204" pitchFamily="34" charset="0"/>
              </a:rPr>
              <a:t>and</a:t>
            </a:r>
            <a:r>
              <a:rPr lang="zh-CN" altLang="en-US" dirty="0">
                <a:solidFill>
                  <a:schemeClr val="accent1">
                    <a:lumMod val="60000"/>
                    <a:lumOff val="40000"/>
                  </a:schemeClr>
                </a:solidFill>
                <a:latin typeface="Arial" panose="020B0604020202020204" pitchFamily="34" charset="0"/>
                <a:cs typeface="Arial" panose="020B0604020202020204" pitchFamily="34" charset="0"/>
              </a:rPr>
              <a:t> </a:t>
            </a:r>
            <a:r>
              <a:rPr lang="en-US" altLang="zh-CN" dirty="0">
                <a:solidFill>
                  <a:schemeClr val="accent1">
                    <a:lumMod val="60000"/>
                    <a:lumOff val="40000"/>
                  </a:schemeClr>
                </a:solidFill>
                <a:latin typeface="Arial" panose="020B0604020202020204" pitchFamily="34" charset="0"/>
                <a:cs typeface="Arial" panose="020B0604020202020204" pitchFamily="34" charset="0"/>
              </a:rPr>
              <a:t>Visualization</a:t>
            </a:r>
            <a:r>
              <a:rPr lang="zh-CN" altLang="en-US" dirty="0">
                <a:solidFill>
                  <a:schemeClr val="accent1">
                    <a:lumMod val="60000"/>
                    <a:lumOff val="40000"/>
                  </a:schemeClr>
                </a:solidFill>
                <a:latin typeface="Arial" panose="020B0604020202020204" pitchFamily="34" charset="0"/>
                <a:cs typeface="Arial" panose="020B0604020202020204" pitchFamily="34" charset="0"/>
              </a:rPr>
              <a:t> </a:t>
            </a:r>
            <a:r>
              <a:rPr lang="en-US" altLang="zh-CN" dirty="0">
                <a:solidFill>
                  <a:schemeClr val="accent1">
                    <a:lumMod val="60000"/>
                    <a:lumOff val="40000"/>
                  </a:schemeClr>
                </a:solidFill>
                <a:latin typeface="Arial" panose="020B0604020202020204" pitchFamily="34" charset="0"/>
                <a:cs typeface="Arial" panose="020B0604020202020204" pitchFamily="34" charset="0"/>
              </a:rPr>
              <a:t>for</a:t>
            </a:r>
            <a:r>
              <a:rPr lang="zh-CN" altLang="en-US" dirty="0">
                <a:solidFill>
                  <a:schemeClr val="accent1">
                    <a:lumMod val="60000"/>
                    <a:lumOff val="40000"/>
                  </a:schemeClr>
                </a:solidFill>
                <a:latin typeface="Arial" panose="020B0604020202020204" pitchFamily="34" charset="0"/>
                <a:cs typeface="Arial" panose="020B0604020202020204" pitchFamily="34" charset="0"/>
              </a:rPr>
              <a:t> </a:t>
            </a:r>
            <a:r>
              <a:rPr lang="en-US" altLang="zh-CN" dirty="0">
                <a:solidFill>
                  <a:schemeClr val="accent1">
                    <a:lumMod val="60000"/>
                    <a:lumOff val="40000"/>
                  </a:schemeClr>
                </a:solidFill>
                <a:latin typeface="Arial" panose="020B0604020202020204" pitchFamily="34" charset="0"/>
                <a:cs typeface="Arial" panose="020B0604020202020204" pitchFamily="34" charset="0"/>
              </a:rPr>
              <a:t>Data</a:t>
            </a:r>
            <a:r>
              <a:rPr lang="zh-CN" altLang="en-US" dirty="0">
                <a:solidFill>
                  <a:schemeClr val="accent1">
                    <a:lumMod val="60000"/>
                    <a:lumOff val="40000"/>
                  </a:schemeClr>
                </a:solidFill>
                <a:latin typeface="Arial" panose="020B0604020202020204" pitchFamily="34" charset="0"/>
                <a:cs typeface="Arial" panose="020B0604020202020204" pitchFamily="34" charset="0"/>
              </a:rPr>
              <a:t> </a:t>
            </a:r>
            <a:r>
              <a:rPr lang="en-US" altLang="zh-CN" dirty="0">
                <a:solidFill>
                  <a:schemeClr val="accent1">
                    <a:lumMod val="60000"/>
                    <a:lumOff val="40000"/>
                  </a:schemeClr>
                </a:solidFill>
                <a:latin typeface="Arial" panose="020B0604020202020204" pitchFamily="34" charset="0"/>
                <a:cs typeface="Arial" panose="020B0604020202020204" pitchFamily="34" charset="0"/>
              </a:rPr>
              <a:t>Analytics</a:t>
            </a:r>
          </a:p>
          <a:p>
            <a:endParaRPr lang="en-US" altLang="zh-CN"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F23844B-FFD8-6446-A197-17DE020FB72D}"/>
              </a:ext>
            </a:extLst>
          </p:cNvPr>
          <p:cNvSpPr txBox="1"/>
          <p:nvPr/>
        </p:nvSpPr>
        <p:spPr>
          <a:xfrm>
            <a:off x="8180294" y="4842374"/>
            <a:ext cx="3216363" cy="584775"/>
          </a:xfrm>
          <a:prstGeom prst="rect">
            <a:avLst/>
          </a:prstGeom>
          <a:noFill/>
        </p:spPr>
        <p:txBody>
          <a:bodyPr wrap="square" rtlCol="0">
            <a:spAutoFit/>
          </a:bodyPr>
          <a:lstStyle/>
          <a:p>
            <a:pPr algn="r"/>
            <a:r>
              <a:rPr lang="en-US" altLang="zh-CN" sz="1600" dirty="0">
                <a:solidFill>
                  <a:schemeClr val="accent1">
                    <a:lumMod val="40000"/>
                    <a:lumOff val="60000"/>
                  </a:schemeClr>
                </a:solidFill>
                <a:latin typeface="Arial" panose="020B0604020202020204" pitchFamily="34" charset="0"/>
                <a:cs typeface="Arial" panose="020B0604020202020204" pitchFamily="34" charset="0"/>
              </a:rPr>
              <a:t>Summer</a:t>
            </a:r>
            <a:r>
              <a:rPr lang="zh-CN" altLang="en-US" sz="1600" dirty="0">
                <a:solidFill>
                  <a:schemeClr val="accent1">
                    <a:lumMod val="40000"/>
                    <a:lumOff val="60000"/>
                  </a:schemeClr>
                </a:solidFill>
                <a:latin typeface="Arial" panose="020B0604020202020204" pitchFamily="34" charset="0"/>
                <a:cs typeface="Arial" panose="020B0604020202020204" pitchFamily="34" charset="0"/>
              </a:rPr>
              <a:t> </a:t>
            </a:r>
            <a:r>
              <a:rPr lang="en-US" altLang="zh-CN" sz="1600" dirty="0">
                <a:solidFill>
                  <a:schemeClr val="accent1">
                    <a:lumMod val="40000"/>
                    <a:lumOff val="60000"/>
                  </a:schemeClr>
                </a:solidFill>
                <a:latin typeface="Arial" panose="020B0604020202020204" pitchFamily="34" charset="0"/>
                <a:cs typeface="Arial" panose="020B0604020202020204" pitchFamily="34" charset="0"/>
              </a:rPr>
              <a:t>2020</a:t>
            </a:r>
            <a:r>
              <a:rPr lang="zh-CN" altLang="en-US" sz="1600" dirty="0">
                <a:solidFill>
                  <a:schemeClr val="accent1">
                    <a:lumMod val="40000"/>
                    <a:lumOff val="60000"/>
                  </a:schemeClr>
                </a:solidFill>
                <a:latin typeface="Arial" panose="020B0604020202020204" pitchFamily="34" charset="0"/>
                <a:cs typeface="Arial" panose="020B0604020202020204" pitchFamily="34" charset="0"/>
              </a:rPr>
              <a:t> </a:t>
            </a:r>
            <a:r>
              <a:rPr lang="en-US" altLang="zh-CN" sz="1600" dirty="0">
                <a:solidFill>
                  <a:schemeClr val="accent1">
                    <a:lumMod val="40000"/>
                    <a:lumOff val="60000"/>
                  </a:schemeClr>
                </a:solidFill>
                <a:latin typeface="Arial" panose="020B0604020202020204" pitchFamily="34" charset="0"/>
                <a:cs typeface="Arial" panose="020B0604020202020204" pitchFamily="34" charset="0"/>
              </a:rPr>
              <a:t>CPS</a:t>
            </a:r>
            <a:r>
              <a:rPr lang="zh-CN" altLang="en-US" sz="1600" dirty="0">
                <a:solidFill>
                  <a:schemeClr val="accent1">
                    <a:lumMod val="40000"/>
                    <a:lumOff val="60000"/>
                  </a:schemeClr>
                </a:solidFill>
                <a:latin typeface="Arial" panose="020B0604020202020204" pitchFamily="34" charset="0"/>
                <a:cs typeface="Arial" panose="020B0604020202020204" pitchFamily="34" charset="0"/>
              </a:rPr>
              <a:t> </a:t>
            </a:r>
            <a:r>
              <a:rPr lang="en-US" altLang="zh-CN" sz="1600" dirty="0">
                <a:solidFill>
                  <a:schemeClr val="accent1">
                    <a:lumMod val="40000"/>
                    <a:lumOff val="60000"/>
                  </a:schemeClr>
                </a:solidFill>
                <a:latin typeface="Arial" panose="020B0604020202020204" pitchFamily="34" charset="0"/>
                <a:cs typeface="Arial" panose="020B0604020202020204" pitchFamily="34" charset="0"/>
              </a:rPr>
              <a:t>Quarter</a:t>
            </a:r>
          </a:p>
          <a:p>
            <a:pPr algn="r"/>
            <a:r>
              <a:rPr lang="en-US" altLang="zh-CN" sz="1600" dirty="0">
                <a:solidFill>
                  <a:schemeClr val="accent1">
                    <a:lumMod val="40000"/>
                    <a:lumOff val="60000"/>
                  </a:schemeClr>
                </a:solidFill>
              </a:rPr>
              <a:t>Instructor:</a:t>
            </a:r>
            <a:r>
              <a:rPr lang="zh-CN" altLang="en-US" sz="1600" dirty="0">
                <a:solidFill>
                  <a:schemeClr val="accent1">
                    <a:lumMod val="40000"/>
                    <a:lumOff val="60000"/>
                  </a:schemeClr>
                </a:solidFill>
              </a:rPr>
              <a:t> </a:t>
            </a:r>
            <a:r>
              <a:rPr lang="en-US" altLang="zh-CN" sz="1600" dirty="0">
                <a:solidFill>
                  <a:schemeClr val="accent1">
                    <a:lumMod val="40000"/>
                    <a:lumOff val="60000"/>
                  </a:schemeClr>
                </a:solidFill>
              </a:rPr>
              <a:t>Alli Maurer, PhD</a:t>
            </a:r>
            <a:endParaRPr lang="en-US" sz="1600" dirty="0">
              <a:solidFill>
                <a:schemeClr val="accent1">
                  <a:lumMod val="40000"/>
                  <a:lumOff val="60000"/>
                </a:schemeClr>
              </a:solidFill>
            </a:endParaRPr>
          </a:p>
        </p:txBody>
      </p:sp>
      <p:pic>
        <p:nvPicPr>
          <p:cNvPr id="14" name="Picture 13" descr="A screenshot of a map&#10;&#10;Description automatically generated">
            <a:extLst>
              <a:ext uri="{FF2B5EF4-FFF2-40B4-BE49-F238E27FC236}">
                <a16:creationId xmlns:a16="http://schemas.microsoft.com/office/drawing/2014/main" id="{9ADCDD41-7B7F-3A48-8A0E-F1F0B38FE644}"/>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Lst>
          </a:blip>
          <a:stretch>
            <a:fillRect/>
          </a:stretch>
        </p:blipFill>
        <p:spPr>
          <a:xfrm>
            <a:off x="29122" y="3719579"/>
            <a:ext cx="3859747" cy="2308341"/>
          </a:xfrm>
          <a:prstGeom prst="rect">
            <a:avLst/>
          </a:prstGeom>
        </p:spPr>
      </p:pic>
    </p:spTree>
    <p:extLst>
      <p:ext uri="{BB962C8B-B14F-4D97-AF65-F5344CB8AC3E}">
        <p14:creationId xmlns:p14="http://schemas.microsoft.com/office/powerpoint/2010/main" val="141454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CD7336F-8C13-D346-85BB-7FA79ED13EBF}"/>
              </a:ext>
            </a:extLst>
          </p:cNvPr>
          <p:cNvSpPr>
            <a:spLocks noGrp="1"/>
          </p:cNvSpPr>
          <p:nvPr>
            <p:ph type="title"/>
          </p:nvPr>
        </p:nvSpPr>
        <p:spPr/>
        <p:txBody>
          <a:bodyPr/>
          <a:lstStyle/>
          <a:p>
            <a:r>
              <a:rPr lang="en-US" dirty="0"/>
              <a:t>Ethical example 1</a:t>
            </a:r>
          </a:p>
        </p:txBody>
      </p:sp>
      <p:pic>
        <p:nvPicPr>
          <p:cNvPr id="16" name="Content Placeholder 15" descr="A screenshot of a cell phone&#10;&#10;Description automatically generated">
            <a:extLst>
              <a:ext uri="{FF2B5EF4-FFF2-40B4-BE49-F238E27FC236}">
                <a16:creationId xmlns:a16="http://schemas.microsoft.com/office/drawing/2014/main" id="{4927EBAA-33CC-E34E-9765-202528AF42F2}"/>
              </a:ext>
            </a:extLst>
          </p:cNvPr>
          <p:cNvPicPr>
            <a:picLocks noGrp="1" noChangeAspect="1"/>
          </p:cNvPicPr>
          <p:nvPr>
            <p:ph idx="1"/>
          </p:nvPr>
        </p:nvPicPr>
        <p:blipFill>
          <a:blip r:embed="rId3"/>
          <a:stretch>
            <a:fillRect/>
          </a:stretch>
        </p:blipFill>
        <p:spPr>
          <a:xfrm>
            <a:off x="896652" y="1717480"/>
            <a:ext cx="10398695" cy="3423039"/>
          </a:xfrm>
        </p:spPr>
      </p:pic>
      <p:sp>
        <p:nvSpPr>
          <p:cNvPr id="4" name="Footer Placeholder 3">
            <a:extLst>
              <a:ext uri="{FF2B5EF4-FFF2-40B4-BE49-F238E27FC236}">
                <a16:creationId xmlns:a16="http://schemas.microsoft.com/office/drawing/2014/main" id="{0111DF2C-B853-9341-8836-E63D9C4FD0E2}"/>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altLang="zh-CN" sz="1200" kern="1200">
                <a:solidFill>
                  <a:schemeClr val="tx1">
                    <a:tint val="75000"/>
                  </a:schemeClr>
                </a:solidFill>
                <a:latin typeface="+mn-lt"/>
                <a:ea typeface="+mn-ea"/>
                <a:cs typeface="+mn-cs"/>
              </a:rPr>
              <a:t>Ethical Visualizations Presentation</a:t>
            </a:r>
            <a:endParaRPr lang="en-US" sz="1200" kern="120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497FCC64-B34E-0B4E-A623-FE2AD8EFF21D}"/>
              </a:ext>
            </a:extLst>
          </p:cNvPr>
          <p:cNvSpPr>
            <a:spLocks noGrp="1"/>
          </p:cNvSpPr>
          <p:nvPr>
            <p:ph type="sldNum" sz="quarter" idx="12"/>
          </p:nvPr>
        </p:nvSpPr>
        <p:spPr/>
        <p:txBody>
          <a:bodyPr vert="horz" lIns="91440" tIns="45720" rIns="91440" bIns="45720" rtlCol="0" anchor="ctr">
            <a:normAutofit/>
          </a:bodyPr>
          <a:lstStyle/>
          <a:p>
            <a:pPr>
              <a:spcAft>
                <a:spcPts val="600"/>
              </a:spcAft>
            </a:pPr>
            <a:fld id="{5E165751-051E-4045-BFA7-BDB2DD1CABB7}" type="slidenum">
              <a:rPr lang="en-US" smtClean="0">
                <a:solidFill>
                  <a:schemeClr val="tx1">
                    <a:tint val="75000"/>
                  </a:schemeClr>
                </a:solidFill>
                <a:latin typeface="+mn-lt"/>
                <a:cs typeface="+mn-cs"/>
              </a:rPr>
              <a:pPr>
                <a:spcAft>
                  <a:spcPts val="600"/>
                </a:spcAft>
              </a:pPr>
              <a:t>1</a:t>
            </a:fld>
            <a:endParaRPr lang="en-US">
              <a:solidFill>
                <a:schemeClr val="tx1">
                  <a:tint val="75000"/>
                </a:schemeClr>
              </a:solidFill>
              <a:latin typeface="+mn-lt"/>
              <a:cs typeface="+mn-cs"/>
            </a:endParaRPr>
          </a:p>
        </p:txBody>
      </p:sp>
    </p:spTree>
    <p:extLst>
      <p:ext uri="{BB962C8B-B14F-4D97-AF65-F5344CB8AC3E}">
        <p14:creationId xmlns:p14="http://schemas.microsoft.com/office/powerpoint/2010/main" val="226261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9250-24F8-164B-AE40-2FC134B9881A}"/>
              </a:ext>
            </a:extLst>
          </p:cNvPr>
          <p:cNvSpPr>
            <a:spLocks noGrp="1"/>
          </p:cNvSpPr>
          <p:nvPr>
            <p:ph type="title"/>
          </p:nvPr>
        </p:nvSpPr>
        <p:spPr/>
        <p:txBody>
          <a:bodyPr/>
          <a:lstStyle/>
          <a:p>
            <a:r>
              <a:rPr lang="en-US" dirty="0"/>
              <a:t>Ethical example 2</a:t>
            </a:r>
          </a:p>
        </p:txBody>
      </p:sp>
      <p:pic>
        <p:nvPicPr>
          <p:cNvPr id="7" name="Content Placeholder 6" descr="A screenshot of a map&#10;&#10;Description automatically generated">
            <a:extLst>
              <a:ext uri="{FF2B5EF4-FFF2-40B4-BE49-F238E27FC236}">
                <a16:creationId xmlns:a16="http://schemas.microsoft.com/office/drawing/2014/main" id="{82127BCD-4124-A241-96BB-60D41206827D}"/>
              </a:ext>
            </a:extLst>
          </p:cNvPr>
          <p:cNvPicPr>
            <a:picLocks noGrp="1" noChangeAspect="1"/>
          </p:cNvPicPr>
          <p:nvPr>
            <p:ph idx="1"/>
          </p:nvPr>
        </p:nvPicPr>
        <p:blipFill>
          <a:blip r:embed="rId3"/>
          <a:stretch>
            <a:fillRect/>
          </a:stretch>
        </p:blipFill>
        <p:spPr>
          <a:xfrm>
            <a:off x="2520422" y="1309816"/>
            <a:ext cx="7151155" cy="4276785"/>
          </a:xfrm>
        </p:spPr>
      </p:pic>
      <p:sp>
        <p:nvSpPr>
          <p:cNvPr id="4" name="Footer Placeholder 3">
            <a:extLst>
              <a:ext uri="{FF2B5EF4-FFF2-40B4-BE49-F238E27FC236}">
                <a16:creationId xmlns:a16="http://schemas.microsoft.com/office/drawing/2014/main" id="{6B3E0A93-AF72-EE41-B426-B99CFECCB214}"/>
              </a:ext>
            </a:extLst>
          </p:cNvPr>
          <p:cNvSpPr>
            <a:spLocks noGrp="1"/>
          </p:cNvSpPr>
          <p:nvPr>
            <p:ph type="ftr" sz="quarter" idx="11"/>
          </p:nvPr>
        </p:nvSpPr>
        <p:spPr/>
        <p:txBody>
          <a:bodyPr/>
          <a:lstStyle/>
          <a:p>
            <a:r>
              <a:rPr lang="en-US" altLang="zh-CN"/>
              <a:t>Ethical</a:t>
            </a:r>
            <a:r>
              <a:rPr lang="zh-CN" altLang="en-US"/>
              <a:t> </a:t>
            </a:r>
            <a:r>
              <a:rPr lang="en-US" altLang="zh-CN"/>
              <a:t>Visualizations</a:t>
            </a:r>
            <a:r>
              <a:rPr lang="zh-CN" altLang="en-US"/>
              <a:t> </a:t>
            </a:r>
            <a:r>
              <a:rPr lang="en-US" altLang="zh-CN"/>
              <a:t>Presentation</a:t>
            </a:r>
            <a:endParaRPr lang="en-US" dirty="0"/>
          </a:p>
        </p:txBody>
      </p:sp>
      <p:sp>
        <p:nvSpPr>
          <p:cNvPr id="5" name="Slide Number Placeholder 4">
            <a:extLst>
              <a:ext uri="{FF2B5EF4-FFF2-40B4-BE49-F238E27FC236}">
                <a16:creationId xmlns:a16="http://schemas.microsoft.com/office/drawing/2014/main" id="{D1543114-11F1-3F46-8396-F021B37E2B01}"/>
              </a:ext>
            </a:extLst>
          </p:cNvPr>
          <p:cNvSpPr>
            <a:spLocks noGrp="1"/>
          </p:cNvSpPr>
          <p:nvPr>
            <p:ph type="sldNum" sz="quarter" idx="12"/>
          </p:nvPr>
        </p:nvSpPr>
        <p:spPr/>
        <p:txBody>
          <a:bodyPr/>
          <a:lstStyle/>
          <a:p>
            <a:fld id="{5E165751-051E-4045-BFA7-BDB2DD1CABB7}" type="slidenum">
              <a:rPr lang="en-US" smtClean="0"/>
              <a:pPr/>
              <a:t>2</a:t>
            </a:fld>
            <a:endParaRPr lang="en-US"/>
          </a:p>
        </p:txBody>
      </p:sp>
    </p:spTree>
    <p:extLst>
      <p:ext uri="{BB962C8B-B14F-4D97-AF65-F5344CB8AC3E}">
        <p14:creationId xmlns:p14="http://schemas.microsoft.com/office/powerpoint/2010/main" val="206114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E973-0A4C-8246-AADF-A1DC80F31B61}"/>
              </a:ext>
            </a:extLst>
          </p:cNvPr>
          <p:cNvSpPr>
            <a:spLocks noGrp="1"/>
          </p:cNvSpPr>
          <p:nvPr>
            <p:ph type="title"/>
          </p:nvPr>
        </p:nvSpPr>
        <p:spPr/>
        <p:txBody>
          <a:bodyPr/>
          <a:lstStyle/>
          <a:p>
            <a:r>
              <a:rPr lang="en-US" dirty="0"/>
              <a:t>Unethical Example 1</a:t>
            </a:r>
          </a:p>
        </p:txBody>
      </p:sp>
      <p:sp>
        <p:nvSpPr>
          <p:cNvPr id="4" name="Footer Placeholder 3">
            <a:extLst>
              <a:ext uri="{FF2B5EF4-FFF2-40B4-BE49-F238E27FC236}">
                <a16:creationId xmlns:a16="http://schemas.microsoft.com/office/drawing/2014/main" id="{79F7D60C-712B-D547-BFE3-D055F3E9F6DE}"/>
              </a:ext>
            </a:extLst>
          </p:cNvPr>
          <p:cNvSpPr>
            <a:spLocks noGrp="1"/>
          </p:cNvSpPr>
          <p:nvPr>
            <p:ph type="ftr" sz="quarter" idx="11"/>
          </p:nvPr>
        </p:nvSpPr>
        <p:spPr/>
        <p:txBody>
          <a:bodyPr/>
          <a:lstStyle/>
          <a:p>
            <a:r>
              <a:rPr lang="en-US" altLang="zh-CN"/>
              <a:t>Ethical</a:t>
            </a:r>
            <a:r>
              <a:rPr lang="zh-CN" altLang="en-US"/>
              <a:t> </a:t>
            </a:r>
            <a:r>
              <a:rPr lang="en-US" altLang="zh-CN"/>
              <a:t>Visualizations</a:t>
            </a:r>
            <a:r>
              <a:rPr lang="zh-CN" altLang="en-US"/>
              <a:t> </a:t>
            </a:r>
            <a:r>
              <a:rPr lang="en-US" altLang="zh-CN"/>
              <a:t>Presentation</a:t>
            </a:r>
            <a:endParaRPr lang="en-US" dirty="0"/>
          </a:p>
        </p:txBody>
      </p:sp>
      <p:sp>
        <p:nvSpPr>
          <p:cNvPr id="5" name="Slide Number Placeholder 4">
            <a:extLst>
              <a:ext uri="{FF2B5EF4-FFF2-40B4-BE49-F238E27FC236}">
                <a16:creationId xmlns:a16="http://schemas.microsoft.com/office/drawing/2014/main" id="{B1795635-C457-F042-A6D9-950404D2C201}"/>
              </a:ext>
            </a:extLst>
          </p:cNvPr>
          <p:cNvSpPr>
            <a:spLocks noGrp="1"/>
          </p:cNvSpPr>
          <p:nvPr>
            <p:ph type="sldNum" sz="quarter" idx="12"/>
          </p:nvPr>
        </p:nvSpPr>
        <p:spPr/>
        <p:txBody>
          <a:bodyPr/>
          <a:lstStyle/>
          <a:p>
            <a:fld id="{5E165751-051E-4045-BFA7-BDB2DD1CABB7}" type="slidenum">
              <a:rPr lang="en-US" smtClean="0"/>
              <a:pPr/>
              <a:t>3</a:t>
            </a:fld>
            <a:endParaRPr lang="en-US"/>
          </a:p>
        </p:txBody>
      </p:sp>
      <p:pic>
        <p:nvPicPr>
          <p:cNvPr id="11" name="Content Placeholder 10" descr="A screenshot of a cell phone&#10;&#10;Description automatically generated">
            <a:extLst>
              <a:ext uri="{FF2B5EF4-FFF2-40B4-BE49-F238E27FC236}">
                <a16:creationId xmlns:a16="http://schemas.microsoft.com/office/drawing/2014/main" id="{828307FB-5FAC-2049-8452-77F58B8B2477}"/>
              </a:ext>
            </a:extLst>
          </p:cNvPr>
          <p:cNvPicPr>
            <a:picLocks noGrp="1" noChangeAspect="1"/>
          </p:cNvPicPr>
          <p:nvPr>
            <p:ph idx="1"/>
          </p:nvPr>
        </p:nvPicPr>
        <p:blipFill>
          <a:blip r:embed="rId3"/>
          <a:stretch>
            <a:fillRect/>
          </a:stretch>
        </p:blipFill>
        <p:spPr>
          <a:xfrm>
            <a:off x="838200" y="2057678"/>
            <a:ext cx="7601122" cy="3550810"/>
          </a:xfrm>
        </p:spPr>
      </p:pic>
      <p:pic>
        <p:nvPicPr>
          <p:cNvPr id="13" name="Picture 12" descr="A screenshot of a cell phone&#10;&#10;Description automatically generated">
            <a:extLst>
              <a:ext uri="{FF2B5EF4-FFF2-40B4-BE49-F238E27FC236}">
                <a16:creationId xmlns:a16="http://schemas.microsoft.com/office/drawing/2014/main" id="{0B78EF7A-8A9F-C846-A29B-598347B21A47}"/>
              </a:ext>
            </a:extLst>
          </p:cNvPr>
          <p:cNvPicPr>
            <a:picLocks noChangeAspect="1"/>
          </p:cNvPicPr>
          <p:nvPr/>
        </p:nvPicPr>
        <p:blipFill>
          <a:blip r:embed="rId4"/>
          <a:stretch>
            <a:fillRect/>
          </a:stretch>
        </p:blipFill>
        <p:spPr>
          <a:xfrm>
            <a:off x="8564880" y="2102526"/>
            <a:ext cx="2569210" cy="1591546"/>
          </a:xfrm>
          <a:prstGeom prst="rect">
            <a:avLst/>
          </a:prstGeom>
        </p:spPr>
      </p:pic>
      <p:pic>
        <p:nvPicPr>
          <p:cNvPr id="15" name="Picture 14" descr="A close up of a logo&#10;&#10;Description automatically generated">
            <a:extLst>
              <a:ext uri="{FF2B5EF4-FFF2-40B4-BE49-F238E27FC236}">
                <a16:creationId xmlns:a16="http://schemas.microsoft.com/office/drawing/2014/main" id="{526949B1-12F3-D443-A209-453F4952A46C}"/>
              </a:ext>
            </a:extLst>
          </p:cNvPr>
          <p:cNvPicPr>
            <a:picLocks noChangeAspect="1"/>
          </p:cNvPicPr>
          <p:nvPr/>
        </p:nvPicPr>
        <p:blipFill>
          <a:blip r:embed="rId5"/>
          <a:stretch>
            <a:fillRect/>
          </a:stretch>
        </p:blipFill>
        <p:spPr>
          <a:xfrm>
            <a:off x="8776910" y="4066763"/>
            <a:ext cx="2410579" cy="1343431"/>
          </a:xfrm>
          <a:prstGeom prst="rect">
            <a:avLst/>
          </a:prstGeom>
        </p:spPr>
      </p:pic>
    </p:spTree>
    <p:extLst>
      <p:ext uri="{BB962C8B-B14F-4D97-AF65-F5344CB8AC3E}">
        <p14:creationId xmlns:p14="http://schemas.microsoft.com/office/powerpoint/2010/main" val="394021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4C79-81A5-A24D-9F61-FDE0A485DB6B}"/>
              </a:ext>
            </a:extLst>
          </p:cNvPr>
          <p:cNvSpPr>
            <a:spLocks noGrp="1"/>
          </p:cNvSpPr>
          <p:nvPr>
            <p:ph type="title"/>
          </p:nvPr>
        </p:nvSpPr>
        <p:spPr/>
        <p:txBody>
          <a:bodyPr>
            <a:normAutofit/>
          </a:bodyPr>
          <a:lstStyle/>
          <a:p>
            <a:r>
              <a:rPr lang="en-US" dirty="0"/>
              <a:t>Unethical Example 2</a:t>
            </a:r>
          </a:p>
        </p:txBody>
      </p:sp>
      <p:pic>
        <p:nvPicPr>
          <p:cNvPr id="7" name="Content Placeholder 6" descr="A close up of a map&#10;&#10;Description automatically generated">
            <a:extLst>
              <a:ext uri="{FF2B5EF4-FFF2-40B4-BE49-F238E27FC236}">
                <a16:creationId xmlns:a16="http://schemas.microsoft.com/office/drawing/2014/main" id="{2C32846E-F4E2-6B40-92CC-009884075292}"/>
              </a:ext>
            </a:extLst>
          </p:cNvPr>
          <p:cNvPicPr>
            <a:picLocks noGrp="1" noChangeAspect="1"/>
          </p:cNvPicPr>
          <p:nvPr>
            <p:ph idx="1"/>
          </p:nvPr>
        </p:nvPicPr>
        <p:blipFill>
          <a:blip r:embed="rId3"/>
          <a:stretch>
            <a:fillRect/>
          </a:stretch>
        </p:blipFill>
        <p:spPr>
          <a:xfrm>
            <a:off x="1528875" y="1518058"/>
            <a:ext cx="5536754" cy="4322897"/>
          </a:xfrm>
        </p:spPr>
      </p:pic>
      <p:sp>
        <p:nvSpPr>
          <p:cNvPr id="4" name="Footer Placeholder 3">
            <a:extLst>
              <a:ext uri="{FF2B5EF4-FFF2-40B4-BE49-F238E27FC236}">
                <a16:creationId xmlns:a16="http://schemas.microsoft.com/office/drawing/2014/main" id="{64FA43F8-ECB6-D44B-8EE2-8E39839E5E16}"/>
              </a:ext>
            </a:extLst>
          </p:cNvPr>
          <p:cNvSpPr>
            <a:spLocks noGrp="1"/>
          </p:cNvSpPr>
          <p:nvPr>
            <p:ph type="ftr" sz="quarter" idx="11"/>
          </p:nvPr>
        </p:nvSpPr>
        <p:spPr/>
        <p:txBody>
          <a:bodyPr/>
          <a:lstStyle/>
          <a:p>
            <a:r>
              <a:rPr lang="en-US" altLang="zh-CN"/>
              <a:t>Ethical</a:t>
            </a:r>
            <a:r>
              <a:rPr lang="zh-CN" altLang="en-US"/>
              <a:t> </a:t>
            </a:r>
            <a:r>
              <a:rPr lang="en-US" altLang="zh-CN"/>
              <a:t>Visualizations</a:t>
            </a:r>
            <a:r>
              <a:rPr lang="zh-CN" altLang="en-US"/>
              <a:t> </a:t>
            </a:r>
            <a:r>
              <a:rPr lang="en-US" altLang="zh-CN"/>
              <a:t>Presentation</a:t>
            </a:r>
            <a:endParaRPr lang="en-US" dirty="0"/>
          </a:p>
        </p:txBody>
      </p:sp>
      <p:sp>
        <p:nvSpPr>
          <p:cNvPr id="5" name="Slide Number Placeholder 4">
            <a:extLst>
              <a:ext uri="{FF2B5EF4-FFF2-40B4-BE49-F238E27FC236}">
                <a16:creationId xmlns:a16="http://schemas.microsoft.com/office/drawing/2014/main" id="{DE12A677-6D6F-6E44-B4E9-7A28B5DB6628}"/>
              </a:ext>
            </a:extLst>
          </p:cNvPr>
          <p:cNvSpPr>
            <a:spLocks noGrp="1"/>
          </p:cNvSpPr>
          <p:nvPr>
            <p:ph type="sldNum" sz="quarter" idx="12"/>
          </p:nvPr>
        </p:nvSpPr>
        <p:spPr/>
        <p:txBody>
          <a:bodyPr/>
          <a:lstStyle/>
          <a:p>
            <a:fld id="{5E165751-051E-4045-BFA7-BDB2DD1CABB7}" type="slidenum">
              <a:rPr lang="en-US" smtClean="0"/>
              <a:pPr/>
              <a:t>4</a:t>
            </a:fld>
            <a:endParaRPr lang="en-US"/>
          </a:p>
        </p:txBody>
      </p:sp>
      <p:pic>
        <p:nvPicPr>
          <p:cNvPr id="15" name="Picture 14" descr="A close up of a map&#10;&#10;Description automatically generated">
            <a:extLst>
              <a:ext uri="{FF2B5EF4-FFF2-40B4-BE49-F238E27FC236}">
                <a16:creationId xmlns:a16="http://schemas.microsoft.com/office/drawing/2014/main" id="{6F93613D-2BF0-1E45-A313-B7FC07845F41}"/>
              </a:ext>
            </a:extLst>
          </p:cNvPr>
          <p:cNvPicPr>
            <a:picLocks noChangeAspect="1"/>
          </p:cNvPicPr>
          <p:nvPr/>
        </p:nvPicPr>
        <p:blipFill>
          <a:blip r:embed="rId4"/>
          <a:stretch>
            <a:fillRect/>
          </a:stretch>
        </p:blipFill>
        <p:spPr>
          <a:xfrm>
            <a:off x="8560158" y="1213830"/>
            <a:ext cx="2386708" cy="2313044"/>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94D211B6-C631-0A42-8E57-36E7522BE6C9}"/>
              </a:ext>
            </a:extLst>
          </p:cNvPr>
          <p:cNvPicPr>
            <a:picLocks noChangeAspect="1"/>
          </p:cNvPicPr>
          <p:nvPr/>
        </p:nvPicPr>
        <p:blipFill>
          <a:blip r:embed="rId5"/>
          <a:stretch>
            <a:fillRect/>
          </a:stretch>
        </p:blipFill>
        <p:spPr>
          <a:xfrm>
            <a:off x="8560158" y="3736153"/>
            <a:ext cx="2386708" cy="2313044"/>
          </a:xfrm>
          <a:prstGeom prst="rect">
            <a:avLst/>
          </a:prstGeom>
        </p:spPr>
      </p:pic>
      <p:cxnSp>
        <p:nvCxnSpPr>
          <p:cNvPr id="19" name="Straight Connector 18">
            <a:extLst>
              <a:ext uri="{FF2B5EF4-FFF2-40B4-BE49-F238E27FC236}">
                <a16:creationId xmlns:a16="http://schemas.microsoft.com/office/drawing/2014/main" id="{6486EFEE-FD8E-0844-830F-DAD482AFB1CB}"/>
              </a:ext>
            </a:extLst>
          </p:cNvPr>
          <p:cNvCxnSpPr/>
          <p:nvPr/>
        </p:nvCxnSpPr>
        <p:spPr>
          <a:xfrm>
            <a:off x="7759282" y="1004552"/>
            <a:ext cx="0" cy="504464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03324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24">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6" descr="A close up of a device&#10;&#10;Description automatically generated">
            <a:extLst>
              <a:ext uri="{FF2B5EF4-FFF2-40B4-BE49-F238E27FC236}">
                <a16:creationId xmlns:a16="http://schemas.microsoft.com/office/drawing/2014/main" id="{D8C37583-5EF0-2649-B4E4-1FAADD9B5F3D}"/>
              </a:ext>
            </a:extLst>
          </p:cNvPr>
          <p:cNvPicPr>
            <a:picLocks noChangeAspect="1"/>
          </p:cNvPicPr>
          <p:nvPr/>
        </p:nvPicPr>
        <p:blipFill rotWithShape="1">
          <a:blip r:embed="rId3">
            <a:extLst>
              <a:ext uri="{28A0092B-C50C-407E-A947-70E740481C1C}">
                <a14:useLocalDpi xmlns:a14="http://schemas.microsoft.com/office/drawing/2010/main" val="0"/>
              </a:ext>
            </a:extLst>
          </a:blip>
          <a:srcRect l="32236" t="7273" r="6524"/>
          <a:stretch/>
        </p:blipFill>
        <p:spPr>
          <a:xfrm>
            <a:off x="20" y="10"/>
            <a:ext cx="8668492" cy="6857990"/>
          </a:xfrm>
          <a:prstGeom prst="rect">
            <a:avLst/>
          </a:prstGeom>
        </p:spPr>
      </p:pic>
      <p:sp>
        <p:nvSpPr>
          <p:cNvPr id="27" name="Rectangle 26">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61405D91-88D3-FF42-B802-CA6BFFCF38DD}"/>
              </a:ext>
            </a:extLst>
          </p:cNvPr>
          <p:cNvSpPr txBox="1">
            <a:spLocks/>
          </p:cNvSpPr>
          <p:nvPr/>
        </p:nvSpPr>
        <p:spPr>
          <a:xfrm>
            <a:off x="7848600" y="1122363"/>
            <a:ext cx="4023360"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C00000"/>
                </a:solidFill>
                <a:effectLst>
                  <a:outerShdw blurRad="38100" dist="38100" dir="2700000" algn="tl">
                    <a:srgbClr val="000000">
                      <a:alpha val="43137"/>
                    </a:srgbClr>
                  </a:outerShdw>
                </a:effectLst>
                <a:latin typeface="Arial" charset="0"/>
                <a:ea typeface="Arial" charset="0"/>
                <a:cs typeface="Arial" charset="0"/>
              </a:defRPr>
            </a:lvl1pPr>
          </a:lstStyle>
          <a:p>
            <a:pPr>
              <a:spcAft>
                <a:spcPts val="600"/>
              </a:spcAft>
            </a:pPr>
            <a:r>
              <a:rPr lang="en-US" sz="4800" dirty="0">
                <a:latin typeface="+mj-lt"/>
                <a:ea typeface="+mj-ea"/>
                <a:cs typeface="+mj-cs"/>
              </a:rPr>
              <a:t>The end</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372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960</Words>
  <Application>Microsoft Macintosh PowerPoint</Application>
  <PresentationFormat>Widescreen</PresentationFormat>
  <Paragraphs>57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Ethical Visualizations Presentation</vt:lpstr>
      <vt:lpstr>Ethical example 1</vt:lpstr>
      <vt:lpstr>Ethical example 2</vt:lpstr>
      <vt:lpstr>Unethical Example 1</vt:lpstr>
      <vt:lpstr>Unethical Example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Visualizations Presentation</dc:title>
  <dc:creator>Yuyi Zhang</dc:creator>
  <cp:lastModifiedBy>Yuyi Zhang</cp:lastModifiedBy>
  <cp:revision>15</cp:revision>
  <dcterms:created xsi:type="dcterms:W3CDTF">2020-07-21T03:57:31Z</dcterms:created>
  <dcterms:modified xsi:type="dcterms:W3CDTF">2020-07-21T06:30:54Z</dcterms:modified>
</cp:coreProperties>
</file>