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0"/>
  </p:notesMasterIdLst>
  <p:sldIdLst>
    <p:sldId id="293" r:id="rId2"/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F3EA6BE-6257-4C9C-AA0E-547F03879A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8264D3-198D-4D63-B7D7-FD330864DB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F5C9F2-02B6-42A4-ABCA-D91D28FD9B74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85D60C0E-34DE-45FD-9DC4-DE88C2C16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BDB379BE-9B3F-4FA0-A89E-069AD5159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F9AE0C-72CF-4221-9033-588A904C4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386AA2-8D1C-4C3E-916E-F182D3B49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A07944-40C1-47B4-A4FA-E2D5C98DE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39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="" xmlns:a16="http://schemas.microsoft.com/office/drawing/2014/main" id="{EE110533-A522-4BFC-88C6-AF6B87619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="" xmlns:a16="http://schemas.microsoft.com/office/drawing/2014/main" id="{D09275CA-40BE-4932-91BC-0E6B2AAAB1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="" xmlns:a16="http://schemas.microsoft.com/office/drawing/2014/main" id="{C579032E-21CA-4F70-A427-9F8919A33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B3F27-C98A-4D2F-83AF-EF7154A67F8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8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13462-6AB3-4091-BCF9-AB0AB27AD5F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BDAE87-208A-4AB8-ADF3-DDCFC0C996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598A00-E5FE-4CAB-ABE2-CECB2592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4651D-87B3-4176-B749-1EA19993DA0B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0F16E0-C5A7-426F-98E6-F9B8B87C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C9332A-1E14-4BBA-82E6-5FD9FEE8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B73CA-AB88-40DA-9C16-4434FCADF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6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="" xmlns:a16="http://schemas.microsoft.com/office/drawing/2014/main" id="{FB9E7A8D-48E3-4C90-A184-D4FEE3454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="" xmlns:a16="http://schemas.microsoft.com/office/drawing/2014/main" id="{3A7E3CC9-1FFF-49DB-988C-920FDF962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08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871E82-FD39-4C67-A336-B73B092C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893C4-7B00-4FCB-BE2A-8D2F73DA718C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B29287-5464-4783-AFF3-7D7B81F3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19DFA3-C38E-40F1-ADD4-6571D746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19BE6-1FF9-4596-B7B9-A3F737F26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61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095FFF-CEFC-4BB6-9723-FABBC09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1EC28-461A-4850-81A8-38CD9A55C32F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14C2FE-41CF-4AE5-BEAA-AE47528B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F72852-40B6-4391-8142-6F06CA5C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17176-59E0-4ED9-AB2A-F0A992A737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DF871FD-B9A3-4A3E-8630-6BF8F44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B2A9-12D4-4DBE-A29B-68F3677B2804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66652ACB-58A8-47BF-82AB-C03F1ADB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A565545-F7EC-4032-804F-C56BEDF7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F27D-D95D-4C6C-8627-8F78CB1FE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1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49BECDA6-2C2F-4EB8-81E8-D40A0F95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2026-8447-4863-BE20-C03F96582A8C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7B77AD4-EC0B-4B65-A3A5-C33FAC8F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446FA0FA-E20D-4C08-B11D-C8F8D4B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0CED-8F10-43E0-94EF-B2D31323C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E095394-1FF9-4E05-8BEB-D33B18DB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A99EB-A8B4-4EB9-B9EB-25A52570F9B1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2A609CB-3E43-4B3C-BB23-323F98C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309C857-E68B-42C6-8987-CD923999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BC458-FFAB-4555-8299-8EFBEDDE5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10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A904C307-3A72-4145-A052-6E5C71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A6AF-3470-4057-BB6B-F728F7B810D5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CA8DA77A-386F-4B5C-8F89-182C6343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B136CA08-6328-4704-B0BE-082FBB2F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00B86-052B-4F89-8E5C-218B0BF77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37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EF9713E-4EF2-49A8-89AC-9AE42D0D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1ABB-B35E-4530-9414-5F4832DB7993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F6E738D-4A11-4A25-BE27-1F982925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0773F28-F735-46EC-ACC6-4B247BC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9E6DF-6844-4859-9480-53CB16D78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75ECCAC7-331D-4639-B336-6122EA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7991-72E3-4E7D-98FC-B8BDD7FEF135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7F32C379-0ABB-4140-87E6-3358995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199F076-7CE2-4894-AF13-934FE521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36C9-E536-448F-A574-EE5487EB1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1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="" xmlns:a16="http://schemas.microsoft.com/office/drawing/2014/main" id="{666F0690-0D70-4CEE-ABEF-E7BE9BEBE4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71503D-1B1D-4DB9-92F5-B477D273A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FC6B3C1-894C-4438-B7F0-C4FF32064428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307E3C-8EEA-4D1D-AF6E-0DA920200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0A8FC3-93F1-4579-8D14-2582FFB6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9BF804-8342-4586-A753-ED875A8DB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="" xmlns:a16="http://schemas.microsoft.com/office/drawing/2014/main" id="{3EA1AC08-A9F5-4208-B06E-65CBC1F353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="" xmlns:a16="http://schemas.microsoft.com/office/drawing/2014/main" id="{D88E6DC9-E485-4F67-8A50-2E1FD8020D1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858BE35-D002-4803-9DDC-2468235A197A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9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wardtufte.com/tufte/books_vdq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3">
            <a:extLst>
              <a:ext uri="{FF2B5EF4-FFF2-40B4-BE49-F238E27FC236}">
                <a16:creationId xmlns="" xmlns:a16="http://schemas.microsoft.com/office/drawing/2014/main" id="{2A31E7B4-AE72-4C03-A1CF-6E37FE0A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1468C"/>
                </a:solidFill>
                <a:latin typeface="Arial" panose="020B0604020202020204" pitchFamily="34" charset="0"/>
              </a:rPr>
              <a:t>Six </a:t>
            </a:r>
            <a:r>
              <a:rPr lang="en-US" b="1" dirty="0">
                <a:solidFill>
                  <a:srgbClr val="01468C"/>
                </a:solidFill>
                <a:latin typeface="Arial" panose="020B0604020202020204" pitchFamily="34" charset="0"/>
              </a:rPr>
              <a:t>Principles</a:t>
            </a:r>
            <a:endParaRPr lang="en-US" b="1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1468C"/>
                </a:solidFill>
                <a:latin typeface="Arial" panose="020B0604020202020204" pitchFamily="34" charset="0"/>
              </a:rPr>
              <a:t>o</a:t>
            </a:r>
            <a:r>
              <a:rPr lang="en-US" b="1" dirty="0" smtClean="0">
                <a:solidFill>
                  <a:srgbClr val="01468C"/>
                </a:solidFill>
                <a:latin typeface="Arial" panose="020B0604020202020204" pitchFamily="34" charset="0"/>
              </a:rPr>
              <a:t>f Graphical Integrity</a:t>
            </a:r>
            <a:endParaRPr lang="en-US" b="1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14400"/>
            <a:ext cx="3657600" cy="4426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https://www.edwardtufte.com/tufte/books_vdqi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5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Six Principles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Graphical Integrity: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two are (quoted directly from page 56):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1</a:t>
            </a:r>
            <a:r>
              <a:rPr lang="en-US" dirty="0"/>
              <a:t>. The representation of numbers, as physically measured on </a:t>
            </a:r>
            <a:r>
              <a:rPr lang="en-US" dirty="0" smtClean="0"/>
              <a:t>	the 	surface </a:t>
            </a:r>
            <a:r>
              <a:rPr lang="en-US" dirty="0"/>
              <a:t>of the graphic itself, should be directly </a:t>
            </a:r>
            <a:r>
              <a:rPr lang="en-US" dirty="0" smtClean="0"/>
              <a:t>	proportional </a:t>
            </a:r>
            <a:r>
              <a:rPr lang="en-US" dirty="0"/>
              <a:t>to the </a:t>
            </a:r>
            <a:r>
              <a:rPr lang="en-US" dirty="0" smtClean="0"/>
              <a:t>	numerical </a:t>
            </a:r>
            <a:r>
              <a:rPr lang="en-US" dirty="0"/>
              <a:t>quantities measured. 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dirty="0"/>
              <a:t>. Clear, detailed, and thorough labeling should be used to </a:t>
            </a:r>
            <a:r>
              <a:rPr lang="en-US" dirty="0" smtClean="0"/>
              <a:t>defeat 	graphical </a:t>
            </a:r>
            <a:r>
              <a:rPr lang="en-US" dirty="0"/>
              <a:t>distortion and ambiguity.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Write </a:t>
            </a:r>
            <a:r>
              <a:rPr lang="en-US" dirty="0"/>
              <a:t>out </a:t>
            </a:r>
            <a:r>
              <a:rPr lang="en-US" dirty="0" smtClean="0"/>
              <a:t>explanations </a:t>
            </a:r>
            <a:r>
              <a:rPr lang="en-US" dirty="0"/>
              <a:t>of the data on the graphic </a:t>
            </a:r>
            <a:r>
              <a:rPr lang="en-US" dirty="0" smtClean="0"/>
              <a:t>itself.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Label </a:t>
            </a:r>
            <a:r>
              <a:rPr lang="en-US" dirty="0"/>
              <a:t>important </a:t>
            </a:r>
            <a:r>
              <a:rPr lang="en-US" dirty="0" smtClean="0"/>
              <a:t>events </a:t>
            </a:r>
            <a:r>
              <a:rPr lang="en-US" dirty="0"/>
              <a:t>in the data.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48400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http://stat.pugetsound.edu/courses/class13/dataVisualization.pdf</a:t>
            </a:r>
          </a:p>
        </p:txBody>
      </p:sp>
    </p:spTree>
    <p:extLst>
      <p:ext uri="{BB962C8B-B14F-4D97-AF65-F5344CB8AC3E}">
        <p14:creationId xmlns:p14="http://schemas.microsoft.com/office/powerpoint/2010/main" val="39176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Lie Factor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2212" y="5909847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http://www.learnqlikview.com/wp-content/uploads/2015/08/fuel-economy.png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33450"/>
            <a:ext cx="6429375" cy="3105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7834" y="3776990"/>
            <a:ext cx="51816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This line, representing 27.5 miles per gallon is 5.3 inches long</a:t>
            </a:r>
            <a:endParaRPr 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7200" y="4495800"/>
                <a:ext cx="2667000" cy="105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Size of effect in graphic</a:t>
                </a:r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5.3 −0.6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100 = 783%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2667000" cy="1059201"/>
              </a:xfrm>
              <a:prstGeom prst="rect">
                <a:avLst/>
              </a:prstGeom>
              <a:blipFill rotWithShape="0">
                <a:blip r:embed="rId3"/>
                <a:stretch>
                  <a:fillRect l="-1826" t="-3468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13760" y="4495800"/>
                <a:ext cx="2667000" cy="105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Size of actual effect 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27.5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−18.0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18.0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100 = 53%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760" y="4495800"/>
                <a:ext cx="2667000" cy="1059201"/>
              </a:xfrm>
              <a:prstGeom prst="rect">
                <a:avLst/>
              </a:prstGeom>
              <a:blipFill rotWithShape="0">
                <a:blip r:embed="rId4"/>
                <a:stretch>
                  <a:fillRect l="-1826" t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38875" y="4502331"/>
                <a:ext cx="2667000" cy="105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Lie Factor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783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14.8    =&gt; very bad</a:t>
                </a:r>
                <a:endParaRPr lang="en-US" sz="16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75" y="4502331"/>
                <a:ext cx="2667000" cy="1059201"/>
              </a:xfrm>
              <a:prstGeom prst="rect">
                <a:avLst/>
              </a:prstGeom>
              <a:blipFill rotWithShape="0">
                <a:blip r:embed="rId5"/>
                <a:stretch>
                  <a:fillRect l="-1826" t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5275" y="6257093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</a:rPr>
              <a:t>Original image from New York Times, August 9, 1978, D-2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hird Principle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Graphical Integrity </a:t>
            </a:r>
            <a:r>
              <a:rPr lang="en-US" b="1" dirty="0">
                <a:solidFill>
                  <a:srgbClr val="C00000"/>
                </a:solidFill>
              </a:rPr>
              <a:t>(page 61</a:t>
            </a:r>
            <a:r>
              <a:rPr lang="en-US" b="1" dirty="0" smtClean="0">
                <a:solidFill>
                  <a:srgbClr val="C00000"/>
                </a:solidFill>
              </a:rPr>
              <a:t>):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754" y="580072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	Show </a:t>
            </a:r>
            <a:r>
              <a:rPr lang="en-US" dirty="0"/>
              <a:t>data variation, not design variation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For </a:t>
            </a:r>
            <a:r>
              <a:rPr lang="en-US" dirty="0"/>
              <a:t>example, avoid things like this: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48400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http://stat.pugetsound.edu/courses/class13/dataVisualization.pdf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57400"/>
            <a:ext cx="4514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6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The Fourth Principle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Graphical Integrity </a:t>
            </a:r>
            <a:r>
              <a:rPr lang="en-US" b="1" dirty="0">
                <a:solidFill>
                  <a:srgbClr val="C00000"/>
                </a:solidFill>
              </a:rPr>
              <a:t>(page 68): 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time-series displays of money, deflated and </a:t>
            </a:r>
            <a:r>
              <a:rPr lang="en-US" b="1" dirty="0">
                <a:solidFill>
                  <a:srgbClr val="C00000"/>
                </a:solidFill>
              </a:rPr>
              <a:t>standardized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units of </a:t>
            </a:r>
            <a:r>
              <a:rPr lang="en-US" dirty="0" smtClean="0"/>
              <a:t>	monetary </a:t>
            </a:r>
            <a:r>
              <a:rPr lang="en-US" dirty="0"/>
              <a:t>measurement are nearly always better than nominal units.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553" y="6555843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https://myelms.umd.edu/courses/1132632/files/37617480/download?verifier=IiOuftNvOV0hWJwaNnVeozdny7JDid0ujnsVGEJA&amp;wrap=1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4" y="2895600"/>
            <a:ext cx="4410075" cy="3013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3657600"/>
            <a:ext cx="10668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756859"/>
            <a:ext cx="990600" cy="3391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83" y="3280860"/>
            <a:ext cx="3505221" cy="22431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495800" y="4267200"/>
            <a:ext cx="533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5756859"/>
            <a:ext cx="282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Adjusted for inflation and population growth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5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-762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Fifth Principle (page </a:t>
            </a:r>
            <a:r>
              <a:rPr lang="en-US" b="1" dirty="0">
                <a:solidFill>
                  <a:srgbClr val="C00000"/>
                </a:solidFill>
              </a:rPr>
              <a:t>71): 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The </a:t>
            </a:r>
            <a:r>
              <a:rPr lang="en-US" dirty="0"/>
              <a:t>number of information-carrying (variable) dimensions depicted </a:t>
            </a:r>
            <a:r>
              <a:rPr lang="en-US" dirty="0" smtClean="0"/>
              <a:t>	should </a:t>
            </a:r>
            <a:r>
              <a:rPr lang="en-US" dirty="0"/>
              <a:t>not exceed the number of dimensions in the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	=&gt; Avoid 3d </a:t>
            </a:r>
            <a:r>
              <a:rPr lang="en-US" dirty="0"/>
              <a:t>to represent something that only needs to be </a:t>
            </a:r>
            <a:r>
              <a:rPr lang="en-US" dirty="0" smtClean="0"/>
              <a:t>2d.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248400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http://stat.pugetsound.edu/courses/class13/dataVisualization.pdf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4398"/>
            <a:ext cx="4953000" cy="36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1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16" y="-234087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ixth Principle (Page 74):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Graphics </a:t>
            </a:r>
            <a:r>
              <a:rPr lang="en-US" dirty="0"/>
              <a:t>must not quote data out of </a:t>
            </a:r>
            <a:r>
              <a:rPr lang="en-US" dirty="0" smtClean="0"/>
              <a:t>context</a:t>
            </a:r>
          </a:p>
          <a:p>
            <a:r>
              <a:rPr lang="en-US" dirty="0"/>
              <a:t>	</a:t>
            </a:r>
            <a:r>
              <a:rPr lang="en-US" dirty="0" smtClean="0"/>
              <a:t>We will examine this one more closely in Week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553" y="6555843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https://myelms.umd.edu/courses/1132632/files/37617480/download?verifier=IiOuftNvOV0hWJwaNnVeozdny7JDid0ujnsVGEJA&amp;wrap=1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3" y="1392023"/>
            <a:ext cx="3634447" cy="287517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29118" y="2371050"/>
            <a:ext cx="594324" cy="3841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44" y="1392023"/>
            <a:ext cx="3348472" cy="2720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273303"/>
            <a:ext cx="2431743" cy="22328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83691" y="5219436"/>
            <a:ext cx="594324" cy="3841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317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456</TotalTime>
  <Words>132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Helvetica</vt:lpstr>
      <vt:lpstr>Helvetica CE</vt:lpstr>
      <vt:lpstr>ITC New Baskerville Roman</vt:lpstr>
      <vt:lpstr>powerpoint_newNEU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Dvorkis, Yoni</cp:lastModifiedBy>
  <cp:revision>88</cp:revision>
  <dcterms:created xsi:type="dcterms:W3CDTF">2010-04-13T14:21:50Z</dcterms:created>
  <dcterms:modified xsi:type="dcterms:W3CDTF">2019-03-14T17:46:17Z</dcterms:modified>
</cp:coreProperties>
</file>