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2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3EA6BE-6257-4C9C-AA0E-547F03879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64D3-198D-4D63-B7D7-FD330864DB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F5C9F2-02B6-42A4-ABCA-D91D28FD9B74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D60C0E-34DE-45FD-9DC4-DE88C2C16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B379BE-9B3F-4FA0-A89E-069AD515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E0C-72CF-4221-9033-588A904C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6AA2-8D1C-4C3E-916E-F182D3B49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A07944-40C1-47B4-A4FA-E2D5C98DE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E110533-A522-4BFC-88C6-AF6B87619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09275CA-40BE-4932-91BC-0E6B2AAAB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579032E-21CA-4F70-A427-9F8919A33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B3F27-C98A-4D2F-83AF-EF7154A67F8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3462-6AB3-4091-BCF9-AB0AB27AD5F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DAE87-208A-4AB8-ADF3-DDCFC0C99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8A00-E5FE-4CAB-ABE2-CECB2592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651D-87B3-4176-B749-1EA19993DA0B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16E0-C5A7-426F-98E6-F9B8B87C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332A-1E14-4BBA-82E6-5FD9FEE8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B73CA-AB88-40DA-9C16-4434FCADF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B9E7A8D-48E3-4C90-A184-D4FEE3454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3A7E3CC9-1FFF-49DB-988C-920FDF962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0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1E82-FD39-4C67-A336-B73B092C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93C4-7B00-4FCB-BE2A-8D2F73DA718C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9287-5464-4783-AFF3-7D7B81F3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DFA3-C38E-40F1-ADD4-6571D74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9BE6-1FF9-4596-B7B9-A3F737F26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1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5FFF-CEFC-4BB6-9723-FABBC09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1EC28-461A-4850-81A8-38CD9A55C32F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C2FE-41CF-4AE5-BEAA-AE47528B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2852-40B6-4391-8142-6F06CA5C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7176-59E0-4ED9-AB2A-F0A992A73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F871FD-B9A3-4A3E-8630-6BF8F44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B2A9-12D4-4DBE-A29B-68F3677B2804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652ACB-58A8-47BF-82AB-C03F1ADB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565545-F7EC-4032-804F-C56BEDF7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F27D-D95D-4C6C-8627-8F78CB1FE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BECDA6-2C2F-4EB8-81E8-D40A0F95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2026-8447-4863-BE20-C03F96582A8C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B77AD4-EC0B-4B65-A3A5-C33FAC8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6FA0FA-E20D-4C08-B11D-C8F8D4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0CED-8F10-43E0-94EF-B2D31323C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095394-1FF9-4E05-8BEB-D33B18D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A99EB-A8B4-4EB9-B9EB-25A52570F9B1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A609CB-3E43-4B3C-BB23-323F98C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09C857-E68B-42C6-8987-CD92399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C458-FFAB-4555-8299-8EFBEDDE5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10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4C307-3A72-4145-A052-6E5C7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A6AF-3470-4057-BB6B-F728F7B810D5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8DA77A-386F-4B5C-8F89-182C634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36CA08-6328-4704-B0BE-082FBB2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0B86-052B-4F89-8E5C-218B0BF77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F9713E-4EF2-49A8-89AC-9AE42D0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1ABB-B35E-4530-9414-5F4832DB7993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6E738D-4A11-4A25-BE27-1F98292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773F28-F735-46EC-ACC6-4B247BC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9E6DF-6844-4859-9480-53CB16D78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ECCAC7-331D-4639-B336-6122EA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7991-72E3-4E7D-98FC-B8BDD7FEF135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2C379-0ABB-4140-87E6-3358995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9F076-7CE2-4894-AF13-934FE521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36C9-E536-448F-A574-EE5487EB1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1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666F0690-0D70-4CEE-ABEF-E7BE9BEBE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503D-1B1D-4DB9-92F5-B477D273A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FC6B3C1-894C-4438-B7F0-C4FF32064428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7E3C-8EEA-4D1D-AF6E-0DA920200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8FC3-93F1-4579-8D14-2582FFB6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9BF804-8342-4586-A753-ED875A8DB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3EA1AC08-A9F5-4208-B06E-65CBC1F353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D88E6DC9-E485-4F67-8A50-2E1FD8020D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8BE35-D002-4803-9DDC-2468235A197A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9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>
            <a:extLst>
              <a:ext uri="{FF2B5EF4-FFF2-40B4-BE49-F238E27FC236}">
                <a16:creationId xmlns:a16="http://schemas.microsoft.com/office/drawing/2014/main" id="{0643A112-528B-4AC5-8F42-107B112F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altLang="en-US" sz="3200">
                <a:latin typeface="Helvetica" panose="020B0604020202020204" pitchFamily="34" charset="0"/>
                <a:ea typeface="ＭＳ Ｐゴシック" panose="020B0600070205080204" pitchFamily="34" charset="-128"/>
              </a:rPr>
              <a:t>ALY 6070 Communication and Visualization for Data Analytics</a:t>
            </a:r>
          </a:p>
        </p:txBody>
      </p:sp>
      <p:sp>
        <p:nvSpPr>
          <p:cNvPr id="5123" name="Content Placeholder 3">
            <a:extLst>
              <a:ext uri="{FF2B5EF4-FFF2-40B4-BE49-F238E27FC236}">
                <a16:creationId xmlns:a16="http://schemas.microsoft.com/office/drawing/2014/main" id="{2A31E7B4-AE72-4C03-A1CF-6E37FE0A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1468C"/>
                </a:solidFill>
                <a:effectLst/>
                <a:latin typeface="Arial" panose="020B0604020202020204" pitchFamily="34" charset="0"/>
              </a:rPr>
              <a:t>  Reduce </a:t>
            </a:r>
            <a:r>
              <a:rPr lang="en-US" b="1" dirty="0">
                <a:solidFill>
                  <a:srgbClr val="01468C"/>
                </a:solidFill>
                <a:latin typeface="Arial" panose="020B0604020202020204" pitchFamily="34" charset="0"/>
              </a:rPr>
              <a:t>Clutter by using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1468C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01468C"/>
                </a:solidFill>
                <a:effectLst/>
                <a:latin typeface="Arial" panose="020B0604020202020204" pitchFamily="34" charset="0"/>
              </a:rPr>
              <a:t>Gestalt principles of visual perception</a:t>
            </a:r>
            <a:endParaRPr lang="en-US" b="1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Closure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582227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common for graphing applications (for example, Excel) to have default settings that include elements like chart borders and background shading.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closure</a:t>
            </a:r>
            <a:r>
              <a:rPr lang="en-US" dirty="0"/>
              <a:t> principle tells us that these are unnecessary—we can remove them and our graph still appears as a cohesive entity.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9464-B2E1-46AE-95AD-A972B125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5" y="2819400"/>
            <a:ext cx="8191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Continuity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582227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principle of continuity is similar to closure </a:t>
            </a:r>
          </a:p>
          <a:p>
            <a:endParaRPr lang="en-US" dirty="0"/>
          </a:p>
          <a:p>
            <a:r>
              <a:rPr lang="en-US" dirty="0"/>
              <a:t>when looking at objects, our eyes seek the smoothest path and naturally create continuity in what we see even where it may not explicitly exist.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51DA-3A57-4375-BDE4-EDF8A091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65582"/>
            <a:ext cx="8296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Continuity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582227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the vertical </a:t>
            </a:r>
            <a:r>
              <a:rPr lang="en-US" i="1" dirty="0"/>
              <a:t>y</a:t>
            </a:r>
            <a:r>
              <a:rPr lang="en-US" dirty="0"/>
              <a:t>-axis line from the graph below </a:t>
            </a:r>
          </a:p>
          <a:p>
            <a:endParaRPr lang="en-US" dirty="0"/>
          </a:p>
          <a:p>
            <a:r>
              <a:rPr lang="en-US" dirty="0"/>
              <a:t>Your eyes actually still see that the bars are lined up at the same point because of the consistent white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895CB-EB10-456C-9A74-42A115E3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8583"/>
            <a:ext cx="3333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0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Connection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582227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tend to think of objects that are physically connected as part of a group. </a:t>
            </a:r>
          </a:p>
          <a:p>
            <a:endParaRPr lang="en-US" dirty="0"/>
          </a:p>
          <a:p>
            <a:r>
              <a:rPr lang="en-US" dirty="0"/>
              <a:t>The connective property typically has a stronger associative value than similar color, size, or shape. </a:t>
            </a:r>
          </a:p>
          <a:p>
            <a:endParaRPr lang="en-US" dirty="0"/>
          </a:p>
          <a:p>
            <a:r>
              <a:rPr lang="en-US" dirty="0"/>
              <a:t>Below, your eyes probably pair the shapes connected by lines (rather than similar color, size, or shape)</a:t>
            </a:r>
          </a:p>
          <a:p>
            <a:endParaRPr lang="en-US" dirty="0"/>
          </a:p>
          <a:p>
            <a:r>
              <a:rPr lang="en-US" dirty="0"/>
              <a:t>The connective property </a:t>
            </a:r>
            <a:r>
              <a:rPr lang="en-US" i="1" dirty="0"/>
              <a:t>isn’t</a:t>
            </a:r>
            <a:r>
              <a:rPr lang="en-US" dirty="0"/>
              <a:t> typically stronger than enclosure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4EA37-F523-4995-9992-08A444D0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27575"/>
            <a:ext cx="71818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8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Connection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582227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way that we frequently leverage the connection principle is in line graphs, to help our eyes see order in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6628E-0158-4095-973F-6092B612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24037"/>
            <a:ext cx="8286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Decluttering Step by Step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4396A-1B68-4A6F-BBB4-63C405F4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14425"/>
            <a:ext cx="8172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8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1) Remove chart borders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b="1" dirty="0"/>
              <a:t>Gestalt Principle: </a:t>
            </a:r>
            <a:r>
              <a:rPr lang="en-US" sz="2000" b="1" dirty="0">
                <a:solidFill>
                  <a:srgbClr val="00B050"/>
                </a:solidFill>
              </a:rPr>
              <a:t>Closure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6EA0DE-F433-4D36-937D-0F18C862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2010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pPr algn="l"/>
            <a:r>
              <a:rPr lang="en-US" sz="2000" b="1" dirty="0"/>
              <a:t>2) Eliminate clutter: remove grid lines, data labels, axis 000’s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6E318-71FC-453E-AC0A-5169AAC0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09712"/>
            <a:ext cx="8343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3) Label data directly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b="1" dirty="0"/>
              <a:t>Gestalt Principle: </a:t>
            </a:r>
            <a:r>
              <a:rPr lang="en-US" sz="2000" b="1" dirty="0">
                <a:solidFill>
                  <a:srgbClr val="00B050"/>
                </a:solidFill>
              </a:rPr>
              <a:t>Proximity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26A1F-9C21-49FE-AB9E-6B5A8879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685925"/>
            <a:ext cx="8334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2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4) Consistent color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000" b="1" dirty="0"/>
              <a:t>Gestalt Principle: </a:t>
            </a:r>
            <a:r>
              <a:rPr lang="en-US" sz="2000" b="1" dirty="0">
                <a:solidFill>
                  <a:srgbClr val="00B050"/>
                </a:solidFill>
              </a:rPr>
              <a:t>Similarity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E9716C-719D-4486-8824-790BB202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0212"/>
            <a:ext cx="8296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Gestalt principles of visual perception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09600" y="1458157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Gestalt School of Psychology set out in the early 1900s to understand how individuals perceive order in the world around them. </a:t>
            </a:r>
          </a:p>
          <a:p>
            <a:endParaRPr lang="en-US" dirty="0"/>
          </a:p>
          <a:p>
            <a:r>
              <a:rPr lang="en-US" dirty="0"/>
              <a:t>What they came away with are the principles of visual perception still accepted today that define how people interact with and create order out of visual stimuli</a:t>
            </a:r>
          </a:p>
          <a:p>
            <a:endParaRPr lang="en-US" dirty="0"/>
          </a:p>
          <a:p>
            <a:r>
              <a:rPr lang="en-US" dirty="0"/>
              <a:t>Here we discuss: </a:t>
            </a:r>
            <a:r>
              <a:rPr lang="en-US" b="1" dirty="0"/>
              <a:t>proximity</a:t>
            </a:r>
            <a:r>
              <a:rPr lang="en-US" dirty="0"/>
              <a:t>, </a:t>
            </a:r>
            <a:r>
              <a:rPr lang="en-US" b="1" dirty="0"/>
              <a:t>similarity</a:t>
            </a:r>
            <a:r>
              <a:rPr lang="en-US" dirty="0"/>
              <a:t>, </a:t>
            </a:r>
            <a:r>
              <a:rPr lang="en-US" b="1" dirty="0"/>
              <a:t>enclosure</a:t>
            </a:r>
            <a:r>
              <a:rPr lang="en-US" dirty="0"/>
              <a:t>, </a:t>
            </a:r>
            <a:r>
              <a:rPr lang="en-US" b="1" dirty="0"/>
              <a:t>closure</a:t>
            </a:r>
            <a:r>
              <a:rPr lang="en-US" dirty="0"/>
              <a:t>, </a:t>
            </a:r>
            <a:r>
              <a:rPr lang="en-US" b="1" dirty="0"/>
              <a:t>continuity</a:t>
            </a:r>
            <a:r>
              <a:rPr lang="en-US" dirty="0"/>
              <a:t>, and </a:t>
            </a:r>
            <a:r>
              <a:rPr lang="en-US" b="1" dirty="0"/>
              <a:t>connection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Closing 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8A4A-9D18-491F-BB3B-AF1CE8DC5D75}"/>
              </a:ext>
            </a:extLst>
          </p:cNvPr>
          <p:cNvSpPr txBox="1"/>
          <p:nvPr/>
        </p:nvSpPr>
        <p:spPr>
          <a:xfrm>
            <a:off x="685800" y="914400"/>
            <a:ext cx="746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time you put information in front of your audience, you are creating </a:t>
            </a:r>
            <a:r>
              <a:rPr lang="en-US" b="1" dirty="0"/>
              <a:t>cognitive load</a:t>
            </a:r>
          </a:p>
          <a:p>
            <a:endParaRPr lang="en-US" b="1" dirty="0"/>
          </a:p>
          <a:p>
            <a:r>
              <a:rPr lang="en-US" b="1" dirty="0"/>
              <a:t>Visual clutter </a:t>
            </a:r>
            <a:r>
              <a:rPr lang="en-US" dirty="0"/>
              <a:t>creates excessive cognitive load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Gestalt Principles of Visual Perception </a:t>
            </a:r>
            <a:r>
              <a:rPr lang="en-US" dirty="0"/>
              <a:t>can help you understand how your audience sees and allow you to identify and remove unnecessary visual elements</a:t>
            </a:r>
          </a:p>
          <a:p>
            <a:endParaRPr lang="en-US" dirty="0"/>
          </a:p>
          <a:p>
            <a:r>
              <a:rPr lang="en-US" dirty="0"/>
              <a:t>Leverage alignment of elements and maintain white space to help make the interpretation of your visuals a more comfortable experience for your audience</a:t>
            </a:r>
          </a:p>
          <a:p>
            <a:endParaRPr lang="en-US" dirty="0"/>
          </a:p>
          <a:p>
            <a:r>
              <a:rPr lang="en-US" dirty="0"/>
              <a:t>Use contrast strategically</a:t>
            </a:r>
          </a:p>
        </p:txBody>
      </p:sp>
    </p:spTree>
    <p:extLst>
      <p:ext uri="{BB962C8B-B14F-4D97-AF65-F5344CB8AC3E}">
        <p14:creationId xmlns:p14="http://schemas.microsoft.com/office/powerpoint/2010/main" val="1777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Proximity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85800" y="9144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tend to think of objects that are physically close together as belonging to part of a group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07BC5-6F7C-48D7-9BD5-048D71D3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3095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Proximity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09600" y="908236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leverage this way that people see in table design</a:t>
            </a:r>
          </a:p>
          <a:p>
            <a:endParaRPr lang="en-US" dirty="0"/>
          </a:p>
          <a:p>
            <a:r>
              <a:rPr lang="en-US" dirty="0"/>
              <a:t>your eyes are drawn either down the columns in the first case or across the rows in the second case.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D5DA-F5D3-47BC-A32D-5FB23E36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8219"/>
            <a:ext cx="6372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Similarity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09600" y="908236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that are of similar color, shape, size, or orientation are perceived as related or belonging to part of a group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96CD0-CA9B-42BF-83AB-60984B3AE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114550"/>
            <a:ext cx="6515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Similarity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8382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leveraged in tables to help draw our audience’s eyes in the direction we want them to focus. </a:t>
            </a:r>
          </a:p>
          <a:p>
            <a:endParaRPr lang="en-US" dirty="0"/>
          </a:p>
          <a:p>
            <a:r>
              <a:rPr lang="en-US" dirty="0"/>
              <a:t>Below, the similarity of </a:t>
            </a:r>
            <a:r>
              <a:rPr lang="en-US" dirty="0">
                <a:solidFill>
                  <a:srgbClr val="00B0F0"/>
                </a:solidFill>
              </a:rPr>
              <a:t>color</a:t>
            </a:r>
            <a:r>
              <a:rPr lang="en-US" dirty="0"/>
              <a:t> is a cue for our eyes to read across the rows (rather than down the columns). </a:t>
            </a:r>
          </a:p>
          <a:p>
            <a:endParaRPr lang="en-US" dirty="0"/>
          </a:p>
          <a:p>
            <a:r>
              <a:rPr lang="en-US" dirty="0"/>
              <a:t>This eliminates the need for additional elements such as borders to help direct our attention.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B29C5-C7DD-46ED-AD71-89D2636B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747727"/>
            <a:ext cx="33718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Enclosure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838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think of objects that are physically enclosed together as belonging to part of a group.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4062D-BCCA-4A72-9AA3-B7B9DD2C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271712"/>
            <a:ext cx="6524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5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Enclosure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8382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way we can leverage the enclosure principle is to draw a visual distinction within 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798EA-8B26-46CF-BB3E-78C232C0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4210339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Closure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https://www.safaribooksonline.com/library/view/storytelling-with-data/9781119002253/c03.xhtml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533400" y="582227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closure concept says that people like things to be simple and to fit in the constructs that are already in our heads. </a:t>
            </a:r>
          </a:p>
          <a:p>
            <a:endParaRPr lang="en-US" dirty="0"/>
          </a:p>
          <a:p>
            <a:r>
              <a:rPr lang="en-US" dirty="0"/>
              <a:t>Because of this, people tend to perceive a set of individual elements as a single, recognizable shape when they can</a:t>
            </a:r>
          </a:p>
          <a:p>
            <a:endParaRPr lang="en-US" dirty="0"/>
          </a:p>
          <a:p>
            <a:r>
              <a:rPr lang="en-US" dirty="0"/>
              <a:t>When parts of a whole are missing, our eyes fill in the gap.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D6D2-83C4-44A9-9681-B5A8AD52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4" y="3020519"/>
            <a:ext cx="3719512" cy="34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89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320</TotalTime>
  <Words>978</Words>
  <Application>Microsoft Office PowerPoint</Application>
  <PresentationFormat>On-screen Show (4:3)</PresentationFormat>
  <Paragraphs>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ＭＳ Ｐゴシック</vt:lpstr>
      <vt:lpstr>Helvetica</vt:lpstr>
      <vt:lpstr>Calibri</vt:lpstr>
      <vt:lpstr>Helvetica CE</vt:lpstr>
      <vt:lpstr>ITC New Baskerville Roman</vt:lpstr>
      <vt:lpstr>Segoe UI</vt:lpstr>
      <vt:lpstr>powerpoint_newNEU</vt:lpstr>
      <vt:lpstr>ALY 6070 Communication and Visualization for Data Analytics</vt:lpstr>
      <vt:lpstr>Gestalt principles of visual perception   </vt:lpstr>
      <vt:lpstr>Proximity   </vt:lpstr>
      <vt:lpstr>Proximity   </vt:lpstr>
      <vt:lpstr>Similarity   </vt:lpstr>
      <vt:lpstr>Similarity   </vt:lpstr>
      <vt:lpstr>Enclosure   </vt:lpstr>
      <vt:lpstr>Enclosure   </vt:lpstr>
      <vt:lpstr>Closure   </vt:lpstr>
      <vt:lpstr>Closure   </vt:lpstr>
      <vt:lpstr>Continuity   </vt:lpstr>
      <vt:lpstr>Continuity   </vt:lpstr>
      <vt:lpstr>Connection   </vt:lpstr>
      <vt:lpstr>Connection   </vt:lpstr>
      <vt:lpstr>Decluttering Step by Step   </vt:lpstr>
      <vt:lpstr>1) Remove chart borders   Gestalt Principle: Closure   </vt:lpstr>
      <vt:lpstr>2) Eliminate clutter: remove grid lines, data labels, axis 000’s     </vt:lpstr>
      <vt:lpstr>3) Label data directly  Gestalt Principle: Proximity   </vt:lpstr>
      <vt:lpstr>4) Consistent color  Gestalt Principle: Similarity   </vt:lpstr>
      <vt:lpstr>Closing      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alexy1949</cp:lastModifiedBy>
  <cp:revision>59</cp:revision>
  <dcterms:created xsi:type="dcterms:W3CDTF">2010-04-13T14:21:50Z</dcterms:created>
  <dcterms:modified xsi:type="dcterms:W3CDTF">2018-10-01T03:08:55Z</dcterms:modified>
</cp:coreProperties>
</file>