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8"/>
  </p:notesMasterIdLst>
  <p:sldIdLst>
    <p:sldId id="257" r:id="rId2"/>
    <p:sldId id="286" r:id="rId3"/>
    <p:sldId id="305" r:id="rId4"/>
    <p:sldId id="306" r:id="rId5"/>
    <p:sldId id="307" r:id="rId6"/>
    <p:sldId id="308" r:id="rId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3EA6BE-6257-4C9C-AA0E-547F03879A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264D3-198D-4D63-B7D7-FD330864DB2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0F5C9F2-02B6-42A4-ABCA-D91D28FD9B74}" type="datetimeFigureOut">
              <a:rPr lang="en-US"/>
              <a:pPr>
                <a:defRPr/>
              </a:pPr>
              <a:t>9/30/2018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5D60C0E-34DE-45FD-9DC4-DE88C2C163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DB379BE-9B3F-4FA0-A89E-069AD5159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9AE0C-72CF-4221-9033-588A904C47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86AA2-8D1C-4C3E-916E-F182D3B49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A07944-40C1-47B4-A4FA-E2D5C98DE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EE110533-A522-4BFC-88C6-AF6B87619B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09275CA-40BE-4932-91BC-0E6B2AAAB1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C579032E-21CA-4F70-A427-9F8919A33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2B3F27-C98A-4D2F-83AF-EF7154A67F8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3462-6AB3-4091-BCF9-AB0AB27AD5F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BDAE87-208A-4AB8-ADF3-DDCFC0C996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98A00-E5FE-4CAB-ABE2-CECB2592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4651D-87B3-4176-B749-1EA19993DA0B}" type="datetimeFigureOut">
              <a:rPr lang="en-US"/>
              <a:pPr>
                <a:defRPr/>
              </a:pPr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F16E0-C5A7-426F-98E6-F9B8B87C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9332A-1E14-4BBA-82E6-5FD9FEE8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B73CA-AB88-40DA-9C16-4434FCADF8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69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FB9E7A8D-48E3-4C90-A184-D4FEE34545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3A7E3CC9-1FFF-49DB-988C-920FDF9627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08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71E82-FD39-4C67-A336-B73B092C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893C4-7B00-4FCB-BE2A-8D2F73DA718C}" type="datetimeFigureOut">
              <a:rPr lang="en-US"/>
              <a:pPr>
                <a:defRPr/>
              </a:pPr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29287-5464-4783-AFF3-7D7B81F3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9DFA3-C38E-40F1-ADD4-6571D746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19BE6-1FF9-4596-B7B9-A3F737F262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61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95FFF-CEFC-4BB6-9723-FABBC093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1EC28-461A-4850-81A8-38CD9A55C32F}" type="datetimeFigureOut">
              <a:rPr lang="en-US"/>
              <a:pPr>
                <a:defRPr/>
              </a:pPr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4C2FE-41CF-4AE5-BEAA-AE47528B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72852-40B6-4391-8142-6F06CA5C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17176-59E0-4ED9-AB2A-F0A992A737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66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DF871FD-B9A3-4A3E-8630-6BF8F448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1B2A9-12D4-4DBE-A29B-68F3677B2804}" type="datetimeFigureOut">
              <a:rPr lang="en-US"/>
              <a:pPr>
                <a:defRPr/>
              </a:pPr>
              <a:t>9/30/2018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652ACB-58A8-47BF-82AB-C03F1ADB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565545-F7EC-4032-804F-C56BEDF7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0F27D-D95D-4C6C-8627-8F78CB1FEC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16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9BECDA6-2C2F-4EB8-81E8-D40A0F95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C2026-8447-4863-BE20-C03F96582A8C}" type="datetimeFigureOut">
              <a:rPr lang="en-US"/>
              <a:pPr>
                <a:defRPr/>
              </a:pPr>
              <a:t>9/30/2018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B77AD4-EC0B-4B65-A3A5-C33FAC8F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46FA0FA-E20D-4C08-B11D-C8F8D4BD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10CED-8F10-43E0-94EF-B2D31323C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59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E095394-1FF9-4E05-8BEB-D33B18DB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A99EB-A8B4-4EB9-B9EB-25A52570F9B1}" type="datetimeFigureOut">
              <a:rPr lang="en-US"/>
              <a:pPr>
                <a:defRPr/>
              </a:pPr>
              <a:t>9/30/2018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2A609CB-3E43-4B3C-BB23-323F98CD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309C857-E68B-42C6-8987-CD923999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BC458-FFAB-4555-8299-8EFBEDDE51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10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904C307-3A72-4145-A052-6E5C7120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9A6AF-3470-4057-BB6B-F728F7B810D5}" type="datetimeFigureOut">
              <a:rPr lang="en-US"/>
              <a:pPr>
                <a:defRPr/>
              </a:pPr>
              <a:t>9/30/2018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A8DA77A-386F-4B5C-8F89-182C6343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36CA08-6328-4704-B0BE-082FBB2F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00B86-052B-4F89-8E5C-218B0BF775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37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F9713E-4EF2-49A8-89AC-9AE42D0D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81ABB-B35E-4530-9414-5F4832DB7993}" type="datetimeFigureOut">
              <a:rPr lang="en-US"/>
              <a:pPr>
                <a:defRPr/>
              </a:pPr>
              <a:t>9/30/2018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6E738D-4A11-4A25-BE27-1F982925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0773F28-F735-46EC-ACC6-4B247BCF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9E6DF-6844-4859-9480-53CB16D788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03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ECCAC7-331D-4639-B336-6122EA23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67991-72E3-4E7D-98FC-B8BDD7FEF135}" type="datetimeFigureOut">
              <a:rPr lang="en-US"/>
              <a:pPr>
                <a:defRPr/>
              </a:pPr>
              <a:t>9/30/2018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32C379-0ABB-4140-87E6-33589955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99F076-7CE2-4894-AF13-934FE521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36C9-E536-448F-A574-EE5487EB15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17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666F0690-0D70-4CEE-ABEF-E7BE9BEBE4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1503D-1B1D-4DB9-92F5-B477D273A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FC6B3C1-894C-4438-B7F0-C4FF32064428}" type="datetimeFigureOut">
              <a:rPr lang="en-US"/>
              <a:pPr>
                <a:defRPr/>
              </a:pPr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07E3C-8EEA-4D1D-AF6E-0DA920200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A8FC3-93F1-4579-8D14-2582FFB61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C9BF804-8342-4586-A753-ED875A8DB9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3EA1AC08-A9F5-4208-B06E-65CBC1F353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D88E6DC9-E485-4F67-8A50-2E1FD8020D1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8BE35-D002-4803-9DDC-2468235A197A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9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>
            <a:extLst>
              <a:ext uri="{FF2B5EF4-FFF2-40B4-BE49-F238E27FC236}">
                <a16:creationId xmlns:a16="http://schemas.microsoft.com/office/drawing/2014/main" id="{0643A112-528B-4AC5-8F42-107B112FC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altLang="en-US" sz="3200">
                <a:latin typeface="Helvetica" panose="020B0604020202020204" pitchFamily="34" charset="0"/>
                <a:ea typeface="ＭＳ Ｐゴシック" panose="020B0600070205080204" pitchFamily="34" charset="-128"/>
              </a:rPr>
              <a:t>ALY 6070 Communication and Visualization for Data Analytics</a:t>
            </a:r>
          </a:p>
        </p:txBody>
      </p:sp>
      <p:sp>
        <p:nvSpPr>
          <p:cNvPr id="5123" name="Content Placeholder 3">
            <a:extLst>
              <a:ext uri="{FF2B5EF4-FFF2-40B4-BE49-F238E27FC236}">
                <a16:creationId xmlns:a16="http://schemas.microsoft.com/office/drawing/2014/main" id="{2A31E7B4-AE72-4C03-A1CF-6E37FE0A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i="0" dirty="0">
                <a:solidFill>
                  <a:srgbClr val="01468C"/>
                </a:solidFill>
                <a:effectLst/>
                <a:latin typeface="Arial" panose="020B0604020202020204" pitchFamily="34" charset="0"/>
              </a:rPr>
              <a:t>  Statistical Correlation</a:t>
            </a:r>
            <a:endParaRPr lang="en-US" b="1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715E55-B9F6-42DF-828C-847D1F1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pPr algn="l"/>
            <a:r>
              <a:rPr lang="en-US" sz="2400" b="1" dirty="0"/>
              <a:t>Correlation</a:t>
            </a:r>
            <a:br>
              <a:rPr lang="en-US" b="1" dirty="0"/>
            </a:br>
            <a:br>
              <a:rPr lang="en-US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8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20EB-DBF5-4F4F-988E-D413D7FA36BF}"/>
              </a:ext>
            </a:extLst>
          </p:cNvPr>
          <p:cNvSpPr txBox="1"/>
          <p:nvPr/>
        </p:nvSpPr>
        <p:spPr>
          <a:xfrm>
            <a:off x="1588" y="6567488"/>
            <a:ext cx="800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*source: https://www.surveysystem.com/correlation.html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B5F85-3171-4329-BB63-27428944E70A}"/>
              </a:ext>
            </a:extLst>
          </p:cNvPr>
          <p:cNvSpPr txBox="1"/>
          <p:nvPr/>
        </p:nvSpPr>
        <p:spPr>
          <a:xfrm>
            <a:off x="685800" y="1066800"/>
            <a:ext cx="632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Statistical technique that can show whether and how strongly pairs of variables are related. </a:t>
            </a:r>
          </a:p>
          <a:p>
            <a:endParaRPr lang="en-US" dirty="0"/>
          </a:p>
          <a:p>
            <a:r>
              <a:rPr lang="en-US" dirty="0"/>
              <a:t>For example, height and weight are related; taller people tend to be heavier than shorter people. </a:t>
            </a:r>
          </a:p>
          <a:p>
            <a:endParaRPr lang="en-US" dirty="0"/>
          </a:p>
          <a:p>
            <a:r>
              <a:rPr lang="en-US" dirty="0"/>
              <a:t>Correlation can tell you just how much of the variation in peoples' weights is </a:t>
            </a:r>
            <a:r>
              <a:rPr lang="en-US" b="1" i="1" dirty="0"/>
              <a:t>related</a:t>
            </a:r>
            <a:r>
              <a:rPr lang="en-US" dirty="0"/>
              <a:t> to their heights.</a:t>
            </a:r>
          </a:p>
          <a:p>
            <a:endParaRPr lang="en-US" b="1" dirty="0"/>
          </a:p>
          <a:p>
            <a:r>
              <a:rPr lang="en-US" b="1" dirty="0"/>
              <a:t>Correlation is not Causation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715E55-B9F6-42DF-828C-847D1F1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pPr algn="l"/>
            <a:r>
              <a:rPr lang="en-US" sz="2400" b="1" dirty="0"/>
              <a:t>Correlation Coefficient</a:t>
            </a:r>
            <a:br>
              <a:rPr lang="en-US" b="1" dirty="0"/>
            </a:br>
            <a:br>
              <a:rPr lang="en-US" b="1" dirty="0"/>
            </a:br>
            <a:br>
              <a:rPr lang="en-US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8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20EB-DBF5-4F4F-988E-D413D7FA36BF}"/>
              </a:ext>
            </a:extLst>
          </p:cNvPr>
          <p:cNvSpPr txBox="1"/>
          <p:nvPr/>
        </p:nvSpPr>
        <p:spPr>
          <a:xfrm>
            <a:off x="1588" y="6567488"/>
            <a:ext cx="800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*source: https://www.surveysystem.com/correlation.html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B5F85-3171-4329-BB63-27428944E70A}"/>
              </a:ext>
            </a:extLst>
          </p:cNvPr>
          <p:cNvSpPr txBox="1"/>
          <p:nvPr/>
        </p:nvSpPr>
        <p:spPr>
          <a:xfrm>
            <a:off x="685800" y="1066800"/>
            <a:ext cx="632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result of a correlation is called the </a:t>
            </a:r>
            <a:r>
              <a:rPr lang="en-US" b="1" dirty="0"/>
              <a:t>correlation coefficient</a:t>
            </a:r>
            <a:r>
              <a:rPr lang="en-US" dirty="0"/>
              <a:t> (or "r"). </a:t>
            </a:r>
          </a:p>
          <a:p>
            <a:endParaRPr lang="en-US" dirty="0"/>
          </a:p>
          <a:p>
            <a:r>
              <a:rPr lang="en-US" dirty="0"/>
              <a:t>It ranges from -1.0 to +1.0. </a:t>
            </a:r>
          </a:p>
          <a:p>
            <a:endParaRPr lang="en-US" dirty="0"/>
          </a:p>
          <a:p>
            <a:r>
              <a:rPr lang="en-US" dirty="0"/>
              <a:t>The closer r is to +1 or -1, the more closely the two variables are related.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288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715E55-B9F6-42DF-828C-847D1F1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pPr algn="l"/>
            <a:r>
              <a:rPr lang="en-US" sz="2400" b="1" dirty="0"/>
              <a:t>Positive correlation</a:t>
            </a:r>
            <a:br>
              <a:rPr lang="en-US" b="1" dirty="0"/>
            </a:br>
            <a:br>
              <a:rPr lang="en-US" b="1" dirty="0"/>
            </a:br>
            <a:br>
              <a:rPr lang="en-US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8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20EB-DBF5-4F4F-988E-D413D7FA36BF}"/>
              </a:ext>
            </a:extLst>
          </p:cNvPr>
          <p:cNvSpPr txBox="1"/>
          <p:nvPr/>
        </p:nvSpPr>
        <p:spPr>
          <a:xfrm>
            <a:off x="1588" y="6567488"/>
            <a:ext cx="800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*source: https://www.emathzone.com/tutorials/basic-statistics/positive-and-negative-correlation.html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B5F85-3171-4329-BB63-27428944E70A}"/>
              </a:ext>
            </a:extLst>
          </p:cNvPr>
          <p:cNvSpPr txBox="1"/>
          <p:nvPr/>
        </p:nvSpPr>
        <p:spPr>
          <a:xfrm>
            <a:off x="685800" y="1066800"/>
            <a:ext cx="632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b="1" dirty="0"/>
              <a:t>r</a:t>
            </a:r>
            <a:r>
              <a:rPr lang="en-US" dirty="0"/>
              <a:t> is positive, it means that as one variable gets larger the other gets larger. </a:t>
            </a:r>
          </a:p>
          <a:p>
            <a:endParaRPr lang="en-US" b="1" dirty="0"/>
          </a:p>
          <a:p>
            <a:r>
              <a:rPr lang="en-US" b="1" dirty="0"/>
              <a:t>R-squared</a:t>
            </a:r>
            <a:r>
              <a:rPr lang="en-US" dirty="0"/>
              <a:t> is common in linear regression, explains the variation in Y by X as a positive value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D1FA12-C517-4211-BE3A-E45A8CBB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14600"/>
            <a:ext cx="3505200" cy="358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2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715E55-B9F6-42DF-828C-847D1F1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pPr algn="l"/>
            <a:r>
              <a:rPr lang="en-US" sz="2400" b="1" dirty="0"/>
              <a:t>Negative correlation</a:t>
            </a:r>
            <a:br>
              <a:rPr lang="en-US" b="1" dirty="0"/>
            </a:br>
            <a:br>
              <a:rPr lang="en-US" b="1" dirty="0"/>
            </a:br>
            <a:br>
              <a:rPr lang="en-US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8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20EB-DBF5-4F4F-988E-D413D7FA36BF}"/>
              </a:ext>
            </a:extLst>
          </p:cNvPr>
          <p:cNvSpPr txBox="1"/>
          <p:nvPr/>
        </p:nvSpPr>
        <p:spPr>
          <a:xfrm>
            <a:off x="1588" y="6567488"/>
            <a:ext cx="800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*source: https://www.emathzone.com/tutorials/basic-statistics/positive-and-negative-correlation.html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B5F85-3171-4329-BB63-27428944E70A}"/>
              </a:ext>
            </a:extLst>
          </p:cNvPr>
          <p:cNvSpPr txBox="1"/>
          <p:nvPr/>
        </p:nvSpPr>
        <p:spPr>
          <a:xfrm>
            <a:off x="685800" y="877520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b="1" dirty="0"/>
              <a:t>r</a:t>
            </a:r>
            <a:r>
              <a:rPr lang="en-US" dirty="0"/>
              <a:t> is negative, it means that as one variable gets larger the other gets smaller </a:t>
            </a:r>
          </a:p>
          <a:p>
            <a:endParaRPr lang="en-US" dirty="0"/>
          </a:p>
          <a:p>
            <a:r>
              <a:rPr lang="en-US" b="1" dirty="0"/>
              <a:t>Inverse correlation</a:t>
            </a:r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9CE92-898E-41AD-91E3-2D82760CD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2211883"/>
            <a:ext cx="3667125" cy="39590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DD2C46-9231-418B-B743-8D5541C66186}"/>
              </a:ext>
            </a:extLst>
          </p:cNvPr>
          <p:cNvSpPr/>
          <p:nvPr/>
        </p:nvSpPr>
        <p:spPr>
          <a:xfrm>
            <a:off x="5638800" y="1828800"/>
            <a:ext cx="1371600" cy="992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0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715E55-B9F6-42DF-828C-847D1F16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pPr algn="l"/>
            <a:r>
              <a:rPr lang="en-US" sz="2400" b="1" dirty="0"/>
              <a:t>No correlation</a:t>
            </a:r>
            <a:br>
              <a:rPr lang="en-US" b="1" dirty="0"/>
            </a:br>
            <a:br>
              <a:rPr lang="en-US" b="1" dirty="0"/>
            </a:br>
            <a:br>
              <a:rPr lang="en-US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</a:br>
            <a:br>
              <a:rPr lang="en-US" altLang="en-US" sz="2800" b="1" dirty="0">
                <a:latin typeface="Helvetica" panose="020B0604020202020204" pitchFamily="34" charset="0"/>
                <a:ea typeface="ＭＳ Ｐゴシック" panose="020B0600070205080204" pitchFamily="34" charset="-128"/>
              </a:rPr>
            </a:br>
            <a:endParaRPr lang="en-US" altLang="en-US" sz="2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E20EB-DBF5-4F4F-988E-D413D7FA36BF}"/>
              </a:ext>
            </a:extLst>
          </p:cNvPr>
          <p:cNvSpPr txBox="1"/>
          <p:nvPr/>
        </p:nvSpPr>
        <p:spPr>
          <a:xfrm>
            <a:off x="1588" y="6567488"/>
            <a:ext cx="80010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*source: https://www.emathzone.com/tutorials/basic-statistics/positive-and-negative-correlation.html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B5F85-3171-4329-BB63-27428944E70A}"/>
              </a:ext>
            </a:extLst>
          </p:cNvPr>
          <p:cNvSpPr txBox="1"/>
          <p:nvPr/>
        </p:nvSpPr>
        <p:spPr>
          <a:xfrm>
            <a:off x="685800" y="914400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r is close to 0, it means there is no relationship between the variables.  </a:t>
            </a:r>
          </a:p>
          <a:p>
            <a:endParaRPr lang="en-US" dirty="0"/>
          </a:p>
          <a:p>
            <a:r>
              <a:rPr lang="en-US" b="1" dirty="0"/>
              <a:t>Sometimes “cloud shaped”</a:t>
            </a:r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4806B-4EED-4384-94BF-B51FE7BFE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532612"/>
            <a:ext cx="3124200" cy="34871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3E3B98C-C987-4599-9F3F-82C5B5F2D90E}"/>
              </a:ext>
            </a:extLst>
          </p:cNvPr>
          <p:cNvSpPr/>
          <p:nvPr/>
        </p:nvSpPr>
        <p:spPr>
          <a:xfrm>
            <a:off x="1524000" y="4724400"/>
            <a:ext cx="1371600" cy="992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6058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333</TotalTime>
  <Words>222</Words>
  <Application>Microsoft Office PowerPoint</Application>
  <PresentationFormat>On-screen Show (4:3)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ＭＳ Ｐゴシック</vt:lpstr>
      <vt:lpstr>Helvetica</vt:lpstr>
      <vt:lpstr>Calibri</vt:lpstr>
      <vt:lpstr>Helvetica CE</vt:lpstr>
      <vt:lpstr>ITC New Baskerville Roman</vt:lpstr>
      <vt:lpstr>Segoe UI</vt:lpstr>
      <vt:lpstr>powerpoint_newNEU</vt:lpstr>
      <vt:lpstr>ALY 6070 Communication and Visualization for Data Analytics</vt:lpstr>
      <vt:lpstr>Correlation   </vt:lpstr>
      <vt:lpstr>Correlation Coefficient    </vt:lpstr>
      <vt:lpstr>Positive correlation    </vt:lpstr>
      <vt:lpstr>Negative correlation    </vt:lpstr>
      <vt:lpstr>No correlation    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alexy1949</cp:lastModifiedBy>
  <cp:revision>61</cp:revision>
  <dcterms:created xsi:type="dcterms:W3CDTF">2010-04-13T14:21:50Z</dcterms:created>
  <dcterms:modified xsi:type="dcterms:W3CDTF">2018-10-01T03:21:48Z</dcterms:modified>
</cp:coreProperties>
</file>