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92" r:id="rId3"/>
    <p:sldId id="261" r:id="rId4"/>
    <p:sldId id="264" r:id="rId5"/>
    <p:sldId id="287" r:id="rId6"/>
    <p:sldId id="294" r:id="rId7"/>
    <p:sldId id="293" r:id="rId8"/>
    <p:sldId id="288" r:id="rId9"/>
    <p:sldId id="258" r:id="rId10"/>
    <p:sldId id="290" r:id="rId11"/>
    <p:sldId id="289" r:id="rId12"/>
    <p:sldId id="291" r:id="rId13"/>
    <p:sldId id="274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7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1607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2"/>
                </a:solidFill>
              </a:rPr>
              <a:t>오픈소스</a:t>
            </a:r>
            <a:r>
              <a:rPr lang="en-US" altLang="ko-KR" sz="4400" dirty="0">
                <a:solidFill>
                  <a:schemeClr val="bg2"/>
                </a:solidFill>
              </a:rPr>
              <a:t>SW</a:t>
            </a:r>
            <a:r>
              <a:rPr lang="ko-KR" altLang="en-US" sz="4400" dirty="0">
                <a:solidFill>
                  <a:schemeClr val="bg2"/>
                </a:solidFill>
              </a:rPr>
              <a:t>개론</a:t>
            </a:r>
            <a:r>
              <a:rPr lang="en-US" altLang="ko-KR" sz="4400" dirty="0" smtClean="0">
                <a:solidFill>
                  <a:schemeClr val="bg2"/>
                </a:solidFill>
              </a:rPr>
              <a:t>(02</a:t>
            </a:r>
            <a:r>
              <a:rPr lang="en-US" altLang="ko-KR" sz="4400" dirty="0">
                <a:solidFill>
                  <a:schemeClr val="bg2"/>
                </a:solidFill>
              </a:rPr>
              <a:t>)</a:t>
            </a:r>
            <a:r>
              <a:rPr lang="ko-KR" altLang="en-US" sz="4400" dirty="0">
                <a:solidFill>
                  <a:schemeClr val="bg2"/>
                </a:solidFill>
              </a:rPr>
              <a:t>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bg1"/>
                </a:solidFill>
              </a:rPr>
              <a:t>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조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20142896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유용재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 smtClean="0">
                <a:solidFill>
                  <a:schemeClr val="bg1"/>
                </a:solidFill>
              </a:rPr>
              <a:t>        20125502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김계홍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 smtClean="0">
                <a:solidFill>
                  <a:schemeClr val="bg1"/>
                </a:solidFill>
              </a:rPr>
              <a:t>        20141429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정세현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OPENSOURCE WITH GITHUB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658236"/>
            <a:ext cx="648072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255561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0262" y="215352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구현 내용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OPENSOURCE WITH GITHUB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6580" y="1916832"/>
            <a:ext cx="7978831" cy="4458086"/>
          </a:xfrm>
          <a:prstGeom prst="rect">
            <a:avLst/>
          </a:prstGeom>
        </p:spPr>
      </p:pic>
      <p:sp>
        <p:nvSpPr>
          <p:cNvPr id="10" name="Google Shape;80;p14"/>
          <p:cNvSpPr txBox="1"/>
          <p:nvPr/>
        </p:nvSpPr>
        <p:spPr>
          <a:xfrm>
            <a:off x="-679140" y="976764"/>
            <a:ext cx="10430272" cy="1016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800" b="1" dirty="0" smtClean="0">
                <a:latin typeface="Raleway"/>
                <a:ea typeface="Raleway"/>
                <a:cs typeface="Raleway"/>
                <a:sym typeface="Raleway"/>
              </a:rPr>
              <a:t>게임 진행 화면 </a:t>
            </a:r>
            <a:endParaRPr lang="ko-KR" altLang="en-US" sz="4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4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255561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0262" y="215352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구현 내용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OPENSOURCE WITH GITHUB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0856" y="1965592"/>
            <a:ext cx="8070279" cy="4305673"/>
          </a:xfrm>
          <a:prstGeom prst="rect">
            <a:avLst/>
          </a:prstGeom>
        </p:spPr>
      </p:pic>
      <p:sp>
        <p:nvSpPr>
          <p:cNvPr id="37" name="Google Shape;80;p14"/>
          <p:cNvSpPr txBox="1"/>
          <p:nvPr/>
        </p:nvSpPr>
        <p:spPr>
          <a:xfrm>
            <a:off x="-679141" y="967720"/>
            <a:ext cx="10430272" cy="1016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800" b="1" dirty="0">
                <a:latin typeface="Raleway"/>
                <a:ea typeface="Raleway"/>
                <a:cs typeface="Raleway"/>
                <a:sym typeface="Raleway"/>
              </a:rPr>
              <a:t>승 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7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255561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0262" y="215352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구현 내용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OPENSOURCE WITH GITHUB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552" y="1995786"/>
            <a:ext cx="8064896" cy="4297256"/>
          </a:xfrm>
          <a:prstGeom prst="rect">
            <a:avLst/>
          </a:prstGeom>
        </p:spPr>
      </p:pic>
      <p:sp>
        <p:nvSpPr>
          <p:cNvPr id="12" name="Google Shape;80;p14"/>
          <p:cNvSpPr txBox="1"/>
          <p:nvPr/>
        </p:nvSpPr>
        <p:spPr>
          <a:xfrm>
            <a:off x="-679140" y="978986"/>
            <a:ext cx="10430272" cy="1016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800" b="1" dirty="0">
                <a:latin typeface="Raleway"/>
                <a:ea typeface="Raleway"/>
                <a:cs typeface="Raleway"/>
                <a:sym typeface="Raleway"/>
              </a:rPr>
              <a:t>패 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5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OPENSOURCE WITH GITHUB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71600" y="2337984"/>
            <a:ext cx="7344816" cy="376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서로의 의견에 대해 존중하고 맡은 바 최선을 다함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프로그램 자체의 소스코드는 단순할 수 있으나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협업의 방법 및 의미 이해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3. Branch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라는 개념에 대한 이해 부족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과제 막바지에 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ko-KR" altLang="en-US" sz="2000" b="1" dirty="0" smtClean="0">
                <a:solidFill>
                  <a:schemeClr val="tx1"/>
                </a:solidFill>
              </a:rPr>
              <a:t>    활용 방법 파악 및 이해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4.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Git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 실무에 어떤 방식으로 쓰이는 지에 대한 이해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5.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줄코딩의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위험성</a:t>
            </a:r>
            <a:r>
              <a:rPr lang="en-US" altLang="ko-KR" sz="2000" b="1" smtClean="0">
                <a:solidFill>
                  <a:schemeClr val="tx1"/>
                </a:solidFill>
              </a:rPr>
              <a:t>!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z="3200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그 </a:t>
            </a:r>
            <a:r>
              <a:rPr lang="ko-KR" altLang="en-US" sz="3200" dirty="0" err="1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룹</a:t>
            </a:r>
            <a:r>
              <a:rPr lang="ko-KR" altLang="en-US" sz="3200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평 가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24755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tx2"/>
                </a:solidFill>
              </a:rPr>
              <a:t>“GitHub </a:t>
            </a:r>
            <a:r>
              <a:rPr lang="ko-KR" altLang="en-US" sz="2400" b="1" spc="-150" dirty="0" smtClean="0">
                <a:solidFill>
                  <a:schemeClr val="tx2"/>
                </a:solidFill>
              </a:rPr>
              <a:t>활용 과정</a:t>
            </a:r>
            <a:r>
              <a:rPr lang="en-US" altLang="ko-KR" sz="2400" b="1" spc="-150" dirty="0" smtClean="0">
                <a:solidFill>
                  <a:schemeClr val="tx2"/>
                </a:solidFill>
              </a:rPr>
              <a:t>”</a:t>
            </a:r>
            <a:endParaRPr lang="ko-KR" altLang="en-US" sz="2400" b="1" spc="-15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OPENSOURCE WITH GITHUB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7564" y="2030881"/>
            <a:ext cx="7848872" cy="4315722"/>
            <a:chOff x="647564" y="2030881"/>
            <a:chExt cx="7848872" cy="431572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모서리가 둥근 직사각형 4"/>
            <p:cNvSpPr/>
            <p:nvPr/>
          </p:nvSpPr>
          <p:spPr>
            <a:xfrm>
              <a:off x="647564" y="2030881"/>
              <a:ext cx="7848872" cy="12241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Git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을 이용해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개의 파일로 진행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작업 중에는 다른 사람이 작업 할 수 없어 협업의 의미 없어짐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47564" y="3576674"/>
              <a:ext cx="7848872" cy="12241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Git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을 사용하는 데에 있어 조금 더 편리한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GitKraken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활용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각자의 파일 만들어 협업 진행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각자 역할을 분담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47564" y="5122467"/>
              <a:ext cx="7848872" cy="12241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작업한 내용들을 합쳐서 수정 진행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게임을 실행하며 나오는 오류 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아래쪽 화살표 5"/>
            <p:cNvSpPr/>
            <p:nvPr/>
          </p:nvSpPr>
          <p:spPr>
            <a:xfrm>
              <a:off x="4267102" y="3119417"/>
              <a:ext cx="807808" cy="50405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아래쪽 화살표 18"/>
            <p:cNvSpPr/>
            <p:nvPr/>
          </p:nvSpPr>
          <p:spPr>
            <a:xfrm>
              <a:off x="4267102" y="4709611"/>
              <a:ext cx="807808" cy="50405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755576" y="1830654"/>
            <a:ext cx="1224136" cy="49259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5576" y="3362720"/>
            <a:ext cx="1224136" cy="49259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5576" y="4876167"/>
            <a:ext cx="1224136" cy="492599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971600" y="2644910"/>
            <a:ext cx="216024" cy="274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212415"/>
            <a:ext cx="7200800" cy="1576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/*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이슈 게시판에 서로의 의견을 올려 확인하면서 협업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*/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/*GitHub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에서 클론을 빈 폴더로 받아서 갱신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*/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/*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Gitkraken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활용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*/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OPENSOURCE WITH GITHUB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어떻게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?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1234" y="271681"/>
            <a:ext cx="1473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HOW TO USE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139922"/>
            <a:ext cx="1955835" cy="1793950"/>
          </a:xfrm>
          <a:prstGeom prst="rect">
            <a:avLst/>
          </a:prstGeom>
        </p:spPr>
      </p:pic>
      <p:pic>
        <p:nvPicPr>
          <p:cNvPr id="2050" name="Picture 2" descr="gitkrake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1304" y="4138047"/>
            <a:ext cx="2329383" cy="188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krake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37355" y="4138047"/>
            <a:ext cx="2235045" cy="188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901137" y="1384135"/>
            <a:ext cx="586351" cy="102611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역할분담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901135" y="4806224"/>
            <a:ext cx="586351" cy="1026114"/>
          </a:xfrm>
          <a:prstGeom prst="rect">
            <a:avLst/>
          </a:prstGeom>
          <a:noFill/>
        </p:spPr>
      </p:pic>
      <p:sp>
        <p:nvSpPr>
          <p:cNvPr id="5" name="모서리가 둥근 직사각형 4"/>
          <p:cNvSpPr/>
          <p:nvPr/>
        </p:nvSpPr>
        <p:spPr>
          <a:xfrm>
            <a:off x="1619672" y="1092288"/>
            <a:ext cx="6984776" cy="14726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18250" y="1214818"/>
            <a:ext cx="3085798" cy="12584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화면 구성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4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901136" y="3095963"/>
            <a:ext cx="586351" cy="1026114"/>
          </a:xfrm>
          <a:prstGeom prst="rect">
            <a:avLst/>
          </a:prstGeom>
          <a:noFill/>
        </p:spPr>
      </p:pic>
      <p:sp>
        <p:nvSpPr>
          <p:cNvPr id="48" name="모서리가 둥근 직사각형 47"/>
          <p:cNvSpPr/>
          <p:nvPr/>
        </p:nvSpPr>
        <p:spPr>
          <a:xfrm>
            <a:off x="5173654" y="1214818"/>
            <a:ext cx="3085798" cy="12584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오류 탐색 및 수정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38396" y="2874883"/>
            <a:ext cx="6984776" cy="14726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07704" y="2979794"/>
            <a:ext cx="3085798" cy="12584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함수 구현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173654" y="2979794"/>
            <a:ext cx="3085798" cy="12584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기능별로 함수 쪼개기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638396" y="4637688"/>
            <a:ext cx="6984776" cy="14726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21708" y="4744770"/>
            <a:ext cx="3085798" cy="12584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기초 알고리즘 구성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/</a:t>
            </a:r>
            <a:r>
              <a:rPr lang="ko-KR" altLang="en-US" sz="2000" dirty="0" smtClean="0">
                <a:solidFill>
                  <a:schemeClr val="tx1"/>
                </a:solidFill>
              </a:rPr>
              <a:t>프로젝트 관리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173654" y="4744770"/>
            <a:ext cx="3085798" cy="12584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기능 추가 제시 및 시행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OPENSOURCE WITH GITHUB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10125"/>
            <a:ext cx="729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주제 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OPENSOURCE WITH GITHUB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Google Shape;72;p13"/>
          <p:cNvSpPr txBox="1"/>
          <p:nvPr/>
        </p:nvSpPr>
        <p:spPr>
          <a:xfrm>
            <a:off x="251520" y="2323824"/>
            <a:ext cx="8442000" cy="2056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defRPr/>
            </a:pPr>
            <a:r>
              <a:rPr lang="ko-KR" altLang="en-US" sz="5400" dirty="0" err="1">
                <a:solidFill>
                  <a:schemeClr val="tx1"/>
                </a:solidFill>
              </a:rPr>
              <a:t>숫</a:t>
            </a:r>
            <a:r>
              <a:rPr lang="ko-KR" altLang="en-US" sz="5400" dirty="0">
                <a:solidFill>
                  <a:schemeClr val="tx1"/>
                </a:solidFill>
              </a:rPr>
              <a:t> 자 야 구 게 임 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60528" y="3162637"/>
            <a:ext cx="5173771" cy="31883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063883">
            <a:off x="7073835" y="2548346"/>
            <a:ext cx="820189" cy="100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dirty="0">
                <a:latin typeface="Ink Free"/>
                <a:ea typeface="HyhwpEQ"/>
              </a:rPr>
              <a:t>4</a:t>
            </a:r>
            <a:endParaRPr lang="ko-KR" altLang="en-US" sz="6000" dirty="0">
              <a:latin typeface="Ink Free"/>
              <a:ea typeface="HyhwpEQ"/>
            </a:endParaRPr>
          </a:p>
        </p:txBody>
      </p:sp>
      <p:sp>
        <p:nvSpPr>
          <p:cNvPr id="15" name="TextBox 14"/>
          <p:cNvSpPr txBox="1"/>
          <p:nvPr/>
        </p:nvSpPr>
        <p:spPr>
          <a:xfrm rot="20090808">
            <a:off x="5639538" y="3117696"/>
            <a:ext cx="820189" cy="100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dirty="0">
                <a:latin typeface="Ink Free"/>
                <a:ea typeface="HyhwpEQ"/>
              </a:rPr>
              <a:t>5</a:t>
            </a:r>
            <a:endParaRPr lang="ko-KR" altLang="en-US" sz="6000" dirty="0">
              <a:latin typeface="Ink Free"/>
              <a:ea typeface="HyhwpEQ"/>
            </a:endParaRPr>
          </a:p>
        </p:txBody>
      </p:sp>
      <p:sp>
        <p:nvSpPr>
          <p:cNvPr id="16" name="TextBox 15"/>
          <p:cNvSpPr txBox="1"/>
          <p:nvPr/>
        </p:nvSpPr>
        <p:spPr>
          <a:xfrm rot="20943874">
            <a:off x="2864883" y="3312541"/>
            <a:ext cx="820189" cy="998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dirty="0">
                <a:latin typeface="Ink Free"/>
                <a:ea typeface="HyhwpEQ"/>
              </a:rPr>
              <a:t>0</a:t>
            </a:r>
            <a:endParaRPr lang="ko-KR" altLang="en-US" sz="6000" dirty="0">
              <a:latin typeface="Ink Free"/>
              <a:ea typeface="HyhwpEQ"/>
            </a:endParaRPr>
          </a:p>
        </p:txBody>
      </p:sp>
      <p:sp>
        <p:nvSpPr>
          <p:cNvPr id="18" name="TextBox 17"/>
          <p:cNvSpPr txBox="1"/>
          <p:nvPr/>
        </p:nvSpPr>
        <p:spPr>
          <a:xfrm rot="1529897">
            <a:off x="2598273" y="4990807"/>
            <a:ext cx="820190" cy="99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dirty="0">
                <a:latin typeface="Ink Free"/>
                <a:ea typeface="HyhwpEQ"/>
              </a:rPr>
              <a:t>7</a:t>
            </a:r>
            <a:endParaRPr lang="ko-KR" altLang="en-US" sz="6000" dirty="0">
              <a:latin typeface="Ink Free"/>
              <a:ea typeface="HyhwpEQ"/>
            </a:endParaRPr>
          </a:p>
        </p:txBody>
      </p:sp>
      <p:sp>
        <p:nvSpPr>
          <p:cNvPr id="19" name="TextBox 18"/>
          <p:cNvSpPr txBox="1"/>
          <p:nvPr/>
        </p:nvSpPr>
        <p:spPr>
          <a:xfrm rot="2252243">
            <a:off x="7449589" y="4700457"/>
            <a:ext cx="820189" cy="1000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dirty="0">
                <a:latin typeface="Ink Free"/>
                <a:ea typeface="HyhwpEQ"/>
              </a:rPr>
              <a:t>3</a:t>
            </a:r>
            <a:endParaRPr lang="ko-KR" altLang="en-US" sz="6000" dirty="0">
              <a:latin typeface="Ink Free"/>
              <a:ea typeface="HyhwpEQ"/>
            </a:endParaRPr>
          </a:p>
        </p:txBody>
      </p:sp>
      <p:sp>
        <p:nvSpPr>
          <p:cNvPr id="20" name="TextBox 19"/>
          <p:cNvSpPr txBox="1"/>
          <p:nvPr/>
        </p:nvSpPr>
        <p:spPr>
          <a:xfrm rot="19895984">
            <a:off x="1364594" y="3951599"/>
            <a:ext cx="820189" cy="1000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dirty="0">
                <a:latin typeface="Ink Free"/>
                <a:ea typeface="HyhwpEQ"/>
              </a:rPr>
              <a:t>1</a:t>
            </a:r>
            <a:endParaRPr lang="ko-KR" altLang="en-US" sz="6000" dirty="0">
              <a:latin typeface="Ink Free"/>
              <a:ea typeface="HyhwpEQ"/>
            </a:endParaRPr>
          </a:p>
        </p:txBody>
      </p:sp>
      <p:sp>
        <p:nvSpPr>
          <p:cNvPr id="22" name="TextBox 21"/>
          <p:cNvSpPr txBox="1"/>
          <p:nvPr/>
        </p:nvSpPr>
        <p:spPr>
          <a:xfrm rot="20943874">
            <a:off x="4072877" y="4812635"/>
            <a:ext cx="820189" cy="999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dirty="0">
                <a:latin typeface="Ink Free"/>
                <a:ea typeface="HyhwpEQ"/>
              </a:rPr>
              <a:t>2</a:t>
            </a:r>
            <a:endParaRPr lang="ko-KR" altLang="en-US" sz="6000" dirty="0">
              <a:latin typeface="Ink Free"/>
              <a:ea typeface="HyhwpEQ"/>
            </a:endParaRPr>
          </a:p>
        </p:txBody>
      </p:sp>
      <p:sp>
        <p:nvSpPr>
          <p:cNvPr id="23" name="TextBox 22"/>
          <p:cNvSpPr txBox="1"/>
          <p:nvPr/>
        </p:nvSpPr>
        <p:spPr>
          <a:xfrm rot="20943874">
            <a:off x="843292" y="2853550"/>
            <a:ext cx="820189" cy="996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dirty="0">
                <a:latin typeface="Ink Free"/>
                <a:ea typeface="HyhwpEQ"/>
              </a:rPr>
              <a:t>9</a:t>
            </a:r>
            <a:endParaRPr lang="ko-KR" altLang="en-US" sz="6000" dirty="0">
              <a:latin typeface="Ink Free"/>
              <a:ea typeface="HyhwpEQ"/>
            </a:endParaRPr>
          </a:p>
        </p:txBody>
      </p:sp>
      <p:sp>
        <p:nvSpPr>
          <p:cNvPr id="24" name="TextBox 23"/>
          <p:cNvSpPr txBox="1"/>
          <p:nvPr/>
        </p:nvSpPr>
        <p:spPr>
          <a:xfrm rot="20090808">
            <a:off x="6754194" y="1302865"/>
            <a:ext cx="820189" cy="1005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dirty="0">
                <a:latin typeface="Ink Free"/>
                <a:ea typeface="HyhwpEQ"/>
              </a:rPr>
              <a:t>6</a:t>
            </a:r>
            <a:endParaRPr lang="ko-KR" altLang="en-US" sz="6000" dirty="0">
              <a:latin typeface="Ink Free"/>
              <a:ea typeface="HyhwpEQ"/>
            </a:endParaRPr>
          </a:p>
        </p:txBody>
      </p:sp>
      <p:sp>
        <p:nvSpPr>
          <p:cNvPr id="25" name="TextBox 24"/>
          <p:cNvSpPr txBox="1"/>
          <p:nvPr/>
        </p:nvSpPr>
        <p:spPr>
          <a:xfrm rot="20943874">
            <a:off x="1084881" y="1201207"/>
            <a:ext cx="820189" cy="998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dirty="0">
                <a:latin typeface="Ink Free"/>
                <a:ea typeface="HyhwpEQ"/>
              </a:rPr>
              <a:t>8</a:t>
            </a:r>
            <a:endParaRPr lang="ko-KR" altLang="en-US" sz="6000" dirty="0">
              <a:latin typeface="Ink Free"/>
              <a:ea typeface="HyhwpEQ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71600" y="255561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0262" y="215352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구현 내용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OPENSOURCE WITH GITHUB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F0F527-56A6-4532-8BE6-F542131C85A4}"/>
              </a:ext>
            </a:extLst>
          </p:cNvPr>
          <p:cNvGrpSpPr/>
          <p:nvPr/>
        </p:nvGrpSpPr>
        <p:grpSpPr>
          <a:xfrm>
            <a:off x="1001621" y="1437714"/>
            <a:ext cx="7178232" cy="4137782"/>
            <a:chOff x="780355" y="432262"/>
            <a:chExt cx="7328712" cy="4636835"/>
          </a:xfrm>
        </p:grpSpPr>
        <p:sp>
          <p:nvSpPr>
            <p:cNvPr id="17" name="순서도: 처리 16">
              <a:extLst>
                <a:ext uri="{FF2B5EF4-FFF2-40B4-BE49-F238E27FC236}">
                  <a16:creationId xmlns:a16="http://schemas.microsoft.com/office/drawing/2014/main" id="{D66A9993-8BFB-49CE-B97C-7BE9758C3524}"/>
                </a:ext>
              </a:extLst>
            </p:cNvPr>
            <p:cNvSpPr/>
            <p:nvPr/>
          </p:nvSpPr>
          <p:spPr>
            <a:xfrm>
              <a:off x="3882044" y="432262"/>
              <a:ext cx="1920240" cy="36576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게 임 시 작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319F102-2E97-47D1-B3C1-F87FEB9F5430}"/>
                </a:ext>
              </a:extLst>
            </p:cNvPr>
            <p:cNvCxnSpPr>
              <a:cxnSpLocks/>
            </p:cNvCxnSpPr>
            <p:nvPr/>
          </p:nvCxnSpPr>
          <p:spPr>
            <a:xfrm>
              <a:off x="4842164" y="798022"/>
              <a:ext cx="0" cy="29094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처리 18">
              <a:extLst>
                <a:ext uri="{FF2B5EF4-FFF2-40B4-BE49-F238E27FC236}">
                  <a16:creationId xmlns:a16="http://schemas.microsoft.com/office/drawing/2014/main" id="{BE6922F1-8028-41C9-B213-80DD98F928C6}"/>
                </a:ext>
              </a:extLst>
            </p:cNvPr>
            <p:cNvSpPr/>
            <p:nvPr/>
          </p:nvSpPr>
          <p:spPr>
            <a:xfrm>
              <a:off x="3882044" y="1097278"/>
              <a:ext cx="1920240" cy="36576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숫</a:t>
              </a: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 자 지 정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143D0E9-3652-4202-8086-F1C05E31DA5B}"/>
                </a:ext>
              </a:extLst>
            </p:cNvPr>
            <p:cNvCxnSpPr>
              <a:cxnSpLocks/>
            </p:cNvCxnSpPr>
            <p:nvPr/>
          </p:nvCxnSpPr>
          <p:spPr>
            <a:xfrm>
              <a:off x="4821382" y="1463038"/>
              <a:ext cx="0" cy="257696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EAE0F83A-0181-4AF3-8567-DBC6E63F2B29}"/>
                </a:ext>
              </a:extLst>
            </p:cNvPr>
            <p:cNvSpPr/>
            <p:nvPr/>
          </p:nvSpPr>
          <p:spPr>
            <a:xfrm>
              <a:off x="3861262" y="1737358"/>
              <a:ext cx="1920240" cy="69826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플레이어는 숫자를 맞춘다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5F5D0F3-F409-4A63-9CDC-8954C2C1D96A}"/>
                </a:ext>
              </a:extLst>
            </p:cNvPr>
            <p:cNvCxnSpPr>
              <a:cxnSpLocks/>
            </p:cNvCxnSpPr>
            <p:nvPr/>
          </p:nvCxnSpPr>
          <p:spPr>
            <a:xfrm>
              <a:off x="4821382" y="2435627"/>
              <a:ext cx="0" cy="382385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id="{350429C6-627B-4EFC-A998-C9102803D3C9}"/>
                </a:ext>
              </a:extLst>
            </p:cNvPr>
            <p:cNvSpPr/>
            <p:nvPr/>
          </p:nvSpPr>
          <p:spPr>
            <a:xfrm>
              <a:off x="780356" y="4046628"/>
              <a:ext cx="2626822" cy="1022469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횟수가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10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회를 초과했는가</a:t>
              </a:r>
            </a:p>
          </p:txBody>
        </p:sp>
        <p:sp>
          <p:nvSpPr>
            <p:cNvPr id="38" name="순서도: 판단 37">
              <a:extLst>
                <a:ext uri="{FF2B5EF4-FFF2-40B4-BE49-F238E27FC236}">
                  <a16:creationId xmlns:a16="http://schemas.microsoft.com/office/drawing/2014/main" id="{37BC9F25-E7E2-4EC6-A742-DEA5B642C63A}"/>
                </a:ext>
              </a:extLst>
            </p:cNvPr>
            <p:cNvSpPr/>
            <p:nvPr/>
          </p:nvSpPr>
          <p:spPr>
            <a:xfrm>
              <a:off x="3516283" y="2849597"/>
              <a:ext cx="2626822" cy="1022469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숫자를 맞췄는가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?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41EC4BB-4DA8-4392-AA65-1429143A0E6E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4821382" y="3872066"/>
              <a:ext cx="0" cy="525366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2D170A-F546-4C56-9DF9-181D9BFA4A39}"/>
                </a:ext>
              </a:extLst>
            </p:cNvPr>
            <p:cNvSpPr txBox="1"/>
            <p:nvPr/>
          </p:nvSpPr>
          <p:spPr>
            <a:xfrm>
              <a:off x="6122323" y="3021469"/>
              <a:ext cx="399011" cy="31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Arial"/>
                  <a:sym typeface="Arial"/>
                </a:rPr>
                <a:t>예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C1E83C-D8D9-4D86-9785-A600F0C91D55}"/>
                </a:ext>
              </a:extLst>
            </p:cNvPr>
            <p:cNvSpPr txBox="1"/>
            <p:nvPr/>
          </p:nvSpPr>
          <p:spPr>
            <a:xfrm>
              <a:off x="4871259" y="3840481"/>
              <a:ext cx="764766" cy="31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Arial"/>
                  <a:sym typeface="Arial"/>
                </a:rPr>
                <a:t>아니오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2" name="순서도: 처리 41">
              <a:extLst>
                <a:ext uri="{FF2B5EF4-FFF2-40B4-BE49-F238E27FC236}">
                  <a16:creationId xmlns:a16="http://schemas.microsoft.com/office/drawing/2014/main" id="{4DB9D058-7E71-4C05-8514-9BBC6D65A086}"/>
                </a:ext>
              </a:extLst>
            </p:cNvPr>
            <p:cNvSpPr/>
            <p:nvPr/>
          </p:nvSpPr>
          <p:spPr>
            <a:xfrm>
              <a:off x="6770718" y="3221080"/>
              <a:ext cx="1338349" cy="36576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승  리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6EECA59-D3C9-4F60-A056-1CEB17888D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1419" y="3374968"/>
              <a:ext cx="610985" cy="1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순서도: 처리 43">
              <a:extLst>
                <a:ext uri="{FF2B5EF4-FFF2-40B4-BE49-F238E27FC236}">
                  <a16:creationId xmlns:a16="http://schemas.microsoft.com/office/drawing/2014/main" id="{25530E5D-FAFB-443E-8501-C808477830E7}"/>
                </a:ext>
              </a:extLst>
            </p:cNvPr>
            <p:cNvSpPr/>
            <p:nvPr/>
          </p:nvSpPr>
          <p:spPr>
            <a:xfrm>
              <a:off x="6770718" y="3938671"/>
              <a:ext cx="1338349" cy="36576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종  료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20747B99-7EEA-425A-8581-29B1AD5C34C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891" y="3572911"/>
              <a:ext cx="1" cy="355783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35B1F28-93E3-4A05-8F5B-FDCC29078828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694756" y="943494"/>
              <a:ext cx="0" cy="42810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처리 46">
              <a:extLst>
                <a:ext uri="{FF2B5EF4-FFF2-40B4-BE49-F238E27FC236}">
                  <a16:creationId xmlns:a16="http://schemas.microsoft.com/office/drawing/2014/main" id="{82C1839E-D2A8-4C06-853D-1378B51C53CE}"/>
                </a:ext>
              </a:extLst>
            </p:cNvPr>
            <p:cNvSpPr/>
            <p:nvPr/>
          </p:nvSpPr>
          <p:spPr>
            <a:xfrm>
              <a:off x="1025581" y="1371598"/>
              <a:ext cx="1338349" cy="36576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패  배</a:t>
              </a:r>
            </a:p>
          </p:txBody>
        </p:sp>
        <p:cxnSp>
          <p:nvCxnSpPr>
            <p:cNvPr id="48" name="직선 화살표 연결선 99">
              <a:extLst>
                <a:ext uri="{FF2B5EF4-FFF2-40B4-BE49-F238E27FC236}">
                  <a16:creationId xmlns:a16="http://schemas.microsoft.com/office/drawing/2014/main" id="{56AC2CB9-C753-48F1-9420-394422CF61BA}"/>
                </a:ext>
              </a:extLst>
            </p:cNvPr>
            <p:cNvCxnSpPr>
              <a:cxnSpLocks/>
              <a:stCxn id="37" idx="1"/>
              <a:endCxn id="47" idx="1"/>
            </p:cNvCxnSpPr>
            <p:nvPr/>
          </p:nvCxnSpPr>
          <p:spPr>
            <a:xfrm rot="10800000" flipH="1">
              <a:off x="780355" y="1554479"/>
              <a:ext cx="245225" cy="3003385"/>
            </a:xfrm>
            <a:prstGeom prst="bentConnector3">
              <a:avLst>
                <a:gd name="adj1" fmla="val -93221"/>
              </a:avLst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41BD32-6F1E-456D-926B-87BB9DE11D3F}"/>
                </a:ext>
              </a:extLst>
            </p:cNvPr>
            <p:cNvSpPr txBox="1"/>
            <p:nvPr/>
          </p:nvSpPr>
          <p:spPr>
            <a:xfrm>
              <a:off x="1025581" y="3928694"/>
              <a:ext cx="399011" cy="31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Arial"/>
                  <a:sym typeface="Arial"/>
                </a:rPr>
                <a:t>예</a:t>
              </a: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B141D3E0-0D30-42A0-9FDA-F5CF0A959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2116" y="4557863"/>
              <a:ext cx="672295" cy="22451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순서도: 처리 50">
              <a:extLst>
                <a:ext uri="{FF2B5EF4-FFF2-40B4-BE49-F238E27FC236}">
                  <a16:creationId xmlns:a16="http://schemas.microsoft.com/office/drawing/2014/main" id="{F5264251-59FC-4DD2-81DF-BF69B6D064AA}"/>
                </a:ext>
              </a:extLst>
            </p:cNvPr>
            <p:cNvSpPr/>
            <p:nvPr/>
          </p:nvSpPr>
          <p:spPr>
            <a:xfrm>
              <a:off x="4104410" y="4397432"/>
              <a:ext cx="1433944" cy="36576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횟수증가</a:t>
              </a:r>
            </a:p>
          </p:txBody>
        </p:sp>
        <p:cxnSp>
          <p:nvCxnSpPr>
            <p:cNvPr id="52" name="직선 화살표 연결선 47">
              <a:extLst>
                <a:ext uri="{FF2B5EF4-FFF2-40B4-BE49-F238E27FC236}">
                  <a16:creationId xmlns:a16="http://schemas.microsoft.com/office/drawing/2014/main" id="{FB15A885-C47B-4879-942C-3B317F8E5D85}"/>
                </a:ext>
              </a:extLst>
            </p:cNvPr>
            <p:cNvCxnSpPr>
              <a:cxnSpLocks/>
              <a:stCxn id="37" idx="0"/>
              <a:endCxn id="27" idx="1"/>
            </p:cNvCxnSpPr>
            <p:nvPr/>
          </p:nvCxnSpPr>
          <p:spPr>
            <a:xfrm rot="5400000" flipH="1" flipV="1">
              <a:off x="1997447" y="2182814"/>
              <a:ext cx="1960135" cy="1767495"/>
            </a:xfrm>
            <a:prstGeom prst="bentConnector2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B630B9-7AD0-43E8-A6FD-EC7FC41C2F83}"/>
                </a:ext>
              </a:extLst>
            </p:cNvPr>
            <p:cNvSpPr txBox="1"/>
            <p:nvPr/>
          </p:nvSpPr>
          <p:spPr>
            <a:xfrm>
              <a:off x="2103116" y="3679884"/>
              <a:ext cx="743992" cy="31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Arial"/>
                  <a:sym typeface="Arial"/>
                </a:rPr>
                <a:t>아니오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54" name="순서도: 처리 53">
              <a:extLst>
                <a:ext uri="{FF2B5EF4-FFF2-40B4-BE49-F238E27FC236}">
                  <a16:creationId xmlns:a16="http://schemas.microsoft.com/office/drawing/2014/main" id="{00D61B0A-64FA-4CAC-9D88-26C2DC60F90C}"/>
                </a:ext>
              </a:extLst>
            </p:cNvPr>
            <p:cNvSpPr/>
            <p:nvPr/>
          </p:nvSpPr>
          <p:spPr>
            <a:xfrm>
              <a:off x="1025580" y="567859"/>
              <a:ext cx="1338349" cy="36576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종  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02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71600" y="255561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0262" y="215352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구현 내용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OPENSOURCE WITH GITHUB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D8686F-42E9-40E2-83A7-1BD84DE63AF8}"/>
              </a:ext>
            </a:extLst>
          </p:cNvPr>
          <p:cNvSpPr/>
          <p:nvPr/>
        </p:nvSpPr>
        <p:spPr>
          <a:xfrm>
            <a:off x="1304663" y="2742177"/>
            <a:ext cx="2497295" cy="14115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메인함수</a:t>
            </a:r>
            <a:r>
              <a: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961B84-2C03-4C2B-9159-E2CDE2300ED1}"/>
              </a:ext>
            </a:extLst>
          </p:cNvPr>
          <p:cNvSpPr/>
          <p:nvPr/>
        </p:nvSpPr>
        <p:spPr>
          <a:xfrm>
            <a:off x="5995508" y="1343118"/>
            <a:ext cx="2162077" cy="122204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랜덤숫자지정</a:t>
            </a:r>
            <a:r>
              <a: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EBC5711-CBF7-488A-8898-B5DADCADF1CB}"/>
              </a:ext>
            </a:extLst>
          </p:cNvPr>
          <p:cNvCxnSpPr>
            <a:cxnSpLocks/>
          </p:cNvCxnSpPr>
          <p:nvPr/>
        </p:nvCxnSpPr>
        <p:spPr>
          <a:xfrm flipH="1">
            <a:off x="4045821" y="2286547"/>
            <a:ext cx="1705824" cy="7031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E4BAD0-44F0-454E-BF0E-217C9E3FE7C3}"/>
              </a:ext>
            </a:extLst>
          </p:cNvPr>
          <p:cNvSpPr/>
          <p:nvPr/>
        </p:nvSpPr>
        <p:spPr>
          <a:xfrm>
            <a:off x="5995507" y="3105819"/>
            <a:ext cx="2162077" cy="122204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유저숫자</a:t>
            </a:r>
            <a:endParaRPr lang="en-US" altLang="ko-KR" sz="3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지정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4115DB-A1F0-4B26-87A3-3B127A6E5E40}"/>
              </a:ext>
            </a:extLst>
          </p:cNvPr>
          <p:cNvSpPr/>
          <p:nvPr/>
        </p:nvSpPr>
        <p:spPr>
          <a:xfrm>
            <a:off x="5995507" y="5050733"/>
            <a:ext cx="2162077" cy="122204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결과출력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EBC5711-CBF7-488A-8898-B5DADCADF1CB}"/>
              </a:ext>
            </a:extLst>
          </p:cNvPr>
          <p:cNvCxnSpPr>
            <a:cxnSpLocks/>
          </p:cNvCxnSpPr>
          <p:nvPr/>
        </p:nvCxnSpPr>
        <p:spPr>
          <a:xfrm flipH="1">
            <a:off x="4045821" y="3695761"/>
            <a:ext cx="17058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EBC5711-CBF7-488A-8898-B5DADCADF1CB}"/>
              </a:ext>
            </a:extLst>
          </p:cNvPr>
          <p:cNvCxnSpPr>
            <a:cxnSpLocks/>
          </p:cNvCxnSpPr>
          <p:nvPr/>
        </p:nvCxnSpPr>
        <p:spPr>
          <a:xfrm>
            <a:off x="4028885" y="4265359"/>
            <a:ext cx="1844691" cy="10939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89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255561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0262" y="215352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구현 내용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OPENSOURCE WITH GITHUB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Google Shape;80;p14"/>
          <p:cNvSpPr txBox="1"/>
          <p:nvPr/>
        </p:nvSpPr>
        <p:spPr>
          <a:xfrm>
            <a:off x="-643136" y="989679"/>
            <a:ext cx="10430272" cy="1016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800" b="1" dirty="0" err="1">
                <a:latin typeface="Raleway"/>
                <a:ea typeface="Raleway"/>
                <a:cs typeface="Raleway"/>
                <a:sym typeface="Raleway"/>
              </a:rPr>
              <a:t>시작화면</a:t>
            </a:r>
            <a:r>
              <a:rPr lang="ko-KR" altLang="en-US" sz="4800" b="1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703" y="1995536"/>
            <a:ext cx="7155800" cy="39932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0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0262" y="215352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구현 내용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OPENSOURCE WITH GITHUB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Google Shape;80;p14"/>
          <p:cNvSpPr txBox="1"/>
          <p:nvPr/>
        </p:nvSpPr>
        <p:spPr>
          <a:xfrm>
            <a:off x="3062914" y="971882"/>
            <a:ext cx="6049292" cy="1016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800" b="1" dirty="0">
                <a:latin typeface="Raleway"/>
                <a:ea typeface="Raleway"/>
                <a:cs typeface="Raleway"/>
                <a:sym typeface="Raleway"/>
              </a:rPr>
              <a:t>화 면 구 성 </a:t>
            </a:r>
            <a:endParaRPr lang="en-US" altLang="ko-KR" sz="4800" b="1" dirty="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11560" y="1988682"/>
            <a:ext cx="7848872" cy="4110283"/>
            <a:chOff x="720437" y="1644130"/>
            <a:chExt cx="10895210" cy="4723295"/>
          </a:xfrm>
        </p:grpSpPr>
        <p:sp>
          <p:nvSpPr>
            <p:cNvPr id="37" name="직사각형 36"/>
            <p:cNvSpPr/>
            <p:nvPr/>
          </p:nvSpPr>
          <p:spPr>
            <a:xfrm>
              <a:off x="720437" y="1644130"/>
              <a:ext cx="7459288" cy="47232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11987" y="1644130"/>
              <a:ext cx="2992580" cy="2215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983" y="4200537"/>
              <a:ext cx="2992580" cy="766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400">
                  <a:solidFill>
                    <a:schemeClr val="tx1"/>
                  </a:solidFill>
                </a:rPr>
                <a:t>남은횟수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23067" y="5545325"/>
              <a:ext cx="2992580" cy="766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400" dirty="0">
                  <a:solidFill>
                    <a:schemeClr val="tx1"/>
                  </a:solidFill>
                </a:rPr>
                <a:t>현재시간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273335" y="2768566"/>
              <a:ext cx="3645330" cy="766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400">
                  <a:solidFill>
                    <a:schemeClr val="tx1"/>
                  </a:solidFill>
                </a:rPr>
                <a:t>숫자입력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66402" y="1943833"/>
              <a:ext cx="2912622" cy="580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이전입력</a:t>
              </a:r>
              <a:r>
                <a:rPr lang="en-US" altLang="ko-KR">
                  <a:solidFill>
                    <a:schemeClr val="tx1"/>
                  </a:solidFill>
                </a:rPr>
                <a:t>/</a:t>
              </a:r>
              <a:r>
                <a:rPr lang="ko-KR" altLang="en-US">
                  <a:solidFill>
                    <a:schemeClr val="tx1"/>
                  </a:solidFill>
                </a:rPr>
                <a:t>결과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66401" y="2604169"/>
              <a:ext cx="2912622" cy="580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이전입력</a:t>
              </a:r>
              <a:r>
                <a:rPr lang="en-US" altLang="ko-KR">
                  <a:solidFill>
                    <a:schemeClr val="tx1"/>
                  </a:solidFill>
                </a:rPr>
                <a:t>/</a:t>
              </a:r>
              <a:r>
                <a:rPr lang="ko-KR" altLang="en-US">
                  <a:solidFill>
                    <a:schemeClr val="tx1"/>
                  </a:solidFill>
                </a:rPr>
                <a:t>결과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66401" y="3279092"/>
              <a:ext cx="2912622" cy="580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이전입력</a:t>
              </a:r>
              <a:r>
                <a:rPr lang="en-US" altLang="ko-KR">
                  <a:solidFill>
                    <a:schemeClr val="tx1"/>
                  </a:solidFill>
                </a:rPr>
                <a:t>/</a:t>
              </a:r>
              <a:r>
                <a:rPr lang="ko-KR" altLang="en-US">
                  <a:solidFill>
                    <a:schemeClr val="tx1"/>
                  </a:solidFill>
                </a:rPr>
                <a:t>결과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066401" y="3974958"/>
              <a:ext cx="2912622" cy="580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이전입력</a:t>
              </a:r>
              <a:r>
                <a:rPr lang="en-US" altLang="ko-KR">
                  <a:solidFill>
                    <a:schemeClr val="tx1"/>
                  </a:solidFill>
                </a:rPr>
                <a:t>/</a:t>
              </a:r>
              <a:r>
                <a:rPr lang="ko-KR" altLang="en-US">
                  <a:solidFill>
                    <a:schemeClr val="tx1"/>
                  </a:solidFill>
                </a:rPr>
                <a:t>결과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66401" y="4676999"/>
              <a:ext cx="2912622" cy="580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이전입력</a:t>
              </a:r>
              <a:r>
                <a:rPr lang="en-US" altLang="ko-KR">
                  <a:solidFill>
                    <a:schemeClr val="tx1"/>
                  </a:solidFill>
                </a:rPr>
                <a:t>/</a:t>
              </a:r>
              <a:r>
                <a:rPr lang="ko-KR" altLang="en-US">
                  <a:solidFill>
                    <a:schemeClr val="tx1"/>
                  </a:solidFill>
                </a:rPr>
                <a:t>결과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066401" y="5371756"/>
              <a:ext cx="2912622" cy="580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이전입력</a:t>
              </a:r>
              <a:r>
                <a:rPr lang="en-US" altLang="ko-KR">
                  <a:solidFill>
                    <a:schemeClr val="tx1"/>
                  </a:solidFill>
                </a:rPr>
                <a:t>/</a:t>
              </a:r>
              <a:r>
                <a:rPr lang="ko-KR" altLang="en-US">
                  <a:solidFill>
                    <a:schemeClr val="tx1"/>
                  </a:solidFill>
                </a:rPr>
                <a:t>결과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689571" y="1757596"/>
              <a:ext cx="809105" cy="628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689570" y="2454141"/>
              <a:ext cx="809105" cy="628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B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689570" y="3150686"/>
              <a:ext cx="809105" cy="628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O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9620596" y="1862050"/>
              <a:ext cx="387925" cy="3879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10086112" y="1862050"/>
              <a:ext cx="387925" cy="3879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0568256" y="1862050"/>
              <a:ext cx="387925" cy="3879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1050400" y="1862050"/>
              <a:ext cx="387925" cy="3879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620596" y="2557725"/>
              <a:ext cx="387925" cy="3879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10086112" y="2557725"/>
              <a:ext cx="387925" cy="3879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0568256" y="2557725"/>
              <a:ext cx="387925" cy="3879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11050400" y="2557725"/>
              <a:ext cx="387925" cy="3879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620596" y="3150686"/>
              <a:ext cx="1881842" cy="628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기회소모횟수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406</Words>
  <Application>Microsoft Office PowerPoint</Application>
  <PresentationFormat>화면 슬라이드 쇼(4:3)</PresentationFormat>
  <Paragraphs>162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HyhwpEQ</vt:lpstr>
      <vt:lpstr>HY견고딕</vt:lpstr>
      <vt:lpstr>HY헤드라인M</vt:lpstr>
      <vt:lpstr>Raleway</vt:lpstr>
      <vt:lpstr>맑은 고딕</vt:lpstr>
      <vt:lpstr>Arial</vt:lpstr>
      <vt:lpstr>Ink Free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24</cp:revision>
  <dcterms:created xsi:type="dcterms:W3CDTF">2016-11-03T20:47:04Z</dcterms:created>
  <dcterms:modified xsi:type="dcterms:W3CDTF">2018-12-03T04:29:44Z</dcterms:modified>
</cp:coreProperties>
</file>