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57" r:id="rId2"/>
    <p:sldId id="366" r:id="rId3"/>
    <p:sldId id="367" r:id="rId4"/>
    <p:sldId id="368" r:id="rId5"/>
    <p:sldId id="359" r:id="rId6"/>
    <p:sldId id="360" r:id="rId7"/>
    <p:sldId id="361" r:id="rId8"/>
    <p:sldId id="365" r:id="rId9"/>
    <p:sldId id="364" r:id="rId10"/>
    <p:sldId id="369" r:id="rId11"/>
    <p:sldId id="370" r:id="rId12"/>
    <p:sldId id="371" r:id="rId13"/>
    <p:sldId id="375" r:id="rId14"/>
    <p:sldId id="372" r:id="rId15"/>
    <p:sldId id="376" r:id="rId16"/>
    <p:sldId id="374" r:id="rId17"/>
    <p:sldId id="377" r:id="rId18"/>
    <p:sldId id="378" r:id="rId19"/>
    <p:sldId id="379" r:id="rId20"/>
    <p:sldId id="380" r:id="rId21"/>
    <p:sldId id="382" r:id="rId22"/>
    <p:sldId id="381" r:id="rId23"/>
    <p:sldId id="383" r:id="rId24"/>
    <p:sldId id="385" r:id="rId25"/>
    <p:sldId id="384" r:id="rId26"/>
    <p:sldId id="386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2B6"/>
    <a:srgbClr val="53A5F5"/>
    <a:srgbClr val="AC0BBD"/>
    <a:srgbClr val="9D19AF"/>
    <a:srgbClr val="228AF2"/>
    <a:srgbClr val="31373F"/>
    <a:srgbClr val="9214CF"/>
    <a:srgbClr val="FD4F51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EEEC0-F264-4D32-9920-A9DD76E79A84}" v="71" dt="2023-10-29T08:57:15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8235" autoAdjust="0"/>
  </p:normalViewPr>
  <p:slideViewPr>
    <p:cSldViewPr snapToGrid="0">
      <p:cViewPr varScale="1">
        <p:scale>
          <a:sx n="89" d="100"/>
          <a:sy n="89" d="100"/>
        </p:scale>
        <p:origin x="114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1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8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2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0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68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42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7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60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53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79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1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64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1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02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63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19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60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60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7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77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4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59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1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5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</a:t>
            </a:r>
            <a:r>
              <a:rPr lang="zh-CN" altLang="en-US" sz="2800" b="1" dirty="0">
                <a:solidFill>
                  <a:srgbClr val="7F12B6"/>
                </a:solidFill>
                <a:ea typeface="时尚中黑简体" panose="01010104010101010101" pitchFamily="2" charset="-122"/>
              </a:rPr>
              <a:t>危险预警的振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062E-C698-DFF6-6A6F-CDEAF8A1FB9F}"/>
              </a:ext>
            </a:extLst>
          </p:cNvPr>
          <p:cNvSpPr txBox="1"/>
          <p:nvPr/>
        </p:nvSpPr>
        <p:spPr>
          <a:xfrm>
            <a:off x="925611" y="304800"/>
            <a:ext cx="174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F12B6"/>
                </a:solidFill>
                <a:ea typeface="时尚中黑简体" panose="01010104010101010101" pitchFamily="2" charset="-122"/>
              </a:rPr>
              <a:t>调研</a:t>
            </a:r>
          </a:p>
        </p:txBody>
      </p:sp>
    </p:spTree>
    <p:extLst>
      <p:ext uri="{BB962C8B-B14F-4D97-AF65-F5344CB8AC3E}">
        <p14:creationId xmlns:p14="http://schemas.microsoft.com/office/powerpoint/2010/main" val="42820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手机</a:t>
            </a:r>
            <a:r>
              <a:rPr lang="en-US" altLang="zh-CN" sz="2000" dirty="0"/>
              <a:t>+</a:t>
            </a:r>
            <a:r>
              <a:rPr lang="zh-CN" altLang="en-US" sz="2000" dirty="0"/>
              <a:t>手表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“Vi-Bros Tactile Feedback for Indoor Navigation with a Smartphone and a Smartwatch”</a:t>
            </a:r>
            <a:r>
              <a:rPr lang="zh-CN" altLang="en-US" sz="2000" dirty="0"/>
              <a:t>， </a:t>
            </a:r>
            <a:r>
              <a:rPr lang="en-US" altLang="zh-CN" sz="2000" dirty="0"/>
              <a:t>2015</a:t>
            </a:r>
            <a:r>
              <a:rPr lang="zh-CN" altLang="en-US" sz="2000" dirty="0"/>
              <a:t>，</a:t>
            </a:r>
            <a:r>
              <a:rPr lang="en-US" altLang="zh-CN" sz="2000" dirty="0"/>
              <a:t> CHI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Vi-Bros</a:t>
            </a:r>
            <a:r>
              <a:rPr lang="zh-CN" altLang="en-US" sz="2000" dirty="0"/>
              <a:t>是一个新的界面，它同时利用两个移动的设备，一个智能手机和一个智能手表，为用户提供直观的指导，在室内导航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。通过研究和现场测试，证明了该双装置系统的有效性，在识别方向信号方面具有较高的准确性，并成功地引导了购物中心环境中的参与者。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限制：</a:t>
            </a: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线路与距离</a:t>
            </a:r>
            <a:r>
              <a:rPr lang="en-US" altLang="zh-CN" sz="2000" dirty="0"/>
              <a:t>:</a:t>
            </a:r>
            <a:r>
              <a:rPr lang="zh-CN" altLang="en-US" sz="2000" dirty="0"/>
              <a:t>无法确定到目的地还有多少距离，也不确定自己是否走对了路。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信号区分</a:t>
            </a:r>
            <a:r>
              <a:rPr lang="en-US" altLang="zh-CN" sz="2000" dirty="0"/>
              <a:t>:</a:t>
            </a:r>
            <a:r>
              <a:rPr lang="zh-CN" altLang="en-US" sz="2000" dirty="0"/>
              <a:t>用户很难区分信号是来自单个设备还是两个设备，特别是“同时”信号。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振动设备少</a:t>
            </a:r>
            <a:r>
              <a:rPr lang="en-US" altLang="zh-CN" sz="2000" dirty="0"/>
              <a:t>:</a:t>
            </a:r>
            <a:r>
              <a:rPr lang="zh-CN" altLang="en-US" sz="2000" dirty="0"/>
              <a:t>虽然多个执行器可以提供更直观的导航信息，但它们可能需要额外的硬件，这对于大多数设备来说是不容易获得的。</a:t>
            </a:r>
            <a:endParaRPr lang="en-US" altLang="zh-CN" sz="2000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739CB9F-E1B3-3DFA-465A-1A85A77A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618" y="2304098"/>
            <a:ext cx="3238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11540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其他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 err="1"/>
              <a:t>Tactons</a:t>
            </a:r>
            <a:r>
              <a:rPr lang="zh-CN" altLang="en-US" sz="2000" dirty="0"/>
              <a:t>概念，触觉图标。</a:t>
            </a:r>
            <a:r>
              <a:rPr lang="en-US" altLang="zh-CN" sz="2000" dirty="0" err="1"/>
              <a:t>Tactons</a:t>
            </a:r>
            <a:r>
              <a:rPr lang="zh-CN" altLang="en-US" sz="2000" dirty="0"/>
              <a:t>是结构化的抽象消息，可用于非视觉传达消息。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振动包含：刺激的频率、强度、持续时间（</a:t>
            </a:r>
            <a:r>
              <a:rPr lang="en-US" altLang="zh-CN" sz="2000" dirty="0"/>
              <a:t>DOS</a:t>
            </a:r>
            <a:r>
              <a:rPr lang="zh-CN" altLang="en-US" sz="2000" dirty="0"/>
              <a:t>）、刺激起始时间（</a:t>
            </a:r>
            <a:r>
              <a:rPr lang="en-US" altLang="zh-CN" sz="2000" dirty="0"/>
              <a:t>SOA</a:t>
            </a:r>
            <a:r>
              <a:rPr lang="zh-CN" altLang="en-US" sz="2000" dirty="0"/>
              <a:t>）、刺激间隔（</a:t>
            </a:r>
            <a:r>
              <a:rPr lang="en-US" altLang="zh-CN" sz="2000" dirty="0"/>
              <a:t>ISI</a:t>
            </a:r>
            <a:r>
              <a:rPr lang="zh-CN" altLang="en-US" sz="2000" dirty="0"/>
              <a:t>）等等。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单次振动比连续振动模式更适合指示方向。使用触觉腰带对参与者的情绪有积极影响，增强了他们的安全感。腰带前侧的振动模式更适合指示方向，而后侧的振动模式适合传递停止等信息。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在步行导航中，耳朵、手指、手腕、脚和颈部是最适合用于可穿戴振动反馈的位置，因为这些部位的振动感知性和用户偏好最高。然而，脚部在步行导航中并不适合用于振动反馈。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09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11540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其他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使用不同的振动模式</a:t>
            </a:r>
            <a:r>
              <a:rPr lang="en-US" altLang="zh-CN" sz="2000" dirty="0"/>
              <a:t>:</a:t>
            </a:r>
            <a:r>
              <a:rPr lang="zh-CN" altLang="en-US" sz="2000" dirty="0"/>
              <a:t>为了传达更复杂和多样的信息，不同的振动模式应该应用于特定的身体部位。</a:t>
            </a:r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冗余振动</a:t>
            </a:r>
            <a:r>
              <a:rPr lang="en-US" altLang="zh-CN" sz="2000" dirty="0"/>
              <a:t>:</a:t>
            </a:r>
            <a:r>
              <a:rPr lang="zh-CN" altLang="en-US" sz="2000" dirty="0"/>
              <a:t>由于用户经常会错过振动，因此多次提供振动说明是有益的，以防止用户错误。不同的振动强度可以用来指示接近拐点和目标。</a:t>
            </a:r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自适应振动强度</a:t>
            </a:r>
            <a:r>
              <a:rPr lang="en-US" altLang="zh-CN" sz="2000" dirty="0"/>
              <a:t>:</a:t>
            </a:r>
            <a:r>
              <a:rPr lang="zh-CN" altLang="en-US" sz="2000" dirty="0"/>
              <a:t>振动强度应根据用户的环境和需要进行调整，以确保反馈是明显的，而不是压倒性的。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设计可穿戴触觉技术时需要在舒适性、灵敏度、可理解性、可用性和准确性之间进行权衡。尽管触觉技术在减轻认知负荷方面表现出色，但在导航指导方面仍存在一些挑战和限制。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7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1154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20240709</a:t>
            </a:r>
          </a:p>
        </p:txBody>
      </p:sp>
    </p:spTree>
    <p:extLst>
      <p:ext uri="{BB962C8B-B14F-4D97-AF65-F5344CB8AC3E}">
        <p14:creationId xmlns:p14="http://schemas.microsoft.com/office/powerpoint/2010/main" val="42863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783468"/>
            <a:ext cx="11540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1.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带有触觉反馈的导航可以显著减少用户的分心。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2.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解决传统导航在噪声环境中较少的情境感知或较差的鲁棒性</a:t>
            </a: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B8715-31CB-BB78-05A4-D96D95A56FB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触觉反馈导航的原因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8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783468"/>
            <a:ext cx="1154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本文主要解决在</a:t>
            </a:r>
            <a:r>
              <a:rPr lang="en-US" altLang="zh-CN" sz="2000" dirty="0"/>
              <a:t>wizard of oz approach</a:t>
            </a:r>
            <a:r>
              <a:rPr lang="zh-CN" altLang="en-US" sz="2000" dirty="0"/>
              <a:t>（绿野仙踪方法）环境中视障人士导航、事件危险预警、动作行为辅助。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B8715-31CB-BB78-05A4-D96D95A56FB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触觉反馈导航的目的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69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实验设备：一个智能手表和一个智能手机</a:t>
            </a:r>
            <a:endParaRPr lang="en-US" altLang="zh-CN" sz="2000" dirty="0"/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实验准备：实验者左手佩戴手表，右手携带手机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前进：手表与手机交替振动，振动频率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/s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或者根据实验者步频调整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左转：手表与手机同时振动一次，手表单设备振动，振动频率恒定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/s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或者 随着接近正确的旋转角度不断变慢。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右转：手表与手机同时振动一次，手机单设备振动，振动频率恒定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/s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或者 随着接近正确的旋转角度不断变慢。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停止：手表与手机同时振动一次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8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事件危险预警功能：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前方有障碍物：手表与手机同时振动，振动频率为</a:t>
            </a:r>
            <a:r>
              <a:rPr lang="en-US" altLang="zh-CN" sz="2000" dirty="0"/>
              <a:t>2</a:t>
            </a:r>
            <a:r>
              <a:rPr lang="zh-CN" altLang="en-US" sz="2000" dirty="0"/>
              <a:t>次</a:t>
            </a:r>
            <a:r>
              <a:rPr lang="en-US" altLang="zh-CN" sz="2000" dirty="0"/>
              <a:t>/s</a:t>
            </a:r>
            <a:r>
              <a:rPr lang="zh-CN" altLang="en-US" sz="2000" dirty="0"/>
              <a:t>，随着障碍物的距离越近而提升振动频率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5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动作行为辅助功能：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上下楼梯：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手表与手机交替振动，振动频率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/s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直线保持：向左偏离时，方向需向右调整，手表振动频率调整为</a:t>
            </a:r>
            <a:r>
              <a:rPr lang="en-US" altLang="zh-CN" sz="2000" dirty="0"/>
              <a:t>2</a:t>
            </a:r>
            <a:r>
              <a:rPr lang="zh-CN" altLang="en-US" sz="2000" dirty="0"/>
              <a:t>次</a:t>
            </a:r>
            <a:r>
              <a:rPr lang="en-US" altLang="zh-CN" sz="2000" dirty="0"/>
              <a:t>/s</a:t>
            </a:r>
            <a:r>
              <a:rPr lang="zh-CN" altLang="en-US" sz="2000" dirty="0"/>
              <a:t>，手机振动频率保持</a:t>
            </a:r>
            <a:r>
              <a:rPr lang="en-US" altLang="zh-CN" sz="2000" dirty="0"/>
              <a:t>1</a:t>
            </a:r>
            <a:r>
              <a:rPr lang="zh-CN" altLang="en-US" sz="2000" dirty="0"/>
              <a:t>次</a:t>
            </a:r>
            <a:r>
              <a:rPr lang="en-US" altLang="zh-CN" sz="2000" dirty="0"/>
              <a:t>/s</a:t>
            </a:r>
            <a:r>
              <a:rPr lang="zh-CN" altLang="en-US" sz="2000" dirty="0"/>
              <a:t>，向右偏离时，方向需向左调整，手机振动频率调整为</a:t>
            </a:r>
            <a:r>
              <a:rPr lang="en-US" altLang="zh-CN" sz="2000" dirty="0"/>
              <a:t>2</a:t>
            </a:r>
            <a:r>
              <a:rPr lang="zh-CN" altLang="en-US" sz="2000" dirty="0"/>
              <a:t>次</a:t>
            </a:r>
            <a:r>
              <a:rPr lang="en-US" altLang="zh-CN" sz="2000" dirty="0"/>
              <a:t>/s</a:t>
            </a:r>
            <a:r>
              <a:rPr lang="zh-CN" altLang="en-US" sz="2000" dirty="0"/>
              <a:t>，手表振动频率保持</a:t>
            </a:r>
            <a:r>
              <a:rPr lang="en-US" altLang="zh-CN" sz="2000" dirty="0"/>
              <a:t>1</a:t>
            </a:r>
            <a:r>
              <a:rPr lang="zh-CN" altLang="en-US" sz="2000" dirty="0"/>
              <a:t>次</a:t>
            </a:r>
            <a:r>
              <a:rPr lang="en-US" altLang="zh-CN" sz="2000" dirty="0"/>
              <a:t>/s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振动模式过多难以区分，振动模式太少传递的振动信息太少。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通过多个振动触觉信号提供信息也会导致认知疲劳和难以辨别它们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振动冗余没有充分设计，当用户错过振动消息时。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无法确定到目的地还有多少距离等其他导航信息。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实验挑战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8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523153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设备：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腰带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腕带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手杖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头戴式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主要场景：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室内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室外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引导式</a:t>
            </a:r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388C5EE-227B-B481-E8DC-1F0AE7BE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59" y="1875952"/>
            <a:ext cx="25241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548AD7-FDB7-E364-073D-B6E3D8F6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34" y="4268969"/>
            <a:ext cx="24955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B336C05-6F51-9C62-44F9-D35C2B3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43" y="1875953"/>
            <a:ext cx="2150896" cy="23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使用手表手势切换振动传递的信息。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增加使用者自主性          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自主性是确保感官障碍患者心理健康的重要因素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实验优化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6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1154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20240727</a:t>
            </a:r>
          </a:p>
        </p:txBody>
      </p:sp>
    </p:spTree>
    <p:extLst>
      <p:ext uri="{BB962C8B-B14F-4D97-AF65-F5344CB8AC3E}">
        <p14:creationId xmlns:p14="http://schemas.microsoft.com/office/powerpoint/2010/main" val="36507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Unconstrained Pedestrian Navigation based on Vibro-tactile Feedback around the Wristband of a Smartwatch																	2016 CHI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论文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11AECB-7C76-C412-F137-3B56F546F636}"/>
              </a:ext>
            </a:extLst>
          </p:cNvPr>
          <p:cNvSpPr txBox="1"/>
          <p:nvPr/>
        </p:nvSpPr>
        <p:spPr>
          <a:xfrm>
            <a:off x="422882" y="2642662"/>
            <a:ext cx="60557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探讨了一种基于智能手表手环进行的无限制行人导航方式，该方式以震动反馈的方式向用户传达目标方向的信息。它的方法是基于方位角导航，允许用户无拘束地自由探索周围环境。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67DC56-5F58-C561-6248-18D61AE7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15" y="2566376"/>
            <a:ext cx="4606977" cy="35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论文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11AECB-7C76-C412-F137-3B56F546F636}"/>
              </a:ext>
            </a:extLst>
          </p:cNvPr>
          <p:cNvSpPr txBox="1"/>
          <p:nvPr/>
        </p:nvSpPr>
        <p:spPr>
          <a:xfrm>
            <a:off x="581108" y="1719913"/>
            <a:ext cx="115405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zh-CN" altLang="en-US" sz="2400" dirty="0"/>
              <a:t>实验设备：</a:t>
            </a:r>
            <a:endParaRPr lang="en-US" altLang="zh-CN" sz="2400" dirty="0"/>
          </a:p>
          <a:p>
            <a:pPr marR="0" algn="l" rtl="0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智能手表：实验采用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iPhone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上内置的百度地图应用和安卓手机上系统自带的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Google Maps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。手表运行的是由论文作者开发的特殊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Android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应用程序，该程序通过蓝牙连接到移动设备，并利用其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获得目标位置和方向数据。</a:t>
            </a:r>
            <a:endParaRPr lang="en-US" altLang="zh-CN" sz="2000" b="0" i="0" u="none" strike="noStrike" baseline="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algn="l" rtl="0"/>
            <a:endParaRPr lang="en-US" altLang="zh-CN" sz="2000" b="0" i="0" u="none" strike="noStrike" baseline="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algn="l" rtl="0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减震护腕：由弹性织物制成，嵌入了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个振动电机。</a:t>
            </a:r>
            <a:endParaRPr lang="en-US" altLang="zh-CN" sz="2000" b="0" i="0" u="none" strike="noStrike" baseline="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algn="l" rtl="0"/>
            <a:endParaRPr lang="en-US" altLang="zh-CN" sz="2000" b="0" i="0" u="none" strike="noStrike" baseline="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algn="l" rtl="0"/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CN" altLang="en-US" sz="20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安卓手机：它提供了与手表的蓝牙连接，同时运行作者设计的应用程序以处理传感器数据和发送振动信号。</a:t>
            </a:r>
            <a:endParaRPr lang="en-US" altLang="zh-CN" sz="2000" b="0" i="0" u="none" strike="noStrike" baseline="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创新点：与传统导航不同，它没有预先定义路线，用户可以自由探索周围环境。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限制：交互设备与模式单一，只能实现简单导航</a:t>
            </a:r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264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11AECB-7C76-C412-F137-3B56F546F636}"/>
              </a:ext>
            </a:extLst>
          </p:cNvPr>
          <p:cNvSpPr txBox="1"/>
          <p:nvPr/>
        </p:nvSpPr>
        <p:spPr>
          <a:xfrm>
            <a:off x="285075" y="1047087"/>
            <a:ext cx="11621849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摘要：触觉反馈对盲人导航帮助很大，目前使用智能手表</a:t>
            </a:r>
            <a:r>
              <a:rPr lang="en-US" altLang="zh-CN" sz="1400" dirty="0"/>
              <a:t>+</a:t>
            </a:r>
            <a:r>
              <a:rPr lang="zh-CN" altLang="en-US" sz="1400" dirty="0"/>
              <a:t>智能手机 振动反馈在盲人导航的研究较少，提供的功能单一。本文提出使用智能手表</a:t>
            </a:r>
            <a:r>
              <a:rPr lang="en-US" altLang="zh-CN" sz="1400" dirty="0"/>
              <a:t>+</a:t>
            </a:r>
            <a:r>
              <a:rPr lang="zh-CN" altLang="en-US" sz="1400" dirty="0"/>
              <a:t>智能手机 双设备振动触觉反馈系统，帮助盲人在导航、事件危险预警和行为辅助。为了评估系统，进行了两项实验，在</a:t>
            </a:r>
            <a:r>
              <a:rPr lang="en-US" altLang="zh-CN" sz="1400" dirty="0"/>
              <a:t>wizard of oz approach</a:t>
            </a:r>
            <a:r>
              <a:rPr lang="zh-CN" altLang="en-US" sz="1400" dirty="0"/>
              <a:t>场景下与其他导航功能比较，得出系统提供的可行性与多功能性。</a:t>
            </a:r>
            <a:endParaRPr lang="en-US" altLang="zh-CN" sz="1400" dirty="0"/>
          </a:p>
          <a:p>
            <a:r>
              <a:rPr lang="zh-CN" altLang="en-US" sz="1400" dirty="0"/>
              <a:t>介绍：盲人出行面对诸多挑战，传统导盲手段存在局限性，语音容易被周围环境影响，振动触觉反馈被证明对盲人导航有帮助，盲人不喜欢盲杖等导盲设备，智能手表与手机有便携性和普遍性等有点，是实现盲人导航的理想载体。</a:t>
            </a:r>
            <a:endParaRPr lang="en-US" altLang="zh-CN" sz="1400" dirty="0"/>
          </a:p>
          <a:p>
            <a:r>
              <a:rPr lang="zh-CN" altLang="en-US" sz="1400" dirty="0"/>
              <a:t>相关工作：各类振动设备对盲人导航的帮助与局限</a:t>
            </a:r>
            <a:endParaRPr lang="en-US" altLang="zh-CN" sz="1400" dirty="0"/>
          </a:p>
          <a:p>
            <a:r>
              <a:rPr lang="zh-CN" altLang="en-US" sz="1400" dirty="0"/>
              <a:t>实验设计：</a:t>
            </a:r>
            <a:endParaRPr lang="en-US" altLang="zh-CN" sz="1400" dirty="0"/>
          </a:p>
          <a:p>
            <a:r>
              <a:rPr lang="zh-CN" altLang="en-US" sz="1400" dirty="0"/>
              <a:t>实验设备：一个智能手表和一个智能手机</a:t>
            </a:r>
            <a:endParaRPr lang="en-US" altLang="zh-CN" sz="1400" dirty="0"/>
          </a:p>
          <a:p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实验准备：实验者左手佩戴手表，右手携带手机</a:t>
            </a:r>
            <a:endParaRPr lang="en-US" altLang="zh-CN" sz="14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14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前进：手表与手机交替振动，振动频率</a:t>
            </a:r>
            <a:r>
              <a:rPr lang="en-US" altLang="zh-CN" sz="1400" dirty="0"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1400" dirty="0">
                <a:highlight>
                  <a:srgbClr val="FFFFFF"/>
                </a:highlight>
                <a:latin typeface="-apple-system"/>
              </a:rPr>
              <a:t>/s </a:t>
            </a: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或者根据实验者步频调整</a:t>
            </a:r>
            <a:endParaRPr lang="en-US" altLang="zh-CN" sz="14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左转：手表与手机同时振动一次，手表单设备振动，振动频率恒定</a:t>
            </a:r>
            <a:r>
              <a:rPr lang="en-US" altLang="zh-CN" sz="14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1400" dirty="0">
                <a:highlight>
                  <a:srgbClr val="FFFFFF"/>
                </a:highlight>
                <a:latin typeface="-apple-system"/>
              </a:rPr>
              <a:t>/s </a:t>
            </a: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或者 随着接近正确的旋转角度不断变慢。</a:t>
            </a:r>
            <a:endParaRPr lang="en-US" altLang="zh-CN" sz="14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右转：手表与手机同时振动一次，手机单设备振动，振动频率恒定</a:t>
            </a:r>
            <a:r>
              <a:rPr lang="en-US" altLang="zh-CN" sz="14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1400" dirty="0">
                <a:highlight>
                  <a:srgbClr val="FFFFFF"/>
                </a:highlight>
                <a:latin typeface="-apple-system"/>
              </a:rPr>
              <a:t>/s </a:t>
            </a: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或者 随着接近正确的旋转角度不断变慢。</a:t>
            </a:r>
            <a:endParaRPr lang="en-US" altLang="zh-CN" sz="14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停止：手表与手机同时振动一次</a:t>
            </a:r>
            <a:endParaRPr lang="en-US" altLang="zh-CN" sz="14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1400" dirty="0"/>
              <a:t>事件危险预警功能：</a:t>
            </a:r>
            <a:endParaRPr lang="en-US" altLang="zh-CN" sz="1400" dirty="0"/>
          </a:p>
          <a:p>
            <a:pPr marL="457200" indent="-457200">
              <a:buAutoNum type="arabicPeriod"/>
            </a:pPr>
            <a:r>
              <a:rPr lang="zh-CN" altLang="en-US" sz="1400" dirty="0"/>
              <a:t>前方有障碍物：手表与手机同时振动，振动频率为</a:t>
            </a:r>
            <a:r>
              <a:rPr lang="en-US" altLang="zh-CN" sz="1400" dirty="0"/>
              <a:t>2</a:t>
            </a:r>
            <a:r>
              <a:rPr lang="zh-CN" altLang="en-US" sz="1400" dirty="0"/>
              <a:t>次</a:t>
            </a:r>
            <a:r>
              <a:rPr lang="en-US" altLang="zh-CN" sz="1400" dirty="0"/>
              <a:t>/s</a:t>
            </a:r>
            <a:r>
              <a:rPr lang="zh-CN" altLang="en-US" sz="1400" dirty="0"/>
              <a:t>，随着障碍物的距离越近而提升振动频率</a:t>
            </a:r>
            <a:endParaRPr lang="en-US" altLang="zh-CN" sz="1400" dirty="0"/>
          </a:p>
          <a:p>
            <a:r>
              <a:rPr lang="zh-CN" altLang="en-US" sz="1400" dirty="0"/>
              <a:t>动作行为辅助功能：</a:t>
            </a:r>
            <a:endParaRPr lang="en-US" altLang="zh-CN" sz="1400" dirty="0"/>
          </a:p>
          <a:p>
            <a:pPr marL="457200" indent="-457200">
              <a:buAutoNum type="arabicPeriod"/>
            </a:pPr>
            <a:r>
              <a:rPr lang="zh-CN" altLang="en-US" sz="1400" dirty="0"/>
              <a:t>上下楼梯：</a:t>
            </a: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手表与手机交替振动，振动频率</a:t>
            </a:r>
            <a:r>
              <a:rPr lang="en-US" altLang="zh-CN" sz="14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次</a:t>
            </a:r>
            <a:r>
              <a:rPr lang="en-US" altLang="zh-CN" sz="1400" dirty="0">
                <a:highlight>
                  <a:srgbClr val="FFFFFF"/>
                </a:highlight>
                <a:latin typeface="-apple-system"/>
              </a:rPr>
              <a:t>/s</a:t>
            </a:r>
          </a:p>
          <a:p>
            <a:pPr marL="457200" indent="-457200">
              <a:buAutoNum type="arabicPeriod"/>
            </a:pPr>
            <a:r>
              <a:rPr lang="zh-CN" altLang="en-US" sz="1400" dirty="0"/>
              <a:t>直线保持：向左偏离时，方向需向右调整，手表振动频率调整为</a:t>
            </a:r>
            <a:r>
              <a:rPr lang="en-US" altLang="zh-CN" sz="1400" dirty="0"/>
              <a:t>2</a:t>
            </a:r>
            <a:r>
              <a:rPr lang="zh-CN" altLang="en-US" sz="1400" dirty="0"/>
              <a:t>次</a:t>
            </a:r>
            <a:r>
              <a:rPr lang="en-US" altLang="zh-CN" sz="1400" dirty="0"/>
              <a:t>/s</a:t>
            </a:r>
            <a:r>
              <a:rPr lang="zh-CN" altLang="en-US" sz="1400" dirty="0"/>
              <a:t>，手机振动频率保持</a:t>
            </a:r>
            <a:r>
              <a:rPr lang="en-US" altLang="zh-CN" sz="1400" dirty="0"/>
              <a:t>1</a:t>
            </a:r>
            <a:r>
              <a:rPr lang="zh-CN" altLang="en-US" sz="1400" dirty="0"/>
              <a:t>次</a:t>
            </a:r>
            <a:r>
              <a:rPr lang="en-US" altLang="zh-CN" sz="1400" dirty="0"/>
              <a:t>/s</a:t>
            </a:r>
            <a:r>
              <a:rPr lang="zh-CN" altLang="en-US" sz="1400" dirty="0"/>
              <a:t>，向右偏离时，方向需向左调整，手机振动频率调整为</a:t>
            </a:r>
            <a:r>
              <a:rPr lang="en-US" altLang="zh-CN" sz="1400" dirty="0"/>
              <a:t>2</a:t>
            </a:r>
            <a:r>
              <a:rPr lang="zh-CN" altLang="en-US" sz="1400" dirty="0"/>
              <a:t>次</a:t>
            </a:r>
            <a:r>
              <a:rPr lang="en-US" altLang="zh-CN" sz="1400" dirty="0"/>
              <a:t>/s</a:t>
            </a:r>
            <a:r>
              <a:rPr lang="zh-CN" altLang="en-US" sz="1400" dirty="0"/>
              <a:t>，手表振动频率保持</a:t>
            </a:r>
            <a:r>
              <a:rPr lang="en-US" altLang="zh-CN" sz="1400" dirty="0"/>
              <a:t>1</a:t>
            </a:r>
            <a:r>
              <a:rPr lang="zh-CN" altLang="en-US" sz="1400" dirty="0"/>
              <a:t>次</a:t>
            </a:r>
            <a:r>
              <a:rPr lang="en-US" altLang="zh-CN" sz="1400" dirty="0"/>
              <a:t>/s</a:t>
            </a:r>
          </a:p>
          <a:p>
            <a:r>
              <a:rPr lang="zh-CN" altLang="en-US" sz="1400" dirty="0"/>
              <a:t>实验结论：导航成功率高、危险预警和行为辅助有效、用户认为系统有帮助</a:t>
            </a:r>
            <a:endParaRPr lang="en-US" altLang="zh-CN" sz="1400" dirty="0"/>
          </a:p>
          <a:p>
            <a:r>
              <a:rPr lang="zh-CN" altLang="en-US" sz="1400" dirty="0"/>
              <a:t>讨论：系统存在的不足，如：振动模式过多难以区分，振动模式太少传递的振动信息太少。通过多个振动触觉信号提供信息也会导致认知疲劳和难以辨别它们、振动冗余没有充分设计，当用户错过振动消息时。未来的工作：改进不足、增加使用者自主性等</a:t>
            </a:r>
            <a:endParaRPr lang="en-US" altLang="zh-CN" sz="1400" dirty="0"/>
          </a:p>
          <a:p>
            <a:r>
              <a:rPr lang="zh-CN" altLang="en-US" sz="1400" dirty="0"/>
              <a:t>结论：手表</a:t>
            </a:r>
            <a:r>
              <a:rPr lang="en-US" altLang="zh-CN" sz="1400" dirty="0"/>
              <a:t>+</a:t>
            </a:r>
            <a:r>
              <a:rPr lang="zh-CN" altLang="en-US" sz="1400" dirty="0"/>
              <a:t>手机的振动组合适用于盲人导航。系统对盲人导航有帮助，提供出行的全场景的服务。</a:t>
            </a:r>
            <a:endParaRPr lang="en-US" altLang="zh-CN" sz="1400" dirty="0"/>
          </a:p>
          <a:p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创新点：手表</a:t>
            </a:r>
            <a:r>
              <a:rPr lang="en-US" altLang="zh-CN" sz="1400" dirty="0">
                <a:highlight>
                  <a:srgbClr val="FFFFFF"/>
                </a:highlight>
                <a:latin typeface="-apple-system"/>
              </a:rPr>
              <a:t>+</a:t>
            </a:r>
            <a:r>
              <a:rPr lang="zh-CN" altLang="en-US" sz="1400" dirty="0">
                <a:highlight>
                  <a:srgbClr val="FFFFFF"/>
                </a:highlight>
                <a:latin typeface="-apple-system"/>
              </a:rPr>
              <a:t>手机振动导航系统、全场景导航</a:t>
            </a:r>
            <a:endParaRPr lang="en-US" altLang="zh-CN" sz="14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267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11AECB-7C76-C412-F137-3B56F546F636}"/>
              </a:ext>
            </a:extLst>
          </p:cNvPr>
          <p:cNvSpPr txBox="1"/>
          <p:nvPr/>
        </p:nvSpPr>
        <p:spPr>
          <a:xfrm>
            <a:off x="285075" y="1047087"/>
            <a:ext cx="116218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20240730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97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11AECB-7C76-C412-F137-3B56F546F636}"/>
              </a:ext>
            </a:extLst>
          </p:cNvPr>
          <p:cNvSpPr txBox="1"/>
          <p:nvPr/>
        </p:nvSpPr>
        <p:spPr>
          <a:xfrm>
            <a:off x="285075" y="1047087"/>
            <a:ext cx="1162184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文献论证：</a:t>
            </a:r>
            <a:endParaRPr lang="en-US" altLang="zh-CN" sz="1400" dirty="0"/>
          </a:p>
          <a:p>
            <a:r>
              <a:rPr lang="en-US" altLang="zh-CN" sz="1400" dirty="0"/>
              <a:t>Vibrotactile Feedback as an Orientation Aid for Blind Users of Mobile Guides</a:t>
            </a:r>
          </a:p>
          <a:p>
            <a:r>
              <a:rPr lang="zh-CN" altLang="en-US" sz="1400" dirty="0"/>
              <a:t>内容：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</a:rPr>
              <a:t>作者提出了一个解决方案，用于支持移动博物馆导游中的触觉反馈，以辅助盲人用户的定向和定位。为此，他们设计和实现了一个硬件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</a:rPr>
              <a:t>/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</a:rPr>
              <a:t>软件模块，可以轻松连接到当前的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</a:rPr>
              <a:t>PDA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Microsoft YaHei UI" panose="020B0503020204020204" pitchFamily="34" charset="-122"/>
              </a:rPr>
              <a:t>上，为盲人用户提供定向和语音支持。</a:t>
            </a:r>
            <a:endParaRPr lang="en-US" altLang="zh-CN" sz="1400" b="0" i="0" u="none" strike="noStrike" baseline="0" dirty="0">
              <a:solidFill>
                <a:srgbClr val="000000"/>
              </a:solidFill>
              <a:latin typeface="Microsoft YaHei UI" panose="020B0503020204020204" pitchFamily="34" charset="-122"/>
            </a:endParaRPr>
          </a:p>
          <a:p>
            <a:r>
              <a:rPr lang="zh-CN" altLang="en-US" sz="1400" dirty="0"/>
              <a:t>实验设计：</a:t>
            </a:r>
            <a:endParaRPr lang="en-US" altLang="zh-CN" sz="1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84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82703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场景：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室内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室外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 </a:t>
            </a:r>
            <a:r>
              <a:rPr lang="en-US" altLang="zh-CN" sz="2800" dirty="0"/>
              <a:t>wizard of oz approach</a:t>
            </a:r>
            <a:r>
              <a:rPr lang="zh-CN" altLang="en-US" sz="2800" dirty="0"/>
              <a:t>（引导式）</a:t>
            </a:r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54560" y="1688679"/>
            <a:ext cx="52315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能力：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导航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事件危险预警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动作行为辅助</a:t>
            </a:r>
            <a:endParaRPr lang="en-US" altLang="zh-CN" sz="2800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为盲人提供导航和事件危险预警的振动触觉装置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0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165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手杖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“STIC - Sensory and Tactile Improved Cane”2019</a:t>
            </a:r>
          </a:p>
          <a:p>
            <a:r>
              <a:rPr lang="zh-CN" altLang="en-US" sz="2000" dirty="0"/>
              <a:t>利用超声波距离传感器检测头部水平，激光距离传感器检测地面水平障碍物。距离信息通过振动触觉致动器编码。</a:t>
            </a:r>
            <a:endParaRPr lang="en-US" altLang="zh-CN" sz="20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B336C05-6F51-9C62-44F9-D35C2B3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803" y="1342004"/>
            <a:ext cx="2150896" cy="25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69BD1A9B-48E8-7457-BB08-958A635D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24" y="4375511"/>
            <a:ext cx="37623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3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8500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腰带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“Vibrotactile Guidance for Wayfinding of Blind Walkers”</a:t>
            </a:r>
            <a:r>
              <a:rPr lang="zh-CN" altLang="en-US" sz="2000" dirty="0"/>
              <a:t>，</a:t>
            </a:r>
            <a:r>
              <a:rPr lang="en-US" altLang="zh-CN" sz="2000" dirty="0"/>
              <a:t>2015</a:t>
            </a:r>
            <a:r>
              <a:rPr lang="zh-CN" altLang="en-US" sz="2000" dirty="0"/>
              <a:t>，</a:t>
            </a:r>
            <a:r>
              <a:rPr lang="en-US" altLang="zh-CN" sz="2000" dirty="0"/>
              <a:t>IEEE TRANSACTIONS ON HAPTICS</a:t>
            </a:r>
          </a:p>
          <a:p>
            <a:endParaRPr lang="en-US" altLang="zh-CN" sz="2000" dirty="0"/>
          </a:p>
          <a:p>
            <a:r>
              <a:rPr lang="zh-CN" altLang="en-US" sz="2000" dirty="0"/>
              <a:t>提出一个振动触觉接口的形式带引导盲人行走。该接口使得盲人能够沿着复杂路径接收触觉方向指令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腰带有</a:t>
            </a:r>
            <a:r>
              <a:rPr lang="en-US" altLang="zh-CN" sz="2000" dirty="0"/>
              <a:t>8</a:t>
            </a:r>
            <a:r>
              <a:rPr lang="zh-CN" altLang="en-US" sz="2000" dirty="0"/>
              <a:t>个振动装置</a:t>
            </a:r>
            <a:r>
              <a:rPr lang="en-US" altLang="zh-CN" sz="2000" dirty="0"/>
              <a:t>,</a:t>
            </a:r>
            <a:r>
              <a:rPr lang="zh-CN" altLang="en-US" sz="2000" dirty="0"/>
              <a:t>通过振动提示方向。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结论：腰带导致了更紧密的路径跟随，但牺牲了速度。整体而言，参加者对使用触觉振动带提供方向指引持肯定态度。</a:t>
            </a:r>
            <a:endParaRPr lang="en-US" altLang="zh-CN" sz="2000" dirty="0"/>
          </a:p>
          <a:p>
            <a:endParaRPr lang="en-US" altLang="zh-CN" sz="3200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C241DD10-74E1-9485-424B-E55C276B9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814" y="1875952"/>
            <a:ext cx="2965159" cy="22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腰带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“Safe local navigation for visually impaired users with a time-of-flight and haptic feedback device”</a:t>
            </a:r>
            <a:r>
              <a:rPr lang="zh-CN" altLang="en-US" sz="2000" dirty="0"/>
              <a:t>， </a:t>
            </a:r>
            <a:r>
              <a:rPr lang="en-US" altLang="zh-CN" sz="2000" dirty="0"/>
              <a:t>2018</a:t>
            </a:r>
            <a:r>
              <a:rPr lang="zh-CN" altLang="en-US" sz="2000" dirty="0"/>
              <a:t>，</a:t>
            </a:r>
            <a:r>
              <a:rPr lang="en-US" altLang="zh-CN" sz="2000" dirty="0"/>
              <a:t> IEEE Transactions on Neural Systems and Rehabilitation Engineering</a:t>
            </a:r>
          </a:p>
          <a:p>
            <a:endParaRPr lang="en-US" altLang="zh-CN" sz="2000" dirty="0"/>
          </a:p>
          <a:p>
            <a:r>
              <a:rPr lang="zh-CN" altLang="en-US" sz="2000" dirty="0"/>
              <a:t>本文介绍了</a:t>
            </a:r>
            <a:r>
              <a:rPr lang="en-US" altLang="zh-CN" sz="2000" dirty="0"/>
              <a:t>ALVU</a:t>
            </a:r>
            <a:r>
              <a:rPr lang="zh-CN" altLang="en-US" sz="2000" dirty="0"/>
              <a:t>（激光雷达和振动触觉单元阵列），这是一种非接触式的可穿戴设备，允许视障用户检测低与高的障碍物，以及他们周围环境中的物理边界。该解决方案通过使用户能够区分自由空间和障碍物，允许在封闭和开放空间中进行安全的本地导航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激光雷达</a:t>
            </a:r>
            <a:r>
              <a:rPr lang="en-US" altLang="zh-CN" sz="2000" dirty="0"/>
              <a:t>+</a:t>
            </a:r>
            <a:r>
              <a:rPr lang="zh-CN" altLang="en-US" sz="2000" dirty="0"/>
              <a:t>振动腰带，雷达获取前方物体距离，腰带通过振动频率将物体距离反馈给用户。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我们在一项广泛的用户研究中验证了该设备的能力，该研究涉及</a:t>
            </a:r>
            <a:r>
              <a:rPr lang="en-US" altLang="zh-CN" sz="2000" dirty="0"/>
              <a:t>12</a:t>
            </a:r>
            <a:r>
              <a:rPr lang="zh-CN" altLang="en-US" sz="2000" dirty="0"/>
              <a:t>名盲人用户的</a:t>
            </a:r>
            <a:r>
              <a:rPr lang="en-US" altLang="zh-CN" sz="2000" dirty="0"/>
              <a:t>162</a:t>
            </a:r>
            <a:r>
              <a:rPr lang="zh-CN" altLang="en-US" sz="2000" dirty="0"/>
              <a:t>次试验。佩戴该设备的用户成功地穿过走廊，避开障碍物，并检测到楼梯。</a:t>
            </a:r>
            <a:endParaRPr lang="en-US" altLang="zh-CN" sz="20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F8ADFB66-816E-71D1-2690-4B6A3BF1B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63" y="2087289"/>
            <a:ext cx="32766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腕带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“An Indoor Navigation Service Robot System Based on Vibration</a:t>
            </a:r>
          </a:p>
          <a:p>
            <a:r>
              <a:rPr lang="en-US" altLang="zh-CN" sz="2000" dirty="0"/>
              <a:t>Tactile Feedback”</a:t>
            </a:r>
            <a:r>
              <a:rPr lang="zh-CN" altLang="en-US" sz="2000" dirty="0"/>
              <a:t>，</a:t>
            </a:r>
            <a:r>
              <a:rPr lang="en-US" altLang="zh-CN" sz="2000" dirty="0"/>
              <a:t>2017</a:t>
            </a:r>
            <a:r>
              <a:rPr lang="zh-CN" altLang="en-US" sz="2000" dirty="0"/>
              <a:t>，</a:t>
            </a:r>
            <a:r>
              <a:rPr lang="en-US" altLang="zh-CN" sz="2000" dirty="0"/>
              <a:t>International Journal of Social Robotics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本文提出了一种基于振动触觉反馈的室内导航服务机器人系统。所提出的系统中的交互通过可穿戴振动触觉腕带设备来实现。在基本的主从控制模型的基础上，提出了一种人引导算法。在引导中，用户自由决定线速度，并且通过振动触觉反馈适当地调整角速度。反馈以手镯的振动信号的形式给出。在整个过程中，人与机器人之间的距离和方位偏差都可以控制在一定范围内，从而保证机器人准确地将用户引导到目的地。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机器人引导移动路径，盲人线速度自由，通过佩戴振动手环获得方向角速度。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备注：一些研究表明，人类的手腕在感受振动方面表现最好</a:t>
            </a:r>
            <a:endParaRPr lang="en-US" altLang="zh-CN" sz="2000" dirty="0"/>
          </a:p>
          <a:p>
            <a:endParaRPr lang="en-US" altLang="zh-CN" sz="3200" dirty="0"/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C4BD965F-84D7-9FCD-D613-C3E8992D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7" y="2036311"/>
            <a:ext cx="37623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flipH="1">
            <a:off x="-811967" y="4805544"/>
            <a:ext cx="1599180" cy="2215729"/>
          </a:xfrm>
          <a:custGeom>
            <a:avLst/>
            <a:gdLst>
              <a:gd name="connsiteX0" fmla="*/ 1843202 w 1843202"/>
              <a:gd name="connsiteY0" fmla="*/ 0 h 2553831"/>
              <a:gd name="connsiteX1" fmla="*/ 1146517 w 1843202"/>
              <a:gd name="connsiteY1" fmla="*/ 0 h 2553831"/>
              <a:gd name="connsiteX2" fmla="*/ 0 w 1843202"/>
              <a:gd name="connsiteY2" fmla="*/ 2553831 h 2553831"/>
              <a:gd name="connsiteX3" fmla="*/ 696685 w 1843202"/>
              <a:gd name="connsiteY3" fmla="*/ 2553831 h 255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2" h="2553831">
                <a:moveTo>
                  <a:pt x="1843202" y="0"/>
                </a:moveTo>
                <a:lnTo>
                  <a:pt x="1146517" y="0"/>
                </a:lnTo>
                <a:lnTo>
                  <a:pt x="0" y="2553831"/>
                </a:lnTo>
                <a:lnTo>
                  <a:pt x="696685" y="2553831"/>
                </a:lnTo>
                <a:close/>
              </a:path>
            </a:pathLst>
          </a:custGeom>
          <a:gradFill flip="none" rotWithShape="0">
            <a:gsLst>
              <a:gs pos="0">
                <a:srgbClr val="228AF2"/>
              </a:gs>
              <a:gs pos="94000">
                <a:srgbClr val="7F12B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250068"/>
            <a:ext cx="78801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腕带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“Novel Wrist-Worn Vibrotactile Device for Providing Multi-Categorical Information for Orientation and Mobility of the Blind and Visually Impaired”</a:t>
            </a:r>
            <a:r>
              <a:rPr lang="zh-CN" altLang="en-US" sz="2000" dirty="0"/>
              <a:t>， </a:t>
            </a:r>
            <a:r>
              <a:rPr lang="en-US" altLang="zh-CN" sz="2000" dirty="0"/>
              <a:t>2023</a:t>
            </a:r>
            <a:r>
              <a:rPr lang="zh-CN" altLang="en-US" sz="2000" dirty="0"/>
              <a:t>，</a:t>
            </a:r>
            <a:r>
              <a:rPr lang="en-US" altLang="zh-CN" sz="2000" dirty="0"/>
              <a:t> IEEE Access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到盲人的行走原则，他们在独立行走和寻路方面遇到困难，需要获得各种类型的信息。对于独立行走，除了方向信息之外，还需要空间和状态信息。然而，传递几种类型的信息造成了一个问题，因为它降低了信息的感知率。为了解决这个问题，我们采用了一种策略，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通过结合静止和移动的</a:t>
            </a:r>
            <a:r>
              <a:rPr lang="en-US" altLang="zh-CN" sz="2000" dirty="0" err="1"/>
              <a:t>tactons</a:t>
            </a:r>
            <a:r>
              <a:rPr lang="zh-CN" altLang="en-US" sz="2000" dirty="0"/>
              <a:t>来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配置振动触觉信息组。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手腕佩戴的振动触觉装置，具有八个振动器，</a:t>
            </a:r>
            <a:r>
              <a:rPr lang="en-US" altLang="zh-CN" sz="2000" dirty="0"/>
              <a:t>4*2</a:t>
            </a:r>
            <a:r>
              <a:rPr lang="zh-CN" altLang="en-US" sz="2000" dirty="0"/>
              <a:t>排列。可以提供容易区分的方向，空间和状态信息所需的导航。为了提高对大量信息的识别率，使用分类策略来设计。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通过初步研究证实，与仅依靠固定或移动的</a:t>
            </a:r>
            <a:r>
              <a:rPr lang="en-US" altLang="zh-CN" sz="2000" dirty="0" err="1"/>
              <a:t>tactons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相比，采用静止和移动的</a:t>
            </a:r>
            <a:r>
              <a:rPr lang="en-US" altLang="zh-CN" sz="2000" dirty="0" err="1"/>
              <a:t>tactons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相结合的方式大大提高了信息传输能力。通过对盲人进行测试，评估了所提出的设备的有效性。总体而言，分类的振动触觉信息被快速识别，它使盲人能够独立行走，而不需要预先了解路线。</a:t>
            </a:r>
            <a:endParaRPr lang="en-US" altLang="zh-CN" sz="2000" dirty="0"/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2C92CEBD-D5BB-24B0-E47E-7B448183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168" y="2197272"/>
            <a:ext cx="3276272" cy="24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0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Words>2492</Words>
  <Application>Microsoft Office PowerPoint</Application>
  <PresentationFormat>宽屏</PresentationFormat>
  <Paragraphs>201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-apple-system</vt:lpstr>
      <vt:lpstr>Microsoft YaHei UI</vt:lpstr>
      <vt:lpstr>等线</vt:lpstr>
      <vt:lpstr>时尚中黑简体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yu153481783@163.com</cp:lastModifiedBy>
  <cp:revision>227</cp:revision>
  <dcterms:created xsi:type="dcterms:W3CDTF">2017-08-18T03:02:00Z</dcterms:created>
  <dcterms:modified xsi:type="dcterms:W3CDTF">2024-07-30T07:54:40Z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