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9" r:id="rId35"/>
    <p:sldId id="397" r:id="rId36"/>
    <p:sldId id="398" r:id="rId37"/>
    <p:sldId id="400" r:id="rId38"/>
    <p:sldId id="401" r:id="rId39"/>
    <p:sldId id="402" r:id="rId40"/>
    <p:sldId id="405" r:id="rId41"/>
    <p:sldId id="403" r:id="rId42"/>
    <p:sldId id="406" r:id="rId43"/>
    <p:sldId id="407" r:id="rId44"/>
    <p:sldId id="408" r:id="rId45"/>
    <p:sldId id="411" r:id="rId46"/>
    <p:sldId id="412" r:id="rId47"/>
    <p:sldId id="413" r:id="rId48"/>
    <p:sldId id="409" r:id="rId49"/>
    <p:sldId id="414" r:id="rId50"/>
    <p:sldId id="417" r:id="rId51"/>
    <p:sldId id="418" r:id="rId52"/>
    <p:sldId id="419" r:id="rId53"/>
    <p:sldId id="422" r:id="rId54"/>
    <p:sldId id="420" r:id="rId55"/>
    <p:sldId id="421" r:id="rId56"/>
  </p:sldIdLst>
  <p:sldSz cx="12192000" cy="6858000"/>
  <p:notesSz cx="6858000" cy="9144000"/>
  <p:custDataLst>
    <p:tags r:id="rId5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8235" autoAdjust="0"/>
  </p:normalViewPr>
  <p:slideViewPr>
    <p:cSldViewPr snapToGrid="0">
      <p:cViewPr varScale="1">
        <p:scale>
          <a:sx n="89" d="100"/>
          <a:sy n="89" d="100"/>
        </p:scale>
        <p:origin x="1146" y="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86392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259383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振动频率 快：</a:t>
            </a:r>
            <a:r>
              <a:rPr lang="en-US" altLang="zh-CN" dirty="0"/>
              <a:t>200hz </a:t>
            </a:r>
            <a:r>
              <a:rPr lang="zh-CN" altLang="en-US" dirty="0"/>
              <a:t>慢：</a:t>
            </a:r>
            <a:r>
              <a:rPr lang="en-US" altLang="zh-CN" dirty="0"/>
              <a:t>50hz  </a:t>
            </a:r>
            <a:r>
              <a:rPr lang="zh-CN" altLang="en-US" dirty="0"/>
              <a:t> 振动时间 长</a:t>
            </a:r>
            <a:r>
              <a:rPr lang="en-US" altLang="zh-CN" dirty="0"/>
              <a:t>:2500ms</a:t>
            </a:r>
            <a:r>
              <a:rPr lang="zh-CN" altLang="en-US" dirty="0"/>
              <a:t>，短</a:t>
            </a:r>
            <a:r>
              <a:rPr lang="en-US" altLang="zh-CN" dirty="0"/>
              <a:t>500ms    </a:t>
            </a:r>
            <a:r>
              <a:rPr lang="zh-CN" altLang="en-US" dirty="0"/>
              <a:t>参考：</a:t>
            </a:r>
            <a:r>
              <a:rPr lang="en-US" altLang="zh-CN" dirty="0"/>
              <a:t>Navigation by vibration: Effects of vibrotactile feedback on a navigation task</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4075599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4330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2</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246147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106148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886658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2105102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1196945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45</a:t>
            </a:fld>
            <a:endParaRPr lang="zh-CN" altLang="en-US"/>
          </a:p>
        </p:txBody>
      </p:sp>
    </p:spTree>
    <p:extLst>
      <p:ext uri="{BB962C8B-B14F-4D97-AF65-F5344CB8AC3E}">
        <p14:creationId xmlns:p14="http://schemas.microsoft.com/office/powerpoint/2010/main" val="17329733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46</a:t>
            </a:fld>
            <a:endParaRPr lang="zh-CN" altLang="en-US"/>
          </a:p>
        </p:txBody>
      </p:sp>
    </p:spTree>
    <p:extLst>
      <p:ext uri="{BB962C8B-B14F-4D97-AF65-F5344CB8AC3E}">
        <p14:creationId xmlns:p14="http://schemas.microsoft.com/office/powerpoint/2010/main" val="3253484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47</a:t>
            </a:fld>
            <a:endParaRPr lang="zh-CN" altLang="en-US"/>
          </a:p>
        </p:txBody>
      </p:sp>
    </p:spTree>
    <p:extLst>
      <p:ext uri="{BB962C8B-B14F-4D97-AF65-F5344CB8AC3E}">
        <p14:creationId xmlns:p14="http://schemas.microsoft.com/office/powerpoint/2010/main" val="158242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48</a:t>
            </a:fld>
            <a:endParaRPr lang="zh-CN" altLang="en-US"/>
          </a:p>
        </p:txBody>
      </p:sp>
    </p:spTree>
    <p:extLst>
      <p:ext uri="{BB962C8B-B14F-4D97-AF65-F5344CB8AC3E}">
        <p14:creationId xmlns:p14="http://schemas.microsoft.com/office/powerpoint/2010/main" val="227361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49</a:t>
            </a:fld>
            <a:endParaRPr lang="zh-CN" altLang="en-US"/>
          </a:p>
        </p:txBody>
      </p:sp>
    </p:spTree>
    <p:extLst>
      <p:ext uri="{BB962C8B-B14F-4D97-AF65-F5344CB8AC3E}">
        <p14:creationId xmlns:p14="http://schemas.microsoft.com/office/powerpoint/2010/main" val="368113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提供方向的过程是基于“时钟”的，该“时钟”用于通知用户到达目的地的具体方向。具体而言，是将用户置于模拟时钟的中间，用户总是面向</a:t>
            </a:r>
            <a:r>
              <a:rPr lang="en-US" altLang="zh-CN"/>
              <a:t>12</a:t>
            </a:r>
            <a:r>
              <a:rPr lang="zh-CN" altLang="en-US"/>
              <a:t>点钟方向，手表通过振动反馈将方向信息传达给用户。</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50</a:t>
            </a:fld>
            <a:endParaRPr lang="zh-CN" altLang="en-US"/>
          </a:p>
        </p:txBody>
      </p:sp>
    </p:spTree>
    <p:extLst>
      <p:ext uri="{BB962C8B-B14F-4D97-AF65-F5344CB8AC3E}">
        <p14:creationId xmlns:p14="http://schemas.microsoft.com/office/powerpoint/2010/main" val="12885401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51</a:t>
            </a:fld>
            <a:endParaRPr lang="zh-CN" altLang="en-US"/>
          </a:p>
        </p:txBody>
      </p:sp>
    </p:spTree>
    <p:extLst>
      <p:ext uri="{BB962C8B-B14F-4D97-AF65-F5344CB8AC3E}">
        <p14:creationId xmlns:p14="http://schemas.microsoft.com/office/powerpoint/2010/main" val="29173093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52</a:t>
            </a:fld>
            <a:endParaRPr lang="zh-CN" altLang="en-US"/>
          </a:p>
        </p:txBody>
      </p:sp>
    </p:spTree>
    <p:extLst>
      <p:ext uri="{BB962C8B-B14F-4D97-AF65-F5344CB8AC3E}">
        <p14:creationId xmlns:p14="http://schemas.microsoft.com/office/powerpoint/2010/main" val="59148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53</a:t>
            </a:fld>
            <a:endParaRPr lang="zh-CN" altLang="en-US"/>
          </a:p>
        </p:txBody>
      </p:sp>
    </p:spTree>
    <p:extLst>
      <p:ext uri="{BB962C8B-B14F-4D97-AF65-F5344CB8AC3E}">
        <p14:creationId xmlns:p14="http://schemas.microsoft.com/office/powerpoint/2010/main" val="3350750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54</a:t>
            </a:fld>
            <a:endParaRPr lang="zh-CN" altLang="en-US"/>
          </a:p>
        </p:txBody>
      </p:sp>
    </p:spTree>
    <p:extLst>
      <p:ext uri="{BB962C8B-B14F-4D97-AF65-F5344CB8AC3E}">
        <p14:creationId xmlns:p14="http://schemas.microsoft.com/office/powerpoint/2010/main" val="38691639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55</a:t>
            </a:fld>
            <a:endParaRPr lang="zh-CN" altLang="en-US"/>
          </a:p>
        </p:txBody>
      </p:sp>
    </p:spTree>
    <p:extLst>
      <p:ext uri="{BB962C8B-B14F-4D97-AF65-F5344CB8AC3E}">
        <p14:creationId xmlns:p14="http://schemas.microsoft.com/office/powerpoint/2010/main" val="360540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b="0" i="0" dirty="0">
              <a:effectLst/>
              <a:highlight>
                <a:srgbClr val="FFFFFF"/>
              </a:highlight>
              <a:latin typeface="-apple-system"/>
            </a:endParaRPr>
          </a:p>
          <a:p>
            <a:r>
              <a:rPr lang="en-US" altLang="zh-CN" sz="2000" dirty="0">
                <a:highlight>
                  <a:srgbClr val="FFFFFF"/>
                </a:highlight>
                <a:latin typeface="-apple-system"/>
              </a:rPr>
              <a:t>3.</a:t>
            </a:r>
            <a:r>
              <a:rPr lang="zh-CN" altLang="en-US" sz="2000" dirty="0">
                <a:highlight>
                  <a:srgbClr val="FFFFFF"/>
                </a:highlight>
                <a:latin typeface="-apple-system"/>
              </a:rPr>
              <a:t> 手腕是身体最舒适敏感的位置，适合做振动反馈。</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  </a:t>
            </a:r>
            <a:r>
              <a:rPr lang="zh-CN" altLang="en-US" sz="2800" b="1" dirty="0">
                <a:solidFill>
                  <a:srgbClr val="7F12B6"/>
                </a:solidFill>
                <a:latin typeface="时尚中黑简体" panose="01010104010101010101" pitchFamily="2" charset="-122"/>
                <a:ea typeface="时尚中黑简体" panose="01010104010101010101" pitchFamily="2" charset="-122"/>
              </a:rPr>
              <a:t>单手频率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r>
              <a:rPr lang="zh-CN" altLang="en-US" sz="2800" b="1" dirty="0">
                <a:solidFill>
                  <a:srgbClr val="7F12B6"/>
                </a:solidFill>
                <a:latin typeface="时尚中黑简体" panose="01010104010101010101" pitchFamily="2" charset="-122"/>
                <a:ea typeface="时尚中黑简体" panose="01010104010101010101" pitchFamily="2" charset="-122"/>
              </a:rPr>
              <a:t>单手强度</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方向：通过振动编码表示方向。</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zh-CN" altLang="en-US" sz="2800" b="1" dirty="0">
                <a:solidFill>
                  <a:srgbClr val="7F12B6"/>
                </a:solidFill>
                <a:latin typeface="时尚中黑简体" panose="01010104010101010101" pitchFamily="2" charset="-122"/>
                <a:ea typeface="时尚中黑简体" panose="01010104010101010101" pitchFamily="2" charset="-122"/>
              </a:rPr>
              <a:t>单手编码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168A0566-F4A0-36C1-F31A-92208D28A3B6}"/>
              </a:ext>
            </a:extLst>
          </p:cNvPr>
          <p:cNvPicPr>
            <a:picLocks noChangeAspect="1"/>
          </p:cNvPicPr>
          <p:nvPr/>
        </p:nvPicPr>
        <p:blipFill>
          <a:blip r:embed="rId3"/>
          <a:stretch>
            <a:fillRect/>
          </a:stretch>
        </p:blipFill>
        <p:spPr>
          <a:xfrm>
            <a:off x="8215896" y="1383500"/>
            <a:ext cx="3747504" cy="1749936"/>
          </a:xfrm>
          <a:prstGeom prst="rect">
            <a:avLst/>
          </a:prstGeom>
        </p:spPr>
      </p:pic>
    </p:spTree>
    <p:extLst>
      <p:ext uri="{BB962C8B-B14F-4D97-AF65-F5344CB8AC3E}">
        <p14:creationId xmlns:p14="http://schemas.microsoft.com/office/powerpoint/2010/main" val="2659910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右转：手机单设备振动一次。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手机持续振动，振动频率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 </a:t>
            </a:r>
            <a:r>
              <a:rPr lang="zh-CN" altLang="en-US" sz="2800" b="1" dirty="0">
                <a:solidFill>
                  <a:srgbClr val="7F12B6"/>
                </a:solidFill>
                <a:latin typeface="时尚中黑简体" panose="01010104010101010101" pitchFamily="2" charset="-122"/>
                <a:ea typeface="时尚中黑简体" panose="01010104010101010101" pitchFamily="2" charset="-122"/>
              </a:rPr>
              <a:t>双手静态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前方有障碍物：手表和手机同时振动，振动频率为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手表和手机同时振动，振动频率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r>
              <a:rPr lang="zh-CN" altLang="en-US" sz="2800" b="1" dirty="0">
                <a:solidFill>
                  <a:srgbClr val="7F12B6"/>
                </a:solidFill>
                <a:latin typeface="时尚中黑简体" panose="01010104010101010101" pitchFamily="2" charset="-122"/>
                <a:ea typeface="时尚中黑简体" panose="01010104010101010101" pitchFamily="2" charset="-122"/>
              </a:rPr>
              <a:t>双手动态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20240812</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6882131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一</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1" name="图片 10">
            <a:extLst>
              <a:ext uri="{FF2B5EF4-FFF2-40B4-BE49-F238E27FC236}">
                <a16:creationId xmlns:a16="http://schemas.microsoft.com/office/drawing/2014/main" id="{B35FDF8F-564D-E5E6-FF43-5C5480839A3D}"/>
              </a:ext>
            </a:extLst>
          </p:cNvPr>
          <p:cNvPicPr>
            <a:picLocks noChangeAspect="1"/>
          </p:cNvPicPr>
          <p:nvPr/>
        </p:nvPicPr>
        <p:blipFill>
          <a:blip r:embed="rId3"/>
          <a:stretch>
            <a:fillRect/>
          </a:stretch>
        </p:blipFill>
        <p:spPr>
          <a:xfrm>
            <a:off x="5403309" y="3429000"/>
            <a:ext cx="2727708" cy="2738322"/>
          </a:xfrm>
          <a:prstGeom prst="rect">
            <a:avLst/>
          </a:prstGeom>
        </p:spPr>
      </p:pic>
      <p:pic>
        <p:nvPicPr>
          <p:cNvPr id="13" name="图片 12">
            <a:extLst>
              <a:ext uri="{FF2B5EF4-FFF2-40B4-BE49-F238E27FC236}">
                <a16:creationId xmlns:a16="http://schemas.microsoft.com/office/drawing/2014/main" id="{155DBCFB-D7E8-91C4-8827-98712F742E3C}"/>
              </a:ext>
            </a:extLst>
          </p:cNvPr>
          <p:cNvPicPr>
            <a:picLocks noChangeAspect="1"/>
          </p:cNvPicPr>
          <p:nvPr/>
        </p:nvPicPr>
        <p:blipFill>
          <a:blip r:embed="rId4"/>
          <a:stretch>
            <a:fillRect/>
          </a:stretch>
        </p:blipFill>
        <p:spPr>
          <a:xfrm>
            <a:off x="581108" y="3429000"/>
            <a:ext cx="3023070" cy="3005460"/>
          </a:xfrm>
          <a:prstGeom prst="rect">
            <a:avLst/>
          </a:prstGeom>
        </p:spPr>
      </p:pic>
    </p:spTree>
    <p:extLst>
      <p:ext uri="{BB962C8B-B14F-4D97-AF65-F5344CB8AC3E}">
        <p14:creationId xmlns:p14="http://schemas.microsoft.com/office/powerpoint/2010/main" val="30150914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手表单设备振动，（频率慢，离散，时间短）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手机单设备振动，（频率慢，离散，时间短）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27043143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向左保持：手表单设备振动，（频率慢，离散，时间短）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向右保持：手机单设备振动，（频率慢，离散，时间短）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3958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手表单设备振动，（频率快，连续，时间短）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手机单设备振动，（频率快，连续，时间短）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2338273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向左保持：手表单设备振动，（频率快，连续，时间短）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向右保持：手机单设备振动，（频率快，连续，时间短）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4</a:t>
            </a:r>
          </a:p>
        </p:txBody>
      </p:sp>
    </p:spTree>
    <p:extLst>
      <p:ext uri="{BB962C8B-B14F-4D97-AF65-F5344CB8AC3E}">
        <p14:creationId xmlns:p14="http://schemas.microsoft.com/office/powerpoint/2010/main" val="26807826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实验条件：实验一中表现最好的模式、其他导航系统</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实验目的：验证振动触觉反馈系统在帮助盲人全场景出行的有效性。</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1487369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20240814</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678669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2554545"/>
          </a:xfrm>
          <a:prstGeom prst="rect">
            <a:avLst/>
          </a:prstGeom>
          <a:noFill/>
        </p:spPr>
        <p:txBody>
          <a:bodyPr wrap="square" rtlCol="0">
            <a:spAutoFit/>
          </a:bodyPr>
          <a:lstStyle/>
          <a:p>
            <a:pPr marL="457200" indent="-457200">
              <a:buAutoNum type="arabicPeriod"/>
            </a:pPr>
            <a:r>
              <a:rPr lang="zh-CN" altLang="en-US" sz="2000" dirty="0"/>
              <a:t>设备：手机 </a:t>
            </a:r>
            <a:r>
              <a:rPr lang="en-US" altLang="zh-CN" sz="2000" dirty="0"/>
              <a:t>+ </a:t>
            </a:r>
            <a:r>
              <a:rPr lang="zh-CN" altLang="en-US" sz="2000" dirty="0"/>
              <a:t>手表</a:t>
            </a:r>
            <a:endParaRPr lang="en-US" altLang="zh-CN" sz="2000" dirty="0"/>
          </a:p>
          <a:p>
            <a:pPr marL="457200" indent="-457200">
              <a:buAutoNum type="arabicPeriod"/>
            </a:pPr>
            <a:r>
              <a:rPr lang="zh-CN" altLang="en-US" sz="2000" dirty="0"/>
              <a:t>振动参数：振幅（强度）、振动频率、振动类型、振动时间、振动次数</a:t>
            </a:r>
            <a:endParaRPr lang="en-US" altLang="zh-CN" sz="2000" dirty="0"/>
          </a:p>
          <a:p>
            <a:pPr marL="457200" indent="-457200">
              <a:buAutoNum type="arabicPeriod"/>
            </a:pPr>
            <a:r>
              <a:rPr lang="zh-CN" altLang="en-US" sz="2000" dirty="0"/>
              <a:t>手表：手势、水平垂直</a:t>
            </a:r>
            <a:endParaRPr lang="en-US" altLang="zh-CN" sz="2000" dirty="0"/>
          </a:p>
          <a:p>
            <a:pPr marL="457200" indent="-457200">
              <a:buAutoNum type="arabicPeriod"/>
            </a:pPr>
            <a:r>
              <a:rPr lang="zh-CN" altLang="en-US" sz="2000" dirty="0"/>
              <a:t>手机：屏幕按键、水平垂直</a:t>
            </a: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2350709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方向：前后左右  左前 左后 右前 右后</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距离</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移动物体（前后左右）</a:t>
            </a:r>
            <a:endParaRPr lang="en-US" altLang="zh-CN" sz="2000" dirty="0"/>
          </a:p>
          <a:p>
            <a:pPr marL="457200" indent="-457200">
              <a:buAutoNum type="arabicPeriod"/>
            </a:pPr>
            <a:r>
              <a:rPr lang="zh-CN" altLang="en-US" sz="2000" dirty="0"/>
              <a:t>路况不佳</a:t>
            </a:r>
            <a:endParaRPr lang="en-US" altLang="zh-CN" sz="2000" dirty="0"/>
          </a:p>
          <a:p>
            <a:pPr marL="457200" indent="-457200">
              <a:buAutoNum type="arabicPeriod"/>
            </a:pPr>
            <a:r>
              <a:rPr lang="zh-CN" altLang="en-US" sz="2000" dirty="0"/>
              <a:t>天气不佳</a:t>
            </a:r>
            <a:endParaRPr lang="en-US" altLang="zh-CN" sz="2000" dirty="0"/>
          </a:p>
          <a:p>
            <a:pPr marL="457200" indent="-457200">
              <a:buAutoNum type="arabicPeriod"/>
            </a:pPr>
            <a:r>
              <a:rPr lang="zh-CN" altLang="en-US" sz="2000" dirty="0"/>
              <a:t>上下楼梯</a:t>
            </a:r>
            <a:endParaRPr lang="en-US" altLang="zh-CN" sz="2000" dirty="0"/>
          </a:p>
          <a:p>
            <a:pPr marL="457200" indent="-457200">
              <a:buAutoNum type="arabicPeriod"/>
            </a:pP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直线保持</a:t>
            </a:r>
            <a:endParaRPr lang="en-US" altLang="zh-CN" sz="2000" dirty="0"/>
          </a:p>
          <a:p>
            <a:pPr marL="457200" indent="-457200">
              <a:buAutoNum type="arabicPeriod"/>
            </a:pPr>
            <a:r>
              <a:rPr lang="zh-CN" altLang="en-US" sz="2000" dirty="0"/>
              <a:t>拍照娱乐</a:t>
            </a:r>
            <a:endParaRPr lang="en-US" altLang="zh-CN" sz="2000" dirty="0"/>
          </a:p>
          <a:p>
            <a:pPr marL="457200" indent="-457200">
              <a:buAutoNum type="arabicPeriod"/>
            </a:pP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B8152844-0C65-6298-1114-D93445837682}"/>
              </a:ext>
            </a:extLst>
          </p:cNvPr>
          <p:cNvPicPr>
            <a:picLocks noChangeAspect="1"/>
          </p:cNvPicPr>
          <p:nvPr/>
        </p:nvPicPr>
        <p:blipFill>
          <a:blip r:embed="rId3"/>
          <a:stretch>
            <a:fillRect/>
          </a:stretch>
        </p:blipFill>
        <p:spPr>
          <a:xfrm>
            <a:off x="8810625" y="1201113"/>
            <a:ext cx="3152775" cy="2333625"/>
          </a:xfrm>
          <a:prstGeom prst="rect">
            <a:avLst/>
          </a:prstGeom>
        </p:spPr>
      </p:pic>
      <p:pic>
        <p:nvPicPr>
          <p:cNvPr id="5" name="图片 4">
            <a:extLst>
              <a:ext uri="{FF2B5EF4-FFF2-40B4-BE49-F238E27FC236}">
                <a16:creationId xmlns:a16="http://schemas.microsoft.com/office/drawing/2014/main" id="{AA0AB9D8-9A36-628B-7018-AAD22C19EF80}"/>
              </a:ext>
            </a:extLst>
          </p:cNvPr>
          <p:cNvPicPr>
            <a:picLocks noChangeAspect="1"/>
          </p:cNvPicPr>
          <p:nvPr/>
        </p:nvPicPr>
        <p:blipFill>
          <a:blip r:embed="rId4"/>
          <a:stretch>
            <a:fillRect/>
          </a:stretch>
        </p:blipFill>
        <p:spPr>
          <a:xfrm>
            <a:off x="9165583" y="3534738"/>
            <a:ext cx="2442857" cy="2404762"/>
          </a:xfrm>
          <a:prstGeom prst="rect">
            <a:avLst/>
          </a:prstGeom>
        </p:spPr>
      </p:pic>
    </p:spTree>
    <p:extLst>
      <p:ext uri="{BB962C8B-B14F-4D97-AF65-F5344CB8AC3E}">
        <p14:creationId xmlns:p14="http://schemas.microsoft.com/office/powerpoint/2010/main" val="38567361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2246769"/>
          </a:xfrm>
          <a:prstGeom prst="rect">
            <a:avLst/>
          </a:prstGeom>
          <a:noFill/>
        </p:spPr>
        <p:txBody>
          <a:bodyPr wrap="square" rtlCol="0">
            <a:spAutoFit/>
          </a:bodyPr>
          <a:lstStyle/>
          <a:p>
            <a:r>
              <a:rPr lang="zh-CN" altLang="en-US" sz="2000" dirty="0">
                <a:highlight>
                  <a:srgbClr val="FFFFFF"/>
                </a:highlight>
                <a:latin typeface="-apple-system"/>
              </a:rPr>
              <a:t>以用户为导向实现导航</a:t>
            </a:r>
            <a:endParaRPr lang="en-US" altLang="zh-CN" sz="2000" dirty="0">
              <a:highlight>
                <a:srgbClr val="FFFFFF"/>
              </a:highlight>
              <a:latin typeface="-apple-system"/>
            </a:endParaRPr>
          </a:p>
          <a:p>
            <a:r>
              <a:rPr lang="zh-CN" altLang="en-US" sz="2000" dirty="0">
                <a:highlight>
                  <a:srgbClr val="FFFFFF"/>
                </a:highlight>
                <a:latin typeface="-apple-system"/>
              </a:rPr>
              <a:t>注重点：易于理解、安全</a:t>
            </a:r>
            <a:endParaRPr lang="en-US" altLang="zh-CN" sz="2000" dirty="0">
              <a:highlight>
                <a:srgbClr val="FFFFFF"/>
              </a:highlight>
              <a:latin typeface="-apple-system"/>
            </a:endParaRPr>
          </a:p>
          <a:p>
            <a:r>
              <a:rPr lang="zh-CN" altLang="en-US" sz="2000" dirty="0">
                <a:highlight>
                  <a:srgbClr val="FFFFFF"/>
                </a:highlight>
                <a:latin typeface="-apple-system"/>
              </a:rPr>
              <a:t>实现基本导航和行走过程的安全</a:t>
            </a: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实验想法</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0003146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581108" y="1148254"/>
            <a:ext cx="11153692" cy="1015663"/>
          </a:xfrm>
          <a:prstGeom prst="rect">
            <a:avLst/>
          </a:prstGeom>
          <a:noFill/>
        </p:spPr>
        <p:txBody>
          <a:bodyPr wrap="square" rtlCol="0">
            <a:spAutoFit/>
          </a:bodyPr>
          <a:lstStyle/>
          <a:p>
            <a:r>
              <a:rPr lang="zh-CN" altLang="en-US" sz="2000" dirty="0">
                <a:highlight>
                  <a:srgbClr val="FFFFFF"/>
                </a:highlight>
                <a:latin typeface="-apple-system"/>
              </a:rPr>
              <a:t>实验准备：实验者单手佩戴手表并携带手机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716A4523-3B7B-DD58-682B-2F0A955BA09F}"/>
              </a:ext>
            </a:extLst>
          </p:cNvPr>
          <p:cNvPicPr>
            <a:picLocks noChangeAspect="1"/>
          </p:cNvPicPr>
          <p:nvPr/>
        </p:nvPicPr>
        <p:blipFill>
          <a:blip r:embed="rId3"/>
          <a:stretch>
            <a:fillRect/>
          </a:stretch>
        </p:blipFill>
        <p:spPr>
          <a:xfrm>
            <a:off x="8321039" y="2157066"/>
            <a:ext cx="3734221" cy="4158458"/>
          </a:xfrm>
          <a:prstGeom prst="rect">
            <a:avLst/>
          </a:prstGeom>
        </p:spPr>
      </p:pic>
      <p:sp>
        <p:nvSpPr>
          <p:cNvPr id="5" name="文本框 4">
            <a:extLst>
              <a:ext uri="{FF2B5EF4-FFF2-40B4-BE49-F238E27FC236}">
                <a16:creationId xmlns:a16="http://schemas.microsoft.com/office/drawing/2014/main" id="{34615C27-0FC5-7296-FD7C-1DBC8E0DDAE7}"/>
              </a:ext>
            </a:extLst>
          </p:cNvPr>
          <p:cNvSpPr txBox="1"/>
          <p:nvPr/>
        </p:nvSpPr>
        <p:spPr>
          <a:xfrm>
            <a:off x="581108" y="2343469"/>
            <a:ext cx="3830872" cy="3785652"/>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方向：使用振动时间</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手机（长） </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r>
              <a:rPr lang="zh-CN" altLang="en-US" sz="2000" dirty="0">
                <a:highlight>
                  <a:srgbClr val="FFFFFF"/>
                </a:highlight>
                <a:latin typeface="-apple-system"/>
              </a:rPr>
              <a:t>手机（短）</a:t>
            </a:r>
            <a:endParaRPr lang="en-US" altLang="zh-CN" sz="2000" dirty="0">
              <a:highlight>
                <a:srgbClr val="FFFFFF"/>
              </a:highlight>
              <a:latin typeface="-apple-system"/>
            </a:endParaRP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手表（长）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手表（短）</a:t>
            </a:r>
            <a:endParaRPr lang="en-US" altLang="zh-CN" sz="2000" dirty="0">
              <a:highlight>
                <a:srgbClr val="FFFFFF"/>
              </a:highlight>
              <a:latin typeface="-apple-system"/>
            </a:endParaRPr>
          </a:p>
          <a:p>
            <a:r>
              <a:rPr lang="zh-CN" altLang="en-US" sz="2000" dirty="0">
                <a:highlight>
                  <a:srgbClr val="FFFFFF"/>
                </a:highlight>
                <a:latin typeface="-apple-system"/>
              </a:rPr>
              <a:t>左前 </a:t>
            </a:r>
            <a:r>
              <a:rPr lang="en-US" altLang="zh-CN" sz="2000" dirty="0">
                <a:highlight>
                  <a:srgbClr val="FFFFFF"/>
                </a:highlight>
                <a:latin typeface="-apple-system"/>
              </a:rPr>
              <a:t>--- </a:t>
            </a:r>
            <a:r>
              <a:rPr lang="zh-CN" altLang="en-US" sz="2000" dirty="0">
                <a:highlight>
                  <a:srgbClr val="FFFFFF"/>
                </a:highlight>
                <a:latin typeface="-apple-system"/>
              </a:rPr>
              <a:t>手表（长）</a:t>
            </a:r>
            <a:r>
              <a:rPr lang="en-US" altLang="zh-CN" sz="2000" dirty="0">
                <a:highlight>
                  <a:srgbClr val="FFFFFF"/>
                </a:highlight>
                <a:latin typeface="-apple-system"/>
              </a:rPr>
              <a:t>+</a:t>
            </a:r>
            <a:r>
              <a:rPr lang="zh-CN" altLang="en-US" sz="2000" dirty="0">
                <a:highlight>
                  <a:srgbClr val="FFFFFF"/>
                </a:highlight>
                <a:latin typeface="-apple-system"/>
              </a:rPr>
              <a:t>手机（长）</a:t>
            </a:r>
            <a:endParaRPr lang="en-US" altLang="zh-CN" sz="2000" dirty="0">
              <a:highlight>
                <a:srgbClr val="FFFFFF"/>
              </a:highlight>
              <a:latin typeface="-apple-system"/>
            </a:endParaRPr>
          </a:p>
          <a:p>
            <a:r>
              <a:rPr lang="zh-CN" altLang="en-US" sz="2000" dirty="0">
                <a:highlight>
                  <a:srgbClr val="FFFFFF"/>
                </a:highlight>
                <a:latin typeface="-apple-system"/>
              </a:rPr>
              <a:t>左后 </a:t>
            </a:r>
            <a:r>
              <a:rPr lang="en-US" altLang="zh-CN" sz="2000" dirty="0">
                <a:highlight>
                  <a:srgbClr val="FFFFFF"/>
                </a:highlight>
                <a:latin typeface="-apple-system"/>
              </a:rPr>
              <a:t>--- </a:t>
            </a:r>
            <a:r>
              <a:rPr lang="zh-CN" altLang="en-US" sz="2000" dirty="0">
                <a:highlight>
                  <a:srgbClr val="FFFFFF"/>
                </a:highlight>
                <a:latin typeface="-apple-system"/>
              </a:rPr>
              <a:t>手表（长）</a:t>
            </a:r>
            <a:r>
              <a:rPr lang="en-US" altLang="zh-CN" sz="2000" dirty="0">
                <a:highlight>
                  <a:srgbClr val="FFFFFF"/>
                </a:highlight>
                <a:latin typeface="-apple-system"/>
              </a:rPr>
              <a:t>+</a:t>
            </a:r>
            <a:r>
              <a:rPr lang="zh-CN" altLang="en-US" sz="2000" dirty="0">
                <a:highlight>
                  <a:srgbClr val="FFFFFF"/>
                </a:highlight>
                <a:latin typeface="-apple-system"/>
              </a:rPr>
              <a:t>手机（短）</a:t>
            </a:r>
            <a:endParaRPr lang="en-US" altLang="zh-CN" sz="2000" dirty="0">
              <a:highlight>
                <a:srgbClr val="FFFFFF"/>
              </a:highlight>
              <a:latin typeface="-apple-system"/>
            </a:endParaRPr>
          </a:p>
          <a:p>
            <a:r>
              <a:rPr lang="zh-CN" altLang="en-US" sz="2000" dirty="0">
                <a:highlight>
                  <a:srgbClr val="FFFFFF"/>
                </a:highlight>
                <a:latin typeface="-apple-system"/>
              </a:rPr>
              <a:t>右前 </a:t>
            </a:r>
            <a:r>
              <a:rPr lang="en-US" altLang="zh-CN" sz="2000" dirty="0">
                <a:highlight>
                  <a:srgbClr val="FFFFFF"/>
                </a:highlight>
                <a:latin typeface="-apple-system"/>
              </a:rPr>
              <a:t>--- </a:t>
            </a:r>
            <a:r>
              <a:rPr lang="zh-CN" altLang="en-US" sz="2000" dirty="0">
                <a:highlight>
                  <a:srgbClr val="FFFFFF"/>
                </a:highlight>
                <a:latin typeface="-apple-system"/>
              </a:rPr>
              <a:t>手表（短）</a:t>
            </a:r>
            <a:r>
              <a:rPr lang="en-US" altLang="zh-CN" sz="2000" dirty="0">
                <a:highlight>
                  <a:srgbClr val="FFFFFF"/>
                </a:highlight>
                <a:latin typeface="-apple-system"/>
              </a:rPr>
              <a:t>+</a:t>
            </a:r>
            <a:r>
              <a:rPr lang="zh-CN" altLang="en-US" sz="2000" dirty="0">
                <a:highlight>
                  <a:srgbClr val="FFFFFF"/>
                </a:highlight>
                <a:latin typeface="-apple-system"/>
              </a:rPr>
              <a:t>手机（长）</a:t>
            </a:r>
            <a:endParaRPr lang="en-US" altLang="zh-CN" sz="2000" dirty="0">
              <a:highlight>
                <a:srgbClr val="FFFFFF"/>
              </a:highlight>
              <a:latin typeface="-apple-system"/>
            </a:endParaRPr>
          </a:p>
          <a:p>
            <a:r>
              <a:rPr lang="zh-CN" altLang="en-US" sz="2000" dirty="0">
                <a:highlight>
                  <a:srgbClr val="FFFFFF"/>
                </a:highlight>
                <a:latin typeface="-apple-system"/>
              </a:rPr>
              <a:t>右后 </a:t>
            </a:r>
            <a:r>
              <a:rPr lang="en-US" altLang="zh-CN" sz="2000" dirty="0">
                <a:highlight>
                  <a:srgbClr val="FFFFFF"/>
                </a:highlight>
                <a:latin typeface="-apple-system"/>
              </a:rPr>
              <a:t>--- </a:t>
            </a:r>
            <a:r>
              <a:rPr lang="zh-CN" altLang="en-US" sz="2000" dirty="0">
                <a:highlight>
                  <a:srgbClr val="FFFFFF"/>
                </a:highlight>
                <a:latin typeface="-apple-system"/>
              </a:rPr>
              <a:t>手表（短）</a:t>
            </a:r>
            <a:r>
              <a:rPr lang="en-US" altLang="zh-CN" sz="2000" dirty="0">
                <a:highlight>
                  <a:srgbClr val="FFFFFF"/>
                </a:highlight>
                <a:latin typeface="-apple-system"/>
              </a:rPr>
              <a:t>+</a:t>
            </a:r>
            <a:r>
              <a:rPr lang="zh-CN" altLang="en-US" sz="2000" dirty="0">
                <a:highlight>
                  <a:srgbClr val="FFFFFF"/>
                </a:highlight>
                <a:latin typeface="-apple-system"/>
              </a:rPr>
              <a:t>手机（短）</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p:txBody>
      </p:sp>
      <p:sp>
        <p:nvSpPr>
          <p:cNvPr id="7" name="文本框 6">
            <a:extLst>
              <a:ext uri="{FF2B5EF4-FFF2-40B4-BE49-F238E27FC236}">
                <a16:creationId xmlns:a16="http://schemas.microsoft.com/office/drawing/2014/main" id="{3FA88F50-6D42-070C-9DBA-93ABAC127C49}"/>
              </a:ext>
            </a:extLst>
          </p:cNvPr>
          <p:cNvSpPr txBox="1"/>
          <p:nvPr/>
        </p:nvSpPr>
        <p:spPr>
          <a:xfrm>
            <a:off x="4947439" y="2343469"/>
            <a:ext cx="3091661" cy="2246769"/>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距离：使用振动频率</a:t>
            </a:r>
            <a:endParaRPr lang="en-US" altLang="zh-CN" sz="2000" dirty="0">
              <a:highlight>
                <a:srgbClr val="FFFFFF"/>
              </a:highlight>
              <a:latin typeface="-apple-system"/>
            </a:endParaRPr>
          </a:p>
          <a:p>
            <a:r>
              <a:rPr lang="zh-CN" altLang="en-US" sz="2000" dirty="0">
                <a:highlight>
                  <a:srgbClr val="FFFFFF"/>
                </a:highlight>
                <a:latin typeface="-apple-system"/>
              </a:rPr>
              <a:t>停止时，将手表水平放置，距离信息越近，手表振动频率越快。</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距离 </a:t>
            </a:r>
            <a:r>
              <a:rPr lang="en-US" altLang="zh-CN" sz="2000" dirty="0">
                <a:highlight>
                  <a:srgbClr val="FFFFFF"/>
                </a:highlight>
                <a:latin typeface="-apple-system"/>
              </a:rPr>
              <a:t>--- </a:t>
            </a:r>
            <a:r>
              <a:rPr lang="zh-CN" altLang="en-US" sz="2000" dirty="0">
                <a:highlight>
                  <a:srgbClr val="FFFFFF"/>
                </a:highlight>
                <a:latin typeface="-apple-system"/>
              </a:rPr>
              <a:t>振动频率</a:t>
            </a:r>
            <a:endParaRPr lang="en-US" altLang="zh-CN" sz="2000" dirty="0">
              <a:highlight>
                <a:srgbClr val="FFFFFF"/>
              </a:highlight>
              <a:latin typeface="-apple-system"/>
            </a:endParaRPr>
          </a:p>
        </p:txBody>
      </p:sp>
    </p:spTree>
    <p:extLst>
      <p:ext uri="{BB962C8B-B14F-4D97-AF65-F5344CB8AC3E}">
        <p14:creationId xmlns:p14="http://schemas.microsoft.com/office/powerpoint/2010/main" val="18450152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81108" y="1330009"/>
            <a:ext cx="5438692" cy="6247864"/>
          </a:xfrm>
          <a:prstGeom prst="rect">
            <a:avLst/>
          </a:prstGeom>
          <a:noFill/>
        </p:spPr>
        <p:txBody>
          <a:bodyPr wrap="square" rtlCol="0">
            <a:spAutoFit/>
          </a:bodyPr>
          <a:lstStyle/>
          <a:p>
            <a:r>
              <a:rPr lang="zh-CN" altLang="en-US" sz="2000" dirty="0">
                <a:highlight>
                  <a:srgbClr val="FFFFFF"/>
                </a:highlight>
                <a:latin typeface="-apple-system"/>
              </a:rPr>
              <a:t>危险预警：</a:t>
            </a:r>
            <a:endParaRPr lang="en-US" altLang="zh-CN" sz="2000" dirty="0">
              <a:highlight>
                <a:srgbClr val="FFFFFF"/>
              </a:highlight>
              <a:latin typeface="-apple-system"/>
            </a:endParaRPr>
          </a:p>
          <a:p>
            <a:r>
              <a:rPr lang="zh-CN" altLang="en-US" sz="2000" dirty="0"/>
              <a:t>移动物体</a:t>
            </a:r>
            <a:r>
              <a:rPr lang="zh-CN" altLang="en-US" sz="2000" dirty="0">
                <a:highlight>
                  <a:srgbClr val="FFFFFF"/>
                </a:highlight>
                <a:latin typeface="-apple-system"/>
              </a:rPr>
              <a:t>：使用振动类型</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手表（离散）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手机（离散）</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路况不佳：</a:t>
            </a:r>
            <a:endParaRPr lang="en-US" altLang="zh-CN" sz="2000" dirty="0">
              <a:highlight>
                <a:srgbClr val="FFFFFF"/>
              </a:highlight>
              <a:latin typeface="-apple-system"/>
            </a:endParaRPr>
          </a:p>
          <a:p>
            <a:r>
              <a:rPr lang="zh-CN" altLang="en-US" sz="2000" dirty="0">
                <a:highlight>
                  <a:srgbClr val="FFFFFF"/>
                </a:highlight>
                <a:latin typeface="-apple-system"/>
              </a:rPr>
              <a:t>手表（离散）</a:t>
            </a:r>
            <a:r>
              <a:rPr lang="en-US" altLang="zh-CN" sz="2000" dirty="0">
                <a:highlight>
                  <a:srgbClr val="FFFFFF"/>
                </a:highlight>
                <a:latin typeface="-apple-system"/>
              </a:rPr>
              <a:t>* 2</a:t>
            </a:r>
          </a:p>
          <a:p>
            <a:endParaRPr lang="en-US" altLang="zh-CN" sz="2000" dirty="0">
              <a:highlight>
                <a:srgbClr val="FFFFFF"/>
              </a:highlight>
              <a:latin typeface="-apple-system"/>
            </a:endParaRPr>
          </a:p>
          <a:p>
            <a:r>
              <a:rPr lang="zh-CN" altLang="en-US" sz="2000" dirty="0">
                <a:highlight>
                  <a:srgbClr val="FFFFFF"/>
                </a:highlight>
                <a:latin typeface="-apple-system"/>
              </a:rPr>
              <a:t>天气不佳 ：</a:t>
            </a:r>
            <a:endParaRPr lang="en-US" altLang="zh-CN" sz="2000" dirty="0">
              <a:highlight>
                <a:srgbClr val="FFFFFF"/>
              </a:highlight>
              <a:latin typeface="-apple-system"/>
            </a:endParaRPr>
          </a:p>
          <a:p>
            <a:r>
              <a:rPr lang="zh-CN" altLang="en-US" sz="2000" dirty="0">
                <a:highlight>
                  <a:srgbClr val="FFFFFF"/>
                </a:highlight>
                <a:latin typeface="-apple-system"/>
              </a:rPr>
              <a:t>手机（离散）</a:t>
            </a:r>
            <a:r>
              <a:rPr lang="en-US" altLang="zh-CN" sz="2000" dirty="0">
                <a:highlight>
                  <a:srgbClr val="FFFFFF"/>
                </a:highlight>
                <a:latin typeface="-apple-system"/>
              </a:rPr>
              <a:t>* 2</a:t>
            </a:r>
          </a:p>
          <a:p>
            <a:endParaRPr lang="en-US" altLang="zh-CN" sz="2000" dirty="0">
              <a:highlight>
                <a:srgbClr val="FFFFFF"/>
              </a:highlight>
              <a:latin typeface="-apple-system"/>
            </a:endParaRPr>
          </a:p>
          <a:p>
            <a:r>
              <a:rPr lang="zh-CN" altLang="en-US" sz="2000" dirty="0"/>
              <a:t>上下楼梯：</a:t>
            </a:r>
            <a:endParaRPr lang="en-US" altLang="zh-CN" sz="2000" dirty="0"/>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手表与手机交替振动 （离散）</a:t>
            </a:r>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endParaRPr lang="en-US" altLang="zh-CN" sz="2000" dirty="0">
              <a:highlight>
                <a:srgbClr val="FFFFFF"/>
              </a:highlight>
              <a:latin typeface="-apple-system"/>
            </a:endParaRPr>
          </a:p>
        </p:txBody>
      </p:sp>
      <p:pic>
        <p:nvPicPr>
          <p:cNvPr id="3" name="图片 2">
            <a:extLst>
              <a:ext uri="{FF2B5EF4-FFF2-40B4-BE49-F238E27FC236}">
                <a16:creationId xmlns:a16="http://schemas.microsoft.com/office/drawing/2014/main" id="{7B09800B-DE6E-AE5B-1C57-82A0E0CC9E24}"/>
              </a:ext>
            </a:extLst>
          </p:cNvPr>
          <p:cNvPicPr>
            <a:picLocks noChangeAspect="1"/>
          </p:cNvPicPr>
          <p:nvPr/>
        </p:nvPicPr>
        <p:blipFill>
          <a:blip r:embed="rId3"/>
          <a:stretch>
            <a:fillRect/>
          </a:stretch>
        </p:blipFill>
        <p:spPr>
          <a:xfrm>
            <a:off x="6880865" y="1330008"/>
            <a:ext cx="3802375" cy="3743079"/>
          </a:xfrm>
          <a:prstGeom prst="rect">
            <a:avLst/>
          </a:prstGeom>
        </p:spPr>
      </p:pic>
    </p:spTree>
    <p:extLst>
      <p:ext uri="{BB962C8B-B14F-4D97-AF65-F5344CB8AC3E}">
        <p14:creationId xmlns:p14="http://schemas.microsoft.com/office/powerpoint/2010/main" val="8635496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581108" y="1148254"/>
            <a:ext cx="11153692" cy="1015663"/>
          </a:xfrm>
          <a:prstGeom prst="rect">
            <a:avLst/>
          </a:prstGeom>
          <a:noFill/>
        </p:spPr>
        <p:txBody>
          <a:bodyPr wrap="square" rtlCol="0">
            <a:spAutoFit/>
          </a:bodyPr>
          <a:lstStyle/>
          <a:p>
            <a:r>
              <a:rPr lang="zh-CN" altLang="en-US" sz="2000" dirty="0">
                <a:highlight>
                  <a:srgbClr val="FFFFFF"/>
                </a:highlight>
                <a:latin typeface="-apple-system"/>
              </a:rPr>
              <a:t>实验准备：实验者单手佩戴手表</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a:t>
            </a:r>
            <a:r>
              <a:rPr lang="zh-CN" altLang="en-US" sz="2800" b="1">
                <a:solidFill>
                  <a:srgbClr val="7F12B6"/>
                </a:solidFill>
                <a:latin typeface="时尚中黑简体" panose="01010104010101010101" pitchFamily="2" charset="-122"/>
                <a:ea typeface="时尚中黑简体" panose="01010104010101010101" pitchFamily="2" charset="-122"/>
              </a:rPr>
              <a:t>方案     模拟时钟导航</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96348" y="2351089"/>
            <a:ext cx="4069152" cy="2554545"/>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方向：使用振动时间，类型，长短</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手表（慢，连续，短） </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r>
              <a:rPr lang="zh-CN" altLang="en-US" sz="2000" dirty="0">
                <a:highlight>
                  <a:srgbClr val="FFFFFF"/>
                </a:highlight>
                <a:latin typeface="-apple-system"/>
              </a:rPr>
              <a:t>手表（快，连续，短）</a:t>
            </a:r>
            <a:endParaRPr lang="en-US" altLang="zh-CN" sz="2000" dirty="0">
              <a:highlight>
                <a:srgbClr val="FFFFFF"/>
              </a:highlight>
              <a:latin typeface="-apple-system"/>
            </a:endParaRP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手表（慢，离散，短）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手表（慢，连续，长）</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p:txBody>
      </p:sp>
      <p:sp>
        <p:nvSpPr>
          <p:cNvPr id="7" name="文本框 6">
            <a:extLst>
              <a:ext uri="{FF2B5EF4-FFF2-40B4-BE49-F238E27FC236}">
                <a16:creationId xmlns:a16="http://schemas.microsoft.com/office/drawing/2014/main" id="{3FA88F50-6D42-070C-9DBA-93ABAC127C49}"/>
              </a:ext>
            </a:extLst>
          </p:cNvPr>
          <p:cNvSpPr txBox="1"/>
          <p:nvPr/>
        </p:nvSpPr>
        <p:spPr>
          <a:xfrm>
            <a:off x="6524778" y="2351089"/>
            <a:ext cx="3091661" cy="1938992"/>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距离 </a:t>
            </a:r>
            <a:r>
              <a:rPr lang="en-US" altLang="zh-CN" sz="2000" dirty="0">
                <a:highlight>
                  <a:srgbClr val="FFFFFF"/>
                </a:highlight>
                <a:latin typeface="-apple-system"/>
              </a:rPr>
              <a:t>--- </a:t>
            </a:r>
            <a:r>
              <a:rPr lang="zh-CN" altLang="en-US" sz="2000" dirty="0">
                <a:highlight>
                  <a:srgbClr val="FFFFFF"/>
                </a:highlight>
                <a:latin typeface="-apple-system"/>
              </a:rPr>
              <a:t>振动次数</a:t>
            </a:r>
            <a:endParaRPr lang="en-US" altLang="zh-CN" sz="2000" dirty="0">
              <a:highlight>
                <a:srgbClr val="FFFFFF"/>
              </a:highlight>
              <a:latin typeface="-apple-system"/>
            </a:endParaRPr>
          </a:p>
        </p:txBody>
      </p:sp>
    </p:spTree>
    <p:extLst>
      <p:ext uri="{BB962C8B-B14F-4D97-AF65-F5344CB8AC3E}">
        <p14:creationId xmlns:p14="http://schemas.microsoft.com/office/powerpoint/2010/main" val="213659137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01675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r>
              <a:rPr lang="zh-CN" altLang="en-US" sz="2000" dirty="0">
                <a:highlight>
                  <a:srgbClr val="FFFFFF"/>
                </a:highlight>
                <a:latin typeface="-apple-system"/>
              </a:rPr>
              <a:t>方向：</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前：手表振动（频率慢，连续，时间短）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右：手表振动（频率慢，连续，时间长）</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后：手表振动（频率慢，离散，时间短）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左：手表振动（频率快，连续，时间短）</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距离：</a:t>
            </a:r>
            <a:endParaRPr lang="en-US" altLang="zh-CN" sz="2000" dirty="0"/>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 baseline</a:t>
            </a:r>
          </a:p>
        </p:txBody>
      </p:sp>
      <p:pic>
        <p:nvPicPr>
          <p:cNvPr id="7" name="图片 6">
            <a:extLst>
              <a:ext uri="{FF2B5EF4-FFF2-40B4-BE49-F238E27FC236}">
                <a16:creationId xmlns:a16="http://schemas.microsoft.com/office/drawing/2014/main" id="{7D73DA26-DABD-CB6C-908F-CF1BED7DF507}"/>
              </a:ext>
            </a:extLst>
          </p:cNvPr>
          <p:cNvPicPr>
            <a:picLocks noChangeAspect="1"/>
          </p:cNvPicPr>
          <p:nvPr/>
        </p:nvPicPr>
        <p:blipFill>
          <a:blip r:embed="rId3"/>
          <a:stretch>
            <a:fillRect/>
          </a:stretch>
        </p:blipFill>
        <p:spPr>
          <a:xfrm>
            <a:off x="8082778" y="1604490"/>
            <a:ext cx="3528114" cy="3352226"/>
          </a:xfrm>
          <a:prstGeom prst="rect">
            <a:avLst/>
          </a:prstGeom>
        </p:spPr>
      </p:pic>
    </p:spTree>
    <p:extLst>
      <p:ext uri="{BB962C8B-B14F-4D97-AF65-F5344CB8AC3E}">
        <p14:creationId xmlns:p14="http://schemas.microsoft.com/office/powerpoint/2010/main" val="13315369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r>
              <a:rPr lang="zh-CN" altLang="en-US" sz="2000" dirty="0">
                <a:highlight>
                  <a:srgbClr val="FFFFFF"/>
                </a:highlight>
                <a:latin typeface="-apple-system"/>
              </a:rPr>
              <a:t>方向：</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前：（频率慢，连续，时间短）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右前：前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右：（频率慢，连续，时间长）</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右后：右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后：（频率慢，离散，时间短）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左后：后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左：（频率快，连续，时间短）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左前：左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距离：</a:t>
            </a:r>
            <a:endParaRPr lang="en-US" altLang="zh-CN" sz="2000" dirty="0"/>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  </a:t>
            </a:r>
            <a:r>
              <a:rPr lang="zh-CN" altLang="en-US" sz="2800" b="1" dirty="0">
                <a:solidFill>
                  <a:srgbClr val="7F12B6"/>
                </a:solidFill>
                <a:latin typeface="时尚中黑简体" panose="01010104010101010101" pitchFamily="2" charset="-122"/>
                <a:ea typeface="时尚中黑简体" panose="01010104010101010101" pitchFamily="2" charset="-122"/>
              </a:rPr>
              <a:t>两</a:t>
            </a:r>
            <a:r>
              <a:rPr lang="zh-CN" altLang="en-US" sz="2800" b="1">
                <a:solidFill>
                  <a:srgbClr val="7F12B6"/>
                </a:solidFill>
                <a:latin typeface="时尚中黑简体" panose="01010104010101010101" pitchFamily="2" charset="-122"/>
                <a:ea typeface="时尚中黑简体" panose="01010104010101010101" pitchFamily="2" charset="-122"/>
              </a:rPr>
              <a:t>次振动（不同）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31BE26F9-2755-E5E7-EF5D-63C24A7AA45C}"/>
              </a:ext>
            </a:extLst>
          </p:cNvPr>
          <p:cNvPicPr>
            <a:picLocks noChangeAspect="1"/>
          </p:cNvPicPr>
          <p:nvPr/>
        </p:nvPicPr>
        <p:blipFill>
          <a:blip r:embed="rId3"/>
          <a:stretch>
            <a:fillRect/>
          </a:stretch>
        </p:blipFill>
        <p:spPr>
          <a:xfrm>
            <a:off x="7894320" y="1645110"/>
            <a:ext cx="3121342" cy="2926638"/>
          </a:xfrm>
          <a:prstGeom prst="rect">
            <a:avLst/>
          </a:prstGeom>
        </p:spPr>
      </p:pic>
    </p:spTree>
    <p:extLst>
      <p:ext uri="{BB962C8B-B14F-4D97-AF65-F5344CB8AC3E}">
        <p14:creationId xmlns:p14="http://schemas.microsoft.com/office/powerpoint/2010/main" val="235705984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r>
              <a:rPr lang="zh-CN" altLang="en-US" sz="2000" dirty="0">
                <a:highlight>
                  <a:srgbClr val="FFFFFF"/>
                </a:highlight>
                <a:latin typeface="-apple-system"/>
              </a:rPr>
              <a:t>方向：</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前：（频率慢，连续，时间短）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右前：前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右：（频率慢，连续，时间长）</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右后：右 </a:t>
            </a:r>
            <a:r>
              <a:rPr lang="en-US" altLang="zh-CN" sz="2000">
                <a:highlight>
                  <a:srgbClr val="FFFFFF"/>
                </a:highlight>
                <a:latin typeface="-apple-system"/>
              </a:rPr>
              <a:t>+ </a:t>
            </a:r>
            <a:r>
              <a:rPr lang="zh-CN" altLang="en-US" sz="2000">
                <a:highlight>
                  <a:srgbClr val="FFFFFF"/>
                </a:highlight>
                <a:latin typeface="-apple-system"/>
              </a:rPr>
              <a:t>右</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后：（频率慢，离散，时间短）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左后：后 </a:t>
            </a:r>
            <a:r>
              <a:rPr lang="en-US" altLang="zh-CN" sz="2000">
                <a:highlight>
                  <a:srgbClr val="FFFFFF"/>
                </a:highlight>
                <a:latin typeface="-apple-system"/>
              </a:rPr>
              <a:t>+ </a:t>
            </a:r>
            <a:r>
              <a:rPr lang="zh-CN" altLang="en-US" sz="2000">
                <a:highlight>
                  <a:srgbClr val="FFFFFF"/>
                </a:highlight>
                <a:latin typeface="-apple-system"/>
              </a:rPr>
              <a:t>后</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左：（频率快，连续，时间短）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左前：左 </a:t>
            </a:r>
            <a:r>
              <a:rPr lang="en-US" altLang="zh-CN" sz="2000">
                <a:highlight>
                  <a:srgbClr val="FFFFFF"/>
                </a:highlight>
                <a:latin typeface="-apple-system"/>
              </a:rPr>
              <a:t>+ </a:t>
            </a:r>
            <a:r>
              <a:rPr lang="zh-CN" altLang="en-US" sz="2000">
                <a:highlight>
                  <a:srgbClr val="FFFFFF"/>
                </a:highlight>
                <a:latin typeface="-apple-system"/>
              </a:rPr>
              <a:t>左</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距离：</a:t>
            </a:r>
            <a:endParaRPr lang="en-US" altLang="zh-CN" sz="2000" dirty="0"/>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a:solidFill>
                  <a:srgbClr val="7F12B6"/>
                </a:solidFill>
                <a:latin typeface="时尚中黑简体" panose="01010104010101010101" pitchFamily="2" charset="-122"/>
                <a:ea typeface="时尚中黑简体" panose="01010104010101010101" pitchFamily="2" charset="-122"/>
              </a:rPr>
              <a:t>—</a:t>
            </a:r>
            <a:r>
              <a:rPr lang="zh-CN" altLang="en-US" sz="2800" b="1">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en-US" altLang="zh-CN" sz="2800" b="1">
                <a:solidFill>
                  <a:srgbClr val="7F12B6"/>
                </a:solidFill>
                <a:latin typeface="时尚中黑简体" panose="01010104010101010101" pitchFamily="2" charset="-122"/>
                <a:ea typeface="时尚中黑简体" panose="01010104010101010101" pitchFamily="2" charset="-122"/>
              </a:rPr>
              <a:t>  </a:t>
            </a:r>
            <a:r>
              <a:rPr lang="zh-CN" altLang="en-US" sz="2800" b="1" dirty="0">
                <a:solidFill>
                  <a:srgbClr val="7F12B6"/>
                </a:solidFill>
                <a:latin typeface="时尚中黑简体" panose="01010104010101010101" pitchFamily="2" charset="-122"/>
                <a:ea typeface="时尚中黑简体" panose="01010104010101010101" pitchFamily="2" charset="-122"/>
              </a:rPr>
              <a:t>两</a:t>
            </a:r>
            <a:r>
              <a:rPr lang="zh-CN" altLang="en-US" sz="2800" b="1">
                <a:solidFill>
                  <a:srgbClr val="7F12B6"/>
                </a:solidFill>
                <a:latin typeface="时尚中黑简体" panose="01010104010101010101" pitchFamily="2" charset="-122"/>
                <a:ea typeface="时尚中黑简体" panose="01010104010101010101" pitchFamily="2" charset="-122"/>
              </a:rPr>
              <a:t>次振动（相同）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31BE26F9-2755-E5E7-EF5D-63C24A7AA45C}"/>
              </a:ext>
            </a:extLst>
          </p:cNvPr>
          <p:cNvPicPr>
            <a:picLocks noChangeAspect="1"/>
          </p:cNvPicPr>
          <p:nvPr/>
        </p:nvPicPr>
        <p:blipFill>
          <a:blip r:embed="rId3"/>
          <a:stretch>
            <a:fillRect/>
          </a:stretch>
        </p:blipFill>
        <p:spPr>
          <a:xfrm>
            <a:off x="7894320" y="1645110"/>
            <a:ext cx="3121342" cy="2926638"/>
          </a:xfrm>
          <a:prstGeom prst="rect">
            <a:avLst/>
          </a:prstGeom>
        </p:spPr>
      </p:pic>
    </p:spTree>
    <p:extLst>
      <p:ext uri="{BB962C8B-B14F-4D97-AF65-F5344CB8AC3E}">
        <p14:creationId xmlns:p14="http://schemas.microsoft.com/office/powerpoint/2010/main" val="11646577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478970"/>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r>
              <a:rPr lang="zh-CN" altLang="en-US" sz="2000" dirty="0">
                <a:highlight>
                  <a:srgbClr val="FFFFFF"/>
                </a:highlight>
                <a:latin typeface="-apple-system"/>
              </a:rPr>
              <a:t>方向：</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前：（频率慢，连续，时间短）</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1</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2</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右：（频率慢，连续，时间长）</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4</a:t>
            </a:r>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5</a:t>
            </a:r>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后：（频率慢，离散，时间短）</a:t>
            </a:r>
            <a:endParaRPr lang="en-US" altLang="zh-CN" sz="2000" dirty="0">
              <a:highlight>
                <a:srgbClr val="FFFFFF"/>
              </a:highlight>
              <a:latin typeface="-apple-system"/>
            </a:endParaRPr>
          </a:p>
          <a:p>
            <a:pPr marL="457200" indent="-457200">
              <a:buAutoNum type="arabicPeriod"/>
            </a:pPr>
            <a:r>
              <a:rPr lang="en-US" altLang="zh-CN" sz="2000" dirty="0">
                <a:highlight>
                  <a:srgbClr val="FFFFFF"/>
                </a:highlight>
                <a:latin typeface="-apple-system"/>
              </a:rPr>
              <a:t>7</a:t>
            </a:r>
            <a:r>
              <a:rPr lang="zh-CN" altLang="en-US" sz="2000" dirty="0">
                <a:highlight>
                  <a:srgbClr val="FFFFFF"/>
                </a:highlight>
                <a:latin typeface="-apple-system"/>
              </a:rPr>
              <a:t>：后 </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en-US" altLang="zh-CN" sz="2000" dirty="0">
                <a:highlight>
                  <a:srgbClr val="FFFFFF"/>
                </a:highlight>
                <a:latin typeface="-apple-system"/>
              </a:rPr>
              <a:t>8</a:t>
            </a:r>
            <a:r>
              <a:rPr lang="zh-CN" altLang="en-US" sz="2000" dirty="0">
                <a:highlight>
                  <a:srgbClr val="FFFFFF"/>
                </a:highlight>
                <a:latin typeface="-apple-system"/>
              </a:rPr>
              <a:t>：后 </a:t>
            </a:r>
            <a:r>
              <a:rPr lang="en-US" altLang="zh-CN" sz="2000" dirty="0">
                <a:highlight>
                  <a:srgbClr val="FFFFFF"/>
                </a:highlight>
                <a:latin typeface="-apple-system"/>
              </a:rPr>
              <a:t>+</a:t>
            </a:r>
            <a:r>
              <a:rPr lang="zh-CN" altLang="en-US" sz="2000" dirty="0">
                <a:highlight>
                  <a:srgbClr val="FFFFFF"/>
                </a:highlight>
                <a:latin typeface="-apple-system"/>
              </a:rPr>
              <a:t>前 </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左：（频率快，连续，时间短）</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10</a:t>
            </a:r>
            <a:r>
              <a:rPr lang="zh-CN" altLang="en-US" sz="2000" dirty="0">
                <a:highlight>
                  <a:srgbClr val="FFFFFF"/>
                </a:highlight>
                <a:latin typeface="-apple-system"/>
              </a:rPr>
              <a:t>：左</a:t>
            </a:r>
            <a:r>
              <a:rPr lang="en-US" altLang="zh-CN" sz="2000" dirty="0">
                <a:highlight>
                  <a:srgbClr val="FFFFFF"/>
                </a:highlight>
                <a:latin typeface="-apple-system"/>
              </a:rPr>
              <a:t>+ </a:t>
            </a:r>
            <a:r>
              <a:rPr lang="zh-CN" altLang="en-US" sz="2000" dirty="0">
                <a:highlight>
                  <a:srgbClr val="FFFFFF"/>
                </a:highlight>
                <a:latin typeface="-apple-system"/>
              </a:rPr>
              <a:t>前 </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11</a:t>
            </a:r>
            <a:r>
              <a:rPr lang="zh-CN" altLang="en-US" sz="2000" dirty="0">
                <a:highlight>
                  <a:srgbClr val="FFFFFF"/>
                </a:highlight>
                <a:latin typeface="-apple-system"/>
              </a:rPr>
              <a:t>：左</a:t>
            </a:r>
            <a:r>
              <a:rPr lang="en-US" altLang="zh-CN" sz="2000" dirty="0">
                <a:highlight>
                  <a:srgbClr val="FFFFFF"/>
                </a:highlight>
                <a:latin typeface="-apple-system"/>
              </a:rPr>
              <a:t>+ </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距离：</a:t>
            </a:r>
            <a:endParaRPr lang="en-US" altLang="zh-CN" sz="2000" dirty="0"/>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a:solidFill>
                  <a:srgbClr val="7F12B6"/>
                </a:solidFill>
                <a:latin typeface="时尚中黑简体" panose="01010104010101010101" pitchFamily="2" charset="-122"/>
                <a:ea typeface="时尚中黑简体" panose="01010104010101010101" pitchFamily="2" charset="-122"/>
              </a:rPr>
              <a:t>—</a:t>
            </a:r>
            <a:r>
              <a:rPr lang="zh-CN" altLang="en-US" sz="2800" b="1">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4</a:t>
            </a:r>
            <a:r>
              <a:rPr lang="en-US" altLang="zh-CN" sz="2800" b="1">
                <a:solidFill>
                  <a:srgbClr val="7F12B6"/>
                </a:solidFill>
                <a:latin typeface="时尚中黑简体" panose="01010104010101010101" pitchFamily="2" charset="-122"/>
                <a:ea typeface="时尚中黑简体" panose="01010104010101010101" pitchFamily="2" charset="-122"/>
              </a:rPr>
              <a:t>  </a:t>
            </a:r>
            <a:r>
              <a:rPr lang="zh-CN" altLang="en-US" sz="2800" b="1" dirty="0">
                <a:solidFill>
                  <a:srgbClr val="7F12B6"/>
                </a:solidFill>
                <a:latin typeface="时尚中黑简体" panose="01010104010101010101" pitchFamily="2" charset="-122"/>
                <a:ea typeface="时尚中黑简体" panose="01010104010101010101" pitchFamily="2" charset="-122"/>
              </a:rPr>
              <a:t>三次振动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5" name="图片 4">
            <a:extLst>
              <a:ext uri="{FF2B5EF4-FFF2-40B4-BE49-F238E27FC236}">
                <a16:creationId xmlns:a16="http://schemas.microsoft.com/office/drawing/2014/main" id="{A2CA3D18-88CB-52E8-7049-9B601C83602E}"/>
              </a:ext>
            </a:extLst>
          </p:cNvPr>
          <p:cNvPicPr>
            <a:picLocks noChangeAspect="1"/>
          </p:cNvPicPr>
          <p:nvPr/>
        </p:nvPicPr>
        <p:blipFill>
          <a:blip r:embed="rId3"/>
          <a:stretch>
            <a:fillRect/>
          </a:stretch>
        </p:blipFill>
        <p:spPr>
          <a:xfrm>
            <a:off x="8298179" y="1719913"/>
            <a:ext cx="3217545" cy="3067309"/>
          </a:xfrm>
          <a:prstGeom prst="rect">
            <a:avLst/>
          </a:prstGeom>
        </p:spPr>
      </p:pic>
    </p:spTree>
    <p:extLst>
      <p:ext uri="{BB962C8B-B14F-4D97-AF65-F5344CB8AC3E}">
        <p14:creationId xmlns:p14="http://schemas.microsoft.com/office/powerpoint/2010/main" val="198366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81108" y="1330009"/>
            <a:ext cx="6033052" cy="2554545"/>
          </a:xfrm>
          <a:prstGeom prst="rect">
            <a:avLst/>
          </a:prstGeom>
          <a:noFill/>
        </p:spPr>
        <p:txBody>
          <a:bodyPr wrap="square" rtlCol="0">
            <a:spAutoFit/>
          </a:bodyPr>
          <a:lstStyle/>
          <a:p>
            <a:r>
              <a:rPr lang="zh-CN" altLang="en-US" sz="2000" dirty="0">
                <a:highlight>
                  <a:srgbClr val="FFFFFF"/>
                </a:highlight>
                <a:latin typeface="-apple-system"/>
              </a:rPr>
              <a:t>危险预警：</a:t>
            </a:r>
            <a:endParaRPr lang="en-US" altLang="zh-CN" sz="2000" dirty="0">
              <a:highlight>
                <a:srgbClr val="FFFFFF"/>
              </a:highlight>
              <a:latin typeface="-apple-system"/>
            </a:endParaRPr>
          </a:p>
          <a:p>
            <a:r>
              <a:rPr lang="zh-CN" altLang="en-US" sz="2000" dirty="0">
                <a:highlight>
                  <a:srgbClr val="FFFFFF"/>
                </a:highlight>
                <a:latin typeface="-apple-system"/>
              </a:rPr>
              <a:t>停止：手表振动（频率慢，离散，时间短）多次</a:t>
            </a:r>
            <a:endParaRPr lang="en-US" altLang="zh-CN" sz="2000" dirty="0">
              <a:highlight>
                <a:srgbClr val="FFFFFF"/>
              </a:highlight>
              <a:latin typeface="-apple-system"/>
            </a:endParaRPr>
          </a:p>
          <a:p>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直线保持</a:t>
            </a:r>
            <a:r>
              <a:rPr lang="en-US" altLang="zh-CN" sz="2000" dirty="0">
                <a:highlight>
                  <a:srgbClr val="FFFFFF"/>
                </a:highlight>
                <a:latin typeface="-apple-system"/>
              </a:rPr>
              <a:t> ---</a:t>
            </a:r>
            <a:r>
              <a:rPr lang="zh-CN" altLang="en-US" sz="2000" dirty="0">
                <a:highlight>
                  <a:srgbClr val="FFFFFF"/>
                </a:highlight>
                <a:latin typeface="-apple-system"/>
              </a:rPr>
              <a:t>手表振动（多次）</a:t>
            </a:r>
            <a:endParaRPr lang="en-US" altLang="zh-CN" sz="2000" dirty="0">
              <a:highlight>
                <a:srgbClr val="FFFFFF"/>
              </a:highlight>
              <a:latin typeface="-apple-system"/>
            </a:endParaRPr>
          </a:p>
          <a:p>
            <a:r>
              <a:rPr lang="zh-CN" altLang="en-US" sz="2000" dirty="0">
                <a:highlight>
                  <a:srgbClr val="FFFFFF"/>
                </a:highlight>
                <a:latin typeface="-apple-system"/>
              </a:rPr>
              <a:t>向左保持</a:t>
            </a:r>
            <a:r>
              <a:rPr lang="en-US" altLang="zh-CN" sz="2000" dirty="0">
                <a:highlight>
                  <a:srgbClr val="FFFFFF"/>
                </a:highlight>
                <a:latin typeface="-apple-system"/>
              </a:rPr>
              <a:t>---</a:t>
            </a:r>
            <a:r>
              <a:rPr lang="zh-CN" altLang="en-US" sz="2000" dirty="0">
                <a:highlight>
                  <a:srgbClr val="FFFFFF"/>
                </a:highlight>
                <a:latin typeface="-apple-system"/>
              </a:rPr>
              <a:t>（频率快，连续，时间短）</a:t>
            </a:r>
            <a:endParaRPr lang="en-US" altLang="zh-CN" sz="2000" dirty="0">
              <a:highlight>
                <a:srgbClr val="FFFFFF"/>
              </a:highlight>
              <a:latin typeface="-apple-system"/>
            </a:endParaRPr>
          </a:p>
          <a:p>
            <a:r>
              <a:rPr lang="zh-CN" altLang="en-US" sz="2000" dirty="0">
                <a:highlight>
                  <a:srgbClr val="FFFFFF"/>
                </a:highlight>
                <a:latin typeface="-apple-system"/>
              </a:rPr>
              <a:t>向右保持</a:t>
            </a:r>
            <a:r>
              <a:rPr lang="en-US" altLang="zh-CN" sz="2000" dirty="0">
                <a:highlight>
                  <a:srgbClr val="FFFFFF"/>
                </a:highlight>
                <a:latin typeface="-apple-system"/>
              </a:rPr>
              <a:t>---</a:t>
            </a:r>
            <a:r>
              <a:rPr lang="zh-CN" altLang="en-US" sz="2000" dirty="0">
                <a:highlight>
                  <a:srgbClr val="FFFFFF"/>
                </a:highlight>
                <a:latin typeface="-apple-system"/>
              </a:rPr>
              <a:t>（频率慢，连续，时间长）</a:t>
            </a:r>
            <a:endParaRPr lang="en-US" altLang="zh-CN" sz="2000" dirty="0">
              <a:highlight>
                <a:srgbClr val="FFFFFF"/>
              </a:highlight>
              <a:latin typeface="-apple-system"/>
            </a:endParaRPr>
          </a:p>
          <a:p>
            <a:endParaRPr lang="en-US" altLang="zh-CN" sz="2000" dirty="0">
              <a:highlight>
                <a:srgbClr val="FFFFFF"/>
              </a:highlight>
              <a:latin typeface="-apple-system"/>
            </a:endParaRPr>
          </a:p>
        </p:txBody>
      </p:sp>
      <p:pic>
        <p:nvPicPr>
          <p:cNvPr id="3" name="图片 2">
            <a:extLst>
              <a:ext uri="{FF2B5EF4-FFF2-40B4-BE49-F238E27FC236}">
                <a16:creationId xmlns:a16="http://schemas.microsoft.com/office/drawing/2014/main" id="{7B09800B-DE6E-AE5B-1C57-82A0E0CC9E24}"/>
              </a:ext>
            </a:extLst>
          </p:cNvPr>
          <p:cNvPicPr>
            <a:picLocks noChangeAspect="1"/>
          </p:cNvPicPr>
          <p:nvPr/>
        </p:nvPicPr>
        <p:blipFill>
          <a:blip r:embed="rId3"/>
          <a:stretch>
            <a:fillRect/>
          </a:stretch>
        </p:blipFill>
        <p:spPr>
          <a:xfrm>
            <a:off x="6880865" y="1330008"/>
            <a:ext cx="3802375" cy="3743079"/>
          </a:xfrm>
          <a:prstGeom prst="rect">
            <a:avLst/>
          </a:prstGeom>
        </p:spPr>
      </p:pic>
    </p:spTree>
    <p:extLst>
      <p:ext uri="{BB962C8B-B14F-4D97-AF65-F5344CB8AC3E}">
        <p14:creationId xmlns:p14="http://schemas.microsoft.com/office/powerpoint/2010/main" val="33206995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13395</TotalTime>
  <Words>6364</Words>
  <Application>Microsoft Office PowerPoint</Application>
  <PresentationFormat>宽屏</PresentationFormat>
  <Paragraphs>633</Paragraphs>
  <Slides>55</Slides>
  <Notes>55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-apple-system</vt:lpstr>
      <vt:lpstr>Microsoft YaHei UI</vt:lpstr>
      <vt:lpstr>等线</vt:lpstr>
      <vt:lpstr>时尚中黑简体</vt:lpstr>
      <vt:lpstr>Arial</vt:lpstr>
      <vt:lpstr>Noto sans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261</cp:revision>
  <dcterms:created xsi:type="dcterms:W3CDTF">2017-08-18T03:02:00Z</dcterms:created>
  <dcterms:modified xsi:type="dcterms:W3CDTF">2024-10-10T10:11:58Z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