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357" r:id="rId2"/>
    <p:sldId id="358" r:id="rId3"/>
    <p:sldId id="359" r:id="rId4"/>
    <p:sldId id="360" r:id="rId5"/>
    <p:sldId id="361" r:id="rId6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12B6"/>
    <a:srgbClr val="53A5F5"/>
    <a:srgbClr val="AC0BBD"/>
    <a:srgbClr val="9D19AF"/>
    <a:srgbClr val="228AF2"/>
    <a:srgbClr val="31373F"/>
    <a:srgbClr val="9214CF"/>
    <a:srgbClr val="FD4F51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2EEEC0-F264-4D32-9920-A9DD76E79A84}" v="71" dt="2023-10-29T08:57:15.7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88235" autoAdjust="0"/>
  </p:normalViewPr>
  <p:slideViewPr>
    <p:cSldViewPr snapToGrid="0">
      <p:cViewPr varScale="1">
        <p:scale>
          <a:sx n="89" d="100"/>
          <a:sy n="89" d="100"/>
        </p:scale>
        <p:origin x="11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21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065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984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268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182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2A4914D-6F1A-B39C-504F-A70AC426C7FC}"/>
              </a:ext>
            </a:extLst>
          </p:cNvPr>
          <p:cNvSpPr txBox="1"/>
          <p:nvPr/>
        </p:nvSpPr>
        <p:spPr bwMode="auto">
          <a:xfrm>
            <a:off x="322925" y="1121890"/>
            <a:ext cx="10675471" cy="307777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Design and Validation of Pseudo-Force Haptic Device for Actual Walking                      --HAPTICS 2024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1FD6ECE-A7FC-FABE-E670-32535B2F0B34}"/>
              </a:ext>
            </a:extLst>
          </p:cNvPr>
          <p:cNvSpPr txBox="1"/>
          <p:nvPr/>
        </p:nvSpPr>
        <p:spPr bwMode="auto">
          <a:xfrm>
            <a:off x="322925" y="1506620"/>
            <a:ext cx="10675471" cy="120032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342900" indent="-342900">
              <a:buAutoNum type="arabicPeriod"/>
              <a:defRPr/>
            </a:pPr>
            <a:r>
              <a:rPr lang="zh-CN" altLang="en-US" dirty="0"/>
              <a:t>振动提示被优先考虑成本效益、便携性和低功率使用。</a:t>
            </a:r>
            <a:endParaRPr lang="en-US" altLang="zh-CN" dirty="0"/>
          </a:p>
          <a:p>
            <a:pPr marL="342900" indent="-342900">
              <a:buAutoNum type="arabicPeriod"/>
              <a:defRPr/>
            </a:pPr>
            <a:r>
              <a:rPr lang="zh-CN" altLang="en-US" dirty="0"/>
              <a:t>振动线索可以大致分为两类：一类是编码和传达振动频率和强度的模式，另一类是依赖于振动位置的。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8208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2A4914D-6F1A-B39C-504F-A70AC426C7FC}"/>
              </a:ext>
            </a:extLst>
          </p:cNvPr>
          <p:cNvSpPr txBox="1"/>
          <p:nvPr/>
        </p:nvSpPr>
        <p:spPr bwMode="auto">
          <a:xfrm>
            <a:off x="322925" y="1121890"/>
            <a:ext cx="10675471" cy="307777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Assessing the Effectiveness of Vibrotactile Feedback on a 2D Navigation Task                                          -- HCI 2013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1FD6ECE-A7FC-FABE-E670-32535B2F0B34}"/>
              </a:ext>
            </a:extLst>
          </p:cNvPr>
          <p:cNvSpPr txBox="1"/>
          <p:nvPr/>
        </p:nvSpPr>
        <p:spPr bwMode="auto">
          <a:xfrm>
            <a:off x="322925" y="1506620"/>
            <a:ext cx="10675471" cy="5078313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342900" indent="-342900">
              <a:buAutoNum type="arabicPeriod"/>
              <a:defRPr/>
            </a:pPr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振动的主要参数是强度（振幅）、频率、信号（波形）持续时间、节奏和空间位置。</a:t>
            </a:r>
            <a:endParaRPr lang="en-US" altLang="zh-CN" b="0" i="0" dirty="0">
              <a:effectLst/>
              <a:highlight>
                <a:srgbClr val="FFFFFF"/>
              </a:highlight>
              <a:latin typeface="-apple-system"/>
            </a:endParaRPr>
          </a:p>
          <a:p>
            <a:pPr marL="342900" indent="-342900">
              <a:buAutoNum type="arabicPeriod"/>
              <a:defRPr/>
            </a:pPr>
            <a:r>
              <a:rPr lang="zh-CN" altLang="en-US" dirty="0"/>
              <a:t>强度是指信号幅度的平方。频率是指振动的速率，用赫兹（</a:t>
            </a:r>
            <a:r>
              <a:rPr lang="en-US" altLang="zh-CN" dirty="0"/>
              <a:t>Hz</a:t>
            </a:r>
            <a:r>
              <a:rPr lang="zh-CN" altLang="en-US" dirty="0"/>
              <a:t>）表示。</a:t>
            </a:r>
            <a:endParaRPr lang="en-US" altLang="zh-CN" dirty="0"/>
          </a:p>
          <a:p>
            <a:pPr marL="342900" indent="-342900">
              <a:buAutoNum type="arabicPeriod"/>
              <a:defRPr/>
            </a:pPr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幅度和频率是自变量。 有两个幅度水平：大振幅（</a:t>
            </a:r>
            <a:r>
              <a:rPr lang="en-US" altLang="zh-CN" b="0" i="0" dirty="0">
                <a:effectLst/>
                <a:highlight>
                  <a:srgbClr val="FFFFFF"/>
                </a:highlight>
                <a:latin typeface="-apple-system"/>
              </a:rPr>
              <a:t>A1 = 4.1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）和小振幅（</a:t>
            </a:r>
            <a:r>
              <a:rPr lang="en-US" altLang="zh-CN" b="0" i="0" dirty="0">
                <a:effectLst/>
                <a:highlight>
                  <a:srgbClr val="FFFFFF"/>
                </a:highlight>
                <a:latin typeface="-apple-system"/>
              </a:rPr>
              <a:t>A2 = 1.0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）。 频率分为三个级别：高频（</a:t>
            </a:r>
            <a:r>
              <a:rPr lang="en-US" altLang="zh-CN" b="0" i="0" dirty="0">
                <a:effectLst/>
                <a:highlight>
                  <a:srgbClr val="FFFFFF"/>
                </a:highlight>
                <a:latin typeface="-apple-system"/>
              </a:rPr>
              <a:t>F1 = 349 Hz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）（控制器提供的最高可用频率）、中频（</a:t>
            </a:r>
            <a:r>
              <a:rPr lang="en-US" altLang="zh-CN" b="0" i="0" dirty="0">
                <a:effectLst/>
                <a:highlight>
                  <a:srgbClr val="FFFFFF"/>
                </a:highlight>
                <a:latin typeface="-apple-system"/>
              </a:rPr>
              <a:t>F2 = 200 Hz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）和低频（</a:t>
            </a:r>
            <a:r>
              <a:rPr lang="en-US" altLang="zh-CN" b="0" i="0" dirty="0">
                <a:effectLst/>
                <a:highlight>
                  <a:srgbClr val="FFFFFF"/>
                </a:highlight>
                <a:latin typeface="-apple-system"/>
              </a:rPr>
              <a:t>F3 = 50 Hz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）。</a:t>
            </a:r>
            <a:endParaRPr lang="en-US" altLang="zh-CN" b="0" i="0" dirty="0">
              <a:effectLst/>
              <a:highlight>
                <a:srgbClr val="FFFFFF"/>
              </a:highlight>
              <a:latin typeface="-apple-system"/>
            </a:endParaRPr>
          </a:p>
          <a:p>
            <a:pPr>
              <a:defRPr/>
            </a:pPr>
            <a:endParaRPr lang="en-US" altLang="zh-CN" b="0" i="0" dirty="0">
              <a:effectLst/>
              <a:highlight>
                <a:srgbClr val="FFFFFF"/>
              </a:highlight>
              <a:latin typeface="-apple-system"/>
            </a:endParaRPr>
          </a:p>
          <a:p>
            <a:pPr>
              <a:defRPr/>
            </a:pPr>
            <a:r>
              <a:rPr lang="en-US" altLang="zh-CN" b="0" i="0" dirty="0">
                <a:effectLst/>
                <a:highlight>
                  <a:srgbClr val="FFFFFF"/>
                </a:highlight>
                <a:latin typeface="-apple-system"/>
              </a:rPr>
              <a:t> 	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频率对任务完成时间有显着影响。 参与者中频的完成时间明显短于高频，而高频的完成时间也明显短于低频。</a:t>
            </a:r>
            <a:endParaRPr lang="en-US" altLang="zh-CN" b="0" i="0" dirty="0">
              <a:effectLst/>
              <a:highlight>
                <a:srgbClr val="FFFFFF"/>
              </a:highlight>
              <a:latin typeface="-apple-system"/>
            </a:endParaRPr>
          </a:p>
          <a:p>
            <a:pPr>
              <a:defRPr/>
            </a:pPr>
            <a:r>
              <a:rPr lang="en-US" altLang="zh-CN" dirty="0">
                <a:highlight>
                  <a:srgbClr val="FFFFFF"/>
                </a:highlight>
                <a:latin typeface="-apple-system"/>
              </a:rPr>
              <a:t>	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振幅对任务完成时间有显着影响。 参与者在大振幅中的完成时间明显短于小振幅。 </a:t>
            </a:r>
            <a:endParaRPr lang="en-US" altLang="zh-CN" b="0" i="0" dirty="0">
              <a:effectLst/>
              <a:highlight>
                <a:srgbClr val="FFFFFF"/>
              </a:highlight>
              <a:latin typeface="-apple-system"/>
            </a:endParaRPr>
          </a:p>
          <a:p>
            <a:pPr>
              <a:defRPr/>
            </a:pPr>
            <a:r>
              <a:rPr lang="en-US" altLang="zh-CN" dirty="0">
                <a:highlight>
                  <a:srgbClr val="FFFFFF"/>
                </a:highlight>
                <a:latin typeface="-apple-system"/>
              </a:rPr>
              <a:t>	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频率和振幅之间存在显着的交互作用。在所有频率水平上，随着幅度的增加，任务完成时间减少。 但低频的下降幅度远大于中高频。 </a:t>
            </a:r>
            <a:endParaRPr lang="en-US" altLang="zh-CN" b="0" i="0" dirty="0">
              <a:effectLst/>
              <a:highlight>
                <a:srgbClr val="FFFFFF"/>
              </a:highlight>
              <a:latin typeface="-apple-system"/>
            </a:endParaRPr>
          </a:p>
          <a:p>
            <a:pPr>
              <a:defRPr/>
            </a:pPr>
            <a:endParaRPr lang="en-US" altLang="zh-CN" dirty="0">
              <a:highlight>
                <a:srgbClr val="FFFFFF"/>
              </a:highlight>
              <a:latin typeface="-apple-system"/>
            </a:endParaRPr>
          </a:p>
          <a:p>
            <a:pPr>
              <a:defRPr/>
            </a:pPr>
            <a:r>
              <a:rPr lang="en-US" altLang="zh-CN" dirty="0">
                <a:highlight>
                  <a:srgbClr val="FFFFFF"/>
                </a:highlight>
                <a:latin typeface="-apple-system"/>
              </a:rPr>
              <a:t>	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频率对烦恼程度有显着影响。 参与者在低频的烦恼水平明显低于中频和高频。</a:t>
            </a:r>
            <a:endParaRPr lang="en-US" altLang="zh-CN" b="0" i="0" dirty="0">
              <a:effectLst/>
              <a:highlight>
                <a:srgbClr val="FFFFFF"/>
              </a:highlight>
              <a:latin typeface="-apple-system"/>
            </a:endParaRPr>
          </a:p>
          <a:p>
            <a:pPr>
              <a:defRPr/>
            </a:pPr>
            <a:r>
              <a:rPr lang="en-US" altLang="zh-CN" dirty="0"/>
              <a:t>	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振幅对烦恼程度有显着影响。 参与者在小振幅中的烦恼水平显着低于大振幅。 </a:t>
            </a:r>
            <a:endParaRPr lang="en-US" altLang="zh-CN" b="0" i="0" dirty="0">
              <a:effectLst/>
              <a:highlight>
                <a:srgbClr val="FFFFFF"/>
              </a:highlight>
              <a:latin typeface="-apple-system"/>
            </a:endParaRPr>
          </a:p>
          <a:p>
            <a:pPr>
              <a:defRPr/>
            </a:pPr>
            <a:r>
              <a:rPr lang="en-US" altLang="zh-CN" dirty="0">
                <a:highlight>
                  <a:srgbClr val="FFFFFF"/>
                </a:highlight>
                <a:latin typeface="-apple-system"/>
              </a:rPr>
              <a:t>	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频率和振幅之间存在显着的交互作用。在所有频率水平上，用户的烦恼程度随着幅度的增加而增加。 然而，随着频率水平的增加，增长率也增加。 换句话说，高频时增幅最大，低频时增幅最小。</a:t>
            </a:r>
            <a:endParaRPr lang="en-US" altLang="zh-CN" b="0" i="0" dirty="0">
              <a:effectLst/>
              <a:highlight>
                <a:srgbClr val="FFFFFF"/>
              </a:highlight>
              <a:latin typeface="-apple-system"/>
            </a:endParaRPr>
          </a:p>
          <a:p>
            <a:pPr>
              <a:defRPr/>
            </a:pPr>
            <a:endParaRPr lang="en-US" altLang="zh-CN" dirty="0">
              <a:highlight>
                <a:srgbClr val="FFFFFF"/>
              </a:highlight>
              <a:latin typeface="-apple-system"/>
            </a:endParaRPr>
          </a:p>
          <a:p>
            <a:pPr>
              <a:defRPr/>
            </a:pPr>
            <a:r>
              <a:rPr lang="en-US" altLang="zh-CN" dirty="0">
                <a:highlight>
                  <a:srgbClr val="FFFFFF"/>
                </a:highlight>
                <a:latin typeface="-apple-system"/>
              </a:rPr>
              <a:t>4. 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 由于触觉显示器的持续时间很短（短于 </a:t>
            </a:r>
            <a:r>
              <a:rPr lang="en-US" altLang="zh-CN" b="0" i="0" dirty="0">
                <a:effectLst/>
                <a:highlight>
                  <a:srgbClr val="FFFFFF"/>
                </a:highlight>
                <a:latin typeface="-apple-system"/>
              </a:rPr>
              <a:t>2 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秒），因此无论幅度水平如何，用户可能都不会感到烦恼。 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4964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2A4914D-6F1A-B39C-504F-A70AC426C7FC}"/>
              </a:ext>
            </a:extLst>
          </p:cNvPr>
          <p:cNvSpPr txBox="1"/>
          <p:nvPr/>
        </p:nvSpPr>
        <p:spPr bwMode="auto">
          <a:xfrm>
            <a:off x="322925" y="1121890"/>
            <a:ext cx="10675471" cy="307777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en-US" altLang="zh-CN" sz="1400" b="1" dirty="0" err="1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PocketNavigator</a:t>
            </a:r>
            <a:r>
              <a:rPr lang="en-US" altLang="zh-CN" sz="14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: Studying Tactile Navigation Systems In-Situ                                                                       --CHI 2012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1FD6ECE-A7FC-FABE-E670-32535B2F0B34}"/>
              </a:ext>
            </a:extLst>
          </p:cNvPr>
          <p:cNvSpPr txBox="1"/>
          <p:nvPr/>
        </p:nvSpPr>
        <p:spPr bwMode="auto">
          <a:xfrm>
            <a:off x="322925" y="1506620"/>
            <a:ext cx="10675471" cy="203132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342900" indent="-342900">
              <a:buAutoNum type="arabicPeriod"/>
              <a:defRPr/>
            </a:pPr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手机的振动警报来提供导航支持。两种主要的解决方案：指魔杖和第六感。指魔杖</a:t>
            </a:r>
            <a:r>
              <a:rPr lang="en-US" altLang="zh-CN" b="0" i="0" dirty="0">
                <a:effectLst/>
                <a:highlight>
                  <a:srgbClr val="FFFFFF"/>
                </a:highlight>
                <a:latin typeface="-apple-system"/>
              </a:rPr>
              <a:t>——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用户扫描空间信息； 指向方向上实体（例如航路点）的存在通过振动来指示。第六感</a:t>
            </a:r>
            <a:r>
              <a:rPr lang="en-US" altLang="zh-CN" b="0" i="0" dirty="0">
                <a:effectLst/>
                <a:highlight>
                  <a:srgbClr val="FFFFFF"/>
                </a:highlight>
                <a:latin typeface="-apple-system"/>
              </a:rPr>
              <a:t>——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空间实体的方向，例如路径点，被编码在振动反馈本身中，例如 通过对不同的方向使用不同的编码。</a:t>
            </a:r>
            <a:endParaRPr lang="en-US" altLang="zh-CN" b="0" i="0" dirty="0">
              <a:effectLst/>
              <a:highlight>
                <a:srgbClr val="FFFFFF"/>
              </a:highlight>
              <a:latin typeface="-apple-system"/>
            </a:endParaRPr>
          </a:p>
          <a:p>
            <a:pPr marL="342900" indent="-342900">
              <a:buAutoNum type="arabicPeriod"/>
              <a:defRPr/>
            </a:pPr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子文章：</a:t>
            </a:r>
            <a:endParaRPr lang="en-US" altLang="zh-CN" b="0" i="0" dirty="0">
              <a:effectLst/>
              <a:highlight>
                <a:srgbClr val="FFFFFF"/>
              </a:highlight>
              <a:latin typeface="-apple-system"/>
            </a:endParaRPr>
          </a:p>
          <a:p>
            <a:pPr>
              <a:defRPr/>
            </a:pPr>
            <a:r>
              <a:rPr lang="en-US" altLang="zh-CN" dirty="0">
                <a:highlight>
                  <a:srgbClr val="FFFFFF"/>
                </a:highlight>
                <a:latin typeface="-apple-system"/>
              </a:rPr>
              <a:t>	</a:t>
            </a:r>
            <a:r>
              <a:rPr lang="en-US" altLang="zh-CN" b="0" i="0" dirty="0" err="1">
                <a:effectLst/>
                <a:highlight>
                  <a:srgbClr val="FFFFFF"/>
                </a:highlight>
                <a:latin typeface="-apple-system"/>
              </a:rPr>
              <a:t>PocketNavigator</a:t>
            </a:r>
            <a:r>
              <a:rPr lang="en-US" altLang="zh-CN" b="0" i="0" dirty="0">
                <a:effectLst/>
                <a:highlight>
                  <a:srgbClr val="FFFFFF"/>
                </a:highlight>
                <a:latin typeface="-apple-system"/>
              </a:rPr>
              <a:t>: Vibro-Tactile Waypoint Navigation for Everyday Mobile Devices             --</a:t>
            </a:r>
            <a:r>
              <a:rPr lang="en-US" altLang="zh-CN" b="0" i="0" dirty="0" err="1">
                <a:effectLst/>
                <a:highlight>
                  <a:srgbClr val="FFFFFF"/>
                </a:highlight>
                <a:latin typeface="-apple-system"/>
              </a:rPr>
              <a:t>MobileHCI</a:t>
            </a:r>
            <a:r>
              <a:rPr lang="en-US" altLang="zh-CN" b="0" i="0" dirty="0">
                <a:effectLst/>
                <a:highlight>
                  <a:srgbClr val="FFFFFF"/>
                </a:highlight>
                <a:latin typeface="-apple-system"/>
              </a:rPr>
              <a:t> 2010</a:t>
            </a:r>
          </a:p>
          <a:p>
            <a:pPr>
              <a:defRPr/>
            </a:pPr>
            <a:r>
              <a:rPr lang="en-US" altLang="zh-CN" dirty="0">
                <a:highlight>
                  <a:srgbClr val="FFFFFF"/>
                </a:highlight>
                <a:latin typeface="-apple-system"/>
              </a:rPr>
              <a:t>	6th Senses for Everyone! The Value of Multimodal Feedback in Handheld Navigation Aids  --ICMI 2011</a:t>
            </a:r>
            <a:endParaRPr lang="en-US" altLang="zh-CN" b="0" i="0" dirty="0">
              <a:effectLst/>
              <a:highlight>
                <a:srgbClr val="FFFFFF"/>
              </a:highlight>
              <a:latin typeface="-apple-system"/>
            </a:endParaRPr>
          </a:p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3653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2A4914D-6F1A-B39C-504F-A70AC426C7FC}"/>
              </a:ext>
            </a:extLst>
          </p:cNvPr>
          <p:cNvSpPr txBox="1"/>
          <p:nvPr/>
        </p:nvSpPr>
        <p:spPr bwMode="auto">
          <a:xfrm>
            <a:off x="322925" y="1121890"/>
            <a:ext cx="10675471" cy="307777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Glow the Buzz: a VR Puzzle Adventure Game Mainly Played Through Haptic Feedback           --CHI 2023</a:t>
            </a:r>
          </a:p>
        </p:txBody>
      </p:sp>
    </p:spTree>
    <p:extLst>
      <p:ext uri="{BB962C8B-B14F-4D97-AF65-F5344CB8AC3E}">
        <p14:creationId xmlns:p14="http://schemas.microsoft.com/office/powerpoint/2010/main" val="320086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2A4914D-6F1A-B39C-504F-A70AC426C7FC}"/>
              </a:ext>
            </a:extLst>
          </p:cNvPr>
          <p:cNvSpPr txBox="1"/>
          <p:nvPr/>
        </p:nvSpPr>
        <p:spPr bwMode="auto">
          <a:xfrm>
            <a:off x="322925" y="1121890"/>
            <a:ext cx="10675471" cy="307777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en-US" altLang="zh-CN" sz="1400" b="1" dirty="0" err="1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LineChaser</a:t>
            </a:r>
            <a:r>
              <a:rPr lang="en-US" altLang="zh-CN" sz="14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: A Smartphone-Based Navigation System for Blind People to Stand in Lines                    --</a:t>
            </a:r>
            <a:r>
              <a:rPr lang="en-US" altLang="zh-CN" sz="1400" b="1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CHI 2021</a:t>
            </a:r>
            <a:endParaRPr lang="en-US" altLang="zh-CN" sz="1400" b="1" dirty="0">
              <a:solidFill>
                <a:srgbClr val="7F12B6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676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包图主题2">
  <a:themeElements>
    <a:clrScheme name="自定义 27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E53238"/>
      </a:accent1>
      <a:accent2>
        <a:srgbClr val="0064D2"/>
      </a:accent2>
      <a:accent3>
        <a:srgbClr val="E53238"/>
      </a:accent3>
      <a:accent4>
        <a:srgbClr val="0064D2"/>
      </a:accent4>
      <a:accent5>
        <a:srgbClr val="E53238"/>
      </a:accent5>
      <a:accent6>
        <a:srgbClr val="0064D2"/>
      </a:accent6>
      <a:hlink>
        <a:srgbClr val="E53238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12368</TotalTime>
  <Words>556</Words>
  <Application>Microsoft Office PowerPoint</Application>
  <PresentationFormat>宽屏</PresentationFormat>
  <Paragraphs>29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-apple-system</vt:lpstr>
      <vt:lpstr>等线</vt:lpstr>
      <vt:lpstr>时尚中黑简体</vt:lpstr>
      <vt:lpstr>Arial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yu153481783@163.com</cp:lastModifiedBy>
  <cp:revision>256</cp:revision>
  <dcterms:created xsi:type="dcterms:W3CDTF">2017-08-18T03:02:00Z</dcterms:created>
  <dcterms:modified xsi:type="dcterms:W3CDTF">2024-08-20T14:58:18Z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2052-11.1.0.8567</vt:lpwstr>
  </property>
</Properties>
</file>