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57" r:id="rId2"/>
    <p:sldId id="358" r:id="rId3"/>
    <p:sldId id="359" r:id="rId4"/>
    <p:sldId id="360" r:id="rId5"/>
    <p:sldId id="361" r:id="rId6"/>
    <p:sldId id="362" r:id="rId7"/>
    <p:sldId id="363" r:id="rId8"/>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12B6"/>
    <a:srgbClr val="53A5F5"/>
    <a:srgbClr val="AC0BBD"/>
    <a:srgbClr val="9D19AF"/>
    <a:srgbClr val="228AF2"/>
    <a:srgbClr val="31373F"/>
    <a:srgbClr val="9214CF"/>
    <a:srgbClr val="FD4F5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EEEC0-F264-4D32-9920-A9DD76E79A84}" v="71" dt="2023-10-29T08:57:15.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8235" autoAdjust="0"/>
  </p:normalViewPr>
  <p:slideViewPr>
    <p:cSldViewPr snapToGrid="0">
      <p:cViewPr varScale="1">
        <p:scale>
          <a:sx n="89" d="100"/>
          <a:sy n="89" d="100"/>
        </p:scale>
        <p:origin x="1146" y="84"/>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7872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417306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161398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3249268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68018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137605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365131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dirty="0">
                <a:solidFill>
                  <a:srgbClr val="7F12B6"/>
                </a:solidFill>
                <a:latin typeface="时尚中黑简体" panose="01010104010101010101" pitchFamily="2" charset="-122"/>
                <a:ea typeface="时尚中黑简体" panose="01010104010101010101" pitchFamily="2" charset="-122"/>
              </a:rPr>
              <a:t>Design and Validation of Pseudo-Force Haptic Device for Actual Walking                      --HAPTICS 2024</a:t>
            </a:r>
          </a:p>
        </p:txBody>
      </p:sp>
      <p:sp>
        <p:nvSpPr>
          <p:cNvPr id="3" name="文本框 2">
            <a:extLst>
              <a:ext uri="{FF2B5EF4-FFF2-40B4-BE49-F238E27FC236}">
                <a16:creationId xmlns:a16="http://schemas.microsoft.com/office/drawing/2014/main" id="{51FD6ECE-A7FC-FABE-E670-32535B2F0B34}"/>
              </a:ext>
            </a:extLst>
          </p:cNvPr>
          <p:cNvSpPr txBox="1"/>
          <p:nvPr/>
        </p:nvSpPr>
        <p:spPr bwMode="auto">
          <a:xfrm>
            <a:off x="322925" y="1506620"/>
            <a:ext cx="10675471" cy="1200329"/>
          </a:xfrm>
          <a:prstGeom prst="rect">
            <a:avLst/>
          </a:prstGeom>
          <a:noFill/>
        </p:spPr>
        <p:txBody>
          <a:bodyPr wrap="square">
            <a:spAutoFit/>
            <a:scene3d>
              <a:camera prst="orthographicFront"/>
              <a:lightRig rig="threePt" dir="t"/>
            </a:scene3d>
            <a:sp3d contourW="12700"/>
          </a:bodyPr>
          <a:lstStyle/>
          <a:p>
            <a:pPr marL="342900" indent="-342900">
              <a:buAutoNum type="arabicPeriod"/>
              <a:defRPr/>
            </a:pPr>
            <a:r>
              <a:rPr lang="zh-CN" altLang="en-US" dirty="0"/>
              <a:t>振动提示被优先考虑成本效益、便携性和低功率使用。</a:t>
            </a:r>
            <a:endParaRPr lang="en-US" altLang="zh-CN" dirty="0"/>
          </a:p>
          <a:p>
            <a:pPr marL="342900" indent="-342900">
              <a:buAutoNum type="arabicPeriod"/>
              <a:defRPr/>
            </a:pPr>
            <a:r>
              <a:rPr lang="zh-CN" altLang="en-US" dirty="0"/>
              <a:t>振动线索可以大致分为两类：一类是编码和传达振动频率和强度的模式，另一类是依赖于振动位置的。</a:t>
            </a:r>
            <a:endParaRPr lang="en-US" altLang="zh-CN" dirty="0"/>
          </a:p>
          <a:p>
            <a:pPr>
              <a:defRPr/>
            </a:pPr>
            <a:endParaRPr lang="en-US" altLang="zh-CN" dirty="0"/>
          </a:p>
          <a:p>
            <a:pPr>
              <a:defRPr/>
            </a:pPr>
            <a:endParaRPr lang="en-US" altLang="zh-CN" dirty="0"/>
          </a:p>
        </p:txBody>
      </p:sp>
    </p:spTree>
    <p:extLst>
      <p:ext uri="{BB962C8B-B14F-4D97-AF65-F5344CB8AC3E}">
        <p14:creationId xmlns:p14="http://schemas.microsoft.com/office/powerpoint/2010/main" val="42820850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dirty="0">
                <a:solidFill>
                  <a:srgbClr val="7F12B6"/>
                </a:solidFill>
                <a:latin typeface="时尚中黑简体" panose="01010104010101010101" pitchFamily="2" charset="-122"/>
                <a:ea typeface="时尚中黑简体" panose="01010104010101010101" pitchFamily="2" charset="-122"/>
              </a:rPr>
              <a:t>Assessing the Effectiveness of Vibrotactile Feedback on a 2D Navigation Task                                          -- HCI 2013</a:t>
            </a:r>
          </a:p>
        </p:txBody>
      </p:sp>
      <p:sp>
        <p:nvSpPr>
          <p:cNvPr id="3" name="文本框 2">
            <a:extLst>
              <a:ext uri="{FF2B5EF4-FFF2-40B4-BE49-F238E27FC236}">
                <a16:creationId xmlns:a16="http://schemas.microsoft.com/office/drawing/2014/main" id="{51FD6ECE-A7FC-FABE-E670-32535B2F0B34}"/>
              </a:ext>
            </a:extLst>
          </p:cNvPr>
          <p:cNvSpPr txBox="1"/>
          <p:nvPr/>
        </p:nvSpPr>
        <p:spPr bwMode="auto">
          <a:xfrm>
            <a:off x="322925" y="1506620"/>
            <a:ext cx="10675471" cy="5078313"/>
          </a:xfrm>
          <a:prstGeom prst="rect">
            <a:avLst/>
          </a:prstGeom>
          <a:noFill/>
        </p:spPr>
        <p:txBody>
          <a:bodyPr wrap="square">
            <a:spAutoFit/>
            <a:scene3d>
              <a:camera prst="orthographicFront"/>
              <a:lightRig rig="threePt" dir="t"/>
            </a:scene3d>
            <a:sp3d contourW="12700"/>
          </a:bodyPr>
          <a:lstStyle/>
          <a:p>
            <a:pPr marL="342900" indent="-342900">
              <a:buAutoNum type="arabicPeriod"/>
              <a:defRPr/>
            </a:pPr>
            <a:r>
              <a:rPr lang="zh-CN" altLang="en-US" b="0" i="0" dirty="0">
                <a:effectLst/>
                <a:highlight>
                  <a:srgbClr val="FFFFFF"/>
                </a:highlight>
                <a:latin typeface="-apple-system"/>
              </a:rPr>
              <a:t>振动的主要参数是强度（振幅）、频率、信号（波形）持续时间、节奏和空间位置。</a:t>
            </a:r>
            <a:endParaRPr lang="en-US" altLang="zh-CN" b="0" i="0" dirty="0">
              <a:effectLst/>
              <a:highlight>
                <a:srgbClr val="FFFFFF"/>
              </a:highlight>
              <a:latin typeface="-apple-system"/>
            </a:endParaRPr>
          </a:p>
          <a:p>
            <a:pPr marL="342900" indent="-342900">
              <a:buAutoNum type="arabicPeriod"/>
              <a:defRPr/>
            </a:pPr>
            <a:r>
              <a:rPr lang="zh-CN" altLang="en-US" dirty="0"/>
              <a:t>强度是指信号幅度的平方。频率是指振动的速率，用赫兹（</a:t>
            </a:r>
            <a:r>
              <a:rPr lang="en-US" altLang="zh-CN" dirty="0"/>
              <a:t>Hz</a:t>
            </a:r>
            <a:r>
              <a:rPr lang="zh-CN" altLang="en-US" dirty="0"/>
              <a:t>）表示。</a:t>
            </a:r>
            <a:endParaRPr lang="en-US" altLang="zh-CN" dirty="0"/>
          </a:p>
          <a:p>
            <a:pPr marL="342900" indent="-342900">
              <a:buAutoNum type="arabicPeriod"/>
              <a:defRPr/>
            </a:pPr>
            <a:r>
              <a:rPr lang="zh-CN" altLang="en-US" b="0" i="0" dirty="0">
                <a:effectLst/>
                <a:highlight>
                  <a:srgbClr val="FFFFFF"/>
                </a:highlight>
                <a:latin typeface="-apple-system"/>
              </a:rPr>
              <a:t>幅度和频率是自变量。 有两个幅度水平：大振幅（</a:t>
            </a:r>
            <a:r>
              <a:rPr lang="en-US" altLang="zh-CN" b="0" i="0" dirty="0">
                <a:effectLst/>
                <a:highlight>
                  <a:srgbClr val="FFFFFF"/>
                </a:highlight>
                <a:latin typeface="-apple-system"/>
              </a:rPr>
              <a:t>A1 = 4.1</a:t>
            </a:r>
            <a:r>
              <a:rPr lang="zh-CN" altLang="en-US" b="0" i="0" dirty="0">
                <a:effectLst/>
                <a:highlight>
                  <a:srgbClr val="FFFFFF"/>
                </a:highlight>
                <a:latin typeface="-apple-system"/>
              </a:rPr>
              <a:t>）和小振幅（</a:t>
            </a:r>
            <a:r>
              <a:rPr lang="en-US" altLang="zh-CN" b="0" i="0" dirty="0">
                <a:effectLst/>
                <a:highlight>
                  <a:srgbClr val="FFFFFF"/>
                </a:highlight>
                <a:latin typeface="-apple-system"/>
              </a:rPr>
              <a:t>A2 = 1.0</a:t>
            </a:r>
            <a:r>
              <a:rPr lang="zh-CN" altLang="en-US" b="0" i="0" dirty="0">
                <a:effectLst/>
                <a:highlight>
                  <a:srgbClr val="FFFFFF"/>
                </a:highlight>
                <a:latin typeface="-apple-system"/>
              </a:rPr>
              <a:t>）。 频率分为三个级别：高频（</a:t>
            </a:r>
            <a:r>
              <a:rPr lang="en-US" altLang="zh-CN" b="0" i="0" dirty="0">
                <a:effectLst/>
                <a:highlight>
                  <a:srgbClr val="FFFFFF"/>
                </a:highlight>
                <a:latin typeface="-apple-system"/>
              </a:rPr>
              <a:t>F1 = 349 Hz</a:t>
            </a:r>
            <a:r>
              <a:rPr lang="zh-CN" altLang="en-US" b="0" i="0" dirty="0">
                <a:effectLst/>
                <a:highlight>
                  <a:srgbClr val="FFFFFF"/>
                </a:highlight>
                <a:latin typeface="-apple-system"/>
              </a:rPr>
              <a:t>）（控制器提供的最高可用频率）、中频（</a:t>
            </a:r>
            <a:r>
              <a:rPr lang="en-US" altLang="zh-CN" b="0" i="0" dirty="0">
                <a:effectLst/>
                <a:highlight>
                  <a:srgbClr val="FFFFFF"/>
                </a:highlight>
                <a:latin typeface="-apple-system"/>
              </a:rPr>
              <a:t>F2 = 200 Hz</a:t>
            </a:r>
            <a:r>
              <a:rPr lang="zh-CN" altLang="en-US" b="0" i="0" dirty="0">
                <a:effectLst/>
                <a:highlight>
                  <a:srgbClr val="FFFFFF"/>
                </a:highlight>
                <a:latin typeface="-apple-system"/>
              </a:rPr>
              <a:t>）和低频（</a:t>
            </a:r>
            <a:r>
              <a:rPr lang="en-US" altLang="zh-CN" b="0" i="0" dirty="0">
                <a:effectLst/>
                <a:highlight>
                  <a:srgbClr val="FFFFFF"/>
                </a:highlight>
                <a:latin typeface="-apple-system"/>
              </a:rPr>
              <a:t>F3 = 50 Hz</a:t>
            </a:r>
            <a:r>
              <a:rPr lang="zh-CN" altLang="en-US" b="0" i="0" dirty="0">
                <a:effectLst/>
                <a:highlight>
                  <a:srgbClr val="FFFFFF"/>
                </a:highlight>
                <a:latin typeface="-apple-system"/>
              </a:rPr>
              <a:t>）。</a:t>
            </a:r>
            <a:endParaRPr lang="en-US" altLang="zh-CN" b="0" i="0" dirty="0">
              <a:effectLst/>
              <a:highlight>
                <a:srgbClr val="FFFFFF"/>
              </a:highlight>
              <a:latin typeface="-apple-system"/>
            </a:endParaRPr>
          </a:p>
          <a:p>
            <a:pPr>
              <a:defRPr/>
            </a:pPr>
            <a:endParaRPr lang="en-US" altLang="zh-CN" b="0" i="0" dirty="0">
              <a:effectLst/>
              <a:highlight>
                <a:srgbClr val="FFFFFF"/>
              </a:highlight>
              <a:latin typeface="-apple-system"/>
            </a:endParaRPr>
          </a:p>
          <a:p>
            <a:pPr>
              <a:defRPr/>
            </a:pPr>
            <a:r>
              <a:rPr lang="en-US" altLang="zh-CN" b="0" i="0" dirty="0">
                <a:effectLst/>
                <a:highlight>
                  <a:srgbClr val="FFFFFF"/>
                </a:highlight>
                <a:latin typeface="-apple-system"/>
              </a:rPr>
              <a:t> 	</a:t>
            </a:r>
            <a:r>
              <a:rPr lang="zh-CN" altLang="en-US" b="0" i="0" dirty="0">
                <a:effectLst/>
                <a:highlight>
                  <a:srgbClr val="FFFFFF"/>
                </a:highlight>
                <a:latin typeface="-apple-system"/>
              </a:rPr>
              <a:t>频率对任务完成时间有显着影响。 参与者中频的完成时间明显短于高频，而高频的完成时间也明显短于低频。</a:t>
            </a:r>
            <a:endParaRPr lang="en-US" altLang="zh-CN" b="0" i="0" dirty="0">
              <a:effectLst/>
              <a:highlight>
                <a:srgbClr val="FFFFFF"/>
              </a:highlight>
              <a:latin typeface="-apple-system"/>
            </a:endParaRPr>
          </a:p>
          <a:p>
            <a:pPr>
              <a:defRPr/>
            </a:pPr>
            <a:r>
              <a:rPr lang="en-US" altLang="zh-CN" dirty="0">
                <a:highlight>
                  <a:srgbClr val="FFFFFF"/>
                </a:highlight>
                <a:latin typeface="-apple-system"/>
              </a:rPr>
              <a:t>	</a:t>
            </a:r>
            <a:r>
              <a:rPr lang="zh-CN" altLang="en-US" b="0" i="0" dirty="0">
                <a:effectLst/>
                <a:highlight>
                  <a:srgbClr val="FFFFFF"/>
                </a:highlight>
                <a:latin typeface="-apple-system"/>
              </a:rPr>
              <a:t>振幅对任务完成时间有显着影响。 参与者在大振幅中的完成时间明显短于小振幅。 </a:t>
            </a:r>
            <a:endParaRPr lang="en-US" altLang="zh-CN" b="0" i="0" dirty="0">
              <a:effectLst/>
              <a:highlight>
                <a:srgbClr val="FFFFFF"/>
              </a:highlight>
              <a:latin typeface="-apple-system"/>
            </a:endParaRPr>
          </a:p>
          <a:p>
            <a:pPr>
              <a:defRPr/>
            </a:pPr>
            <a:r>
              <a:rPr lang="en-US" altLang="zh-CN" dirty="0">
                <a:highlight>
                  <a:srgbClr val="FFFFFF"/>
                </a:highlight>
                <a:latin typeface="-apple-system"/>
              </a:rPr>
              <a:t>	</a:t>
            </a:r>
            <a:r>
              <a:rPr lang="zh-CN" altLang="en-US" b="0" i="0" dirty="0">
                <a:effectLst/>
                <a:highlight>
                  <a:srgbClr val="FFFFFF"/>
                </a:highlight>
                <a:latin typeface="-apple-system"/>
              </a:rPr>
              <a:t>频率和振幅之间存在显着的交互作用。在所有频率水平上，随着幅度的增加，任务完成时间减少。 但低频的下降幅度远大于中高频。 </a:t>
            </a:r>
            <a:endParaRPr lang="en-US" altLang="zh-CN" b="0" i="0" dirty="0">
              <a:effectLst/>
              <a:highlight>
                <a:srgbClr val="FFFFFF"/>
              </a:highlight>
              <a:latin typeface="-apple-system"/>
            </a:endParaRPr>
          </a:p>
          <a:p>
            <a:pPr>
              <a:defRPr/>
            </a:pPr>
            <a:endParaRPr lang="en-US" altLang="zh-CN" dirty="0">
              <a:highlight>
                <a:srgbClr val="FFFFFF"/>
              </a:highlight>
              <a:latin typeface="-apple-system"/>
            </a:endParaRPr>
          </a:p>
          <a:p>
            <a:pPr>
              <a:defRPr/>
            </a:pPr>
            <a:r>
              <a:rPr lang="en-US" altLang="zh-CN" dirty="0">
                <a:highlight>
                  <a:srgbClr val="FFFFFF"/>
                </a:highlight>
                <a:latin typeface="-apple-system"/>
              </a:rPr>
              <a:t>	</a:t>
            </a:r>
            <a:r>
              <a:rPr lang="zh-CN" altLang="en-US" b="0" i="0" dirty="0">
                <a:effectLst/>
                <a:highlight>
                  <a:srgbClr val="FFFFFF"/>
                </a:highlight>
                <a:latin typeface="-apple-system"/>
              </a:rPr>
              <a:t>频率对烦恼程度有显着影响。 参与者在低频的烦恼水平明显低于中频和高频。</a:t>
            </a:r>
            <a:endParaRPr lang="en-US" altLang="zh-CN" b="0" i="0" dirty="0">
              <a:effectLst/>
              <a:highlight>
                <a:srgbClr val="FFFFFF"/>
              </a:highlight>
              <a:latin typeface="-apple-system"/>
            </a:endParaRPr>
          </a:p>
          <a:p>
            <a:pPr>
              <a:defRPr/>
            </a:pPr>
            <a:r>
              <a:rPr lang="en-US" altLang="zh-CN" dirty="0"/>
              <a:t>	</a:t>
            </a:r>
            <a:r>
              <a:rPr lang="zh-CN" altLang="en-US" b="0" i="0" dirty="0">
                <a:effectLst/>
                <a:highlight>
                  <a:srgbClr val="FFFFFF"/>
                </a:highlight>
                <a:latin typeface="-apple-system"/>
              </a:rPr>
              <a:t>振幅对烦恼程度有显着影响。 参与者在小振幅中的烦恼水平显着低于大振幅。 </a:t>
            </a:r>
            <a:endParaRPr lang="en-US" altLang="zh-CN" b="0" i="0" dirty="0">
              <a:effectLst/>
              <a:highlight>
                <a:srgbClr val="FFFFFF"/>
              </a:highlight>
              <a:latin typeface="-apple-system"/>
            </a:endParaRPr>
          </a:p>
          <a:p>
            <a:pPr>
              <a:defRPr/>
            </a:pPr>
            <a:r>
              <a:rPr lang="en-US" altLang="zh-CN" dirty="0">
                <a:highlight>
                  <a:srgbClr val="FFFFFF"/>
                </a:highlight>
                <a:latin typeface="-apple-system"/>
              </a:rPr>
              <a:t>	</a:t>
            </a:r>
            <a:r>
              <a:rPr lang="zh-CN" altLang="en-US" b="0" i="0" dirty="0">
                <a:effectLst/>
                <a:highlight>
                  <a:srgbClr val="FFFFFF"/>
                </a:highlight>
                <a:latin typeface="-apple-system"/>
              </a:rPr>
              <a:t>频率和振幅之间存在显着的交互作用。在所有频率水平上，用户的烦恼程度随着幅度的增加而增加。 然而，随着频率水平的增加，增长率也增加。 换句话说，高频时增幅最大，低频时增幅最小。</a:t>
            </a:r>
            <a:endParaRPr lang="en-US" altLang="zh-CN" b="0" i="0" dirty="0">
              <a:effectLst/>
              <a:highlight>
                <a:srgbClr val="FFFFFF"/>
              </a:highlight>
              <a:latin typeface="-apple-system"/>
            </a:endParaRPr>
          </a:p>
          <a:p>
            <a:pPr>
              <a:defRPr/>
            </a:pPr>
            <a:endParaRPr lang="en-US" altLang="zh-CN" dirty="0">
              <a:highlight>
                <a:srgbClr val="FFFFFF"/>
              </a:highlight>
              <a:latin typeface="-apple-system"/>
            </a:endParaRPr>
          </a:p>
          <a:p>
            <a:pPr>
              <a:defRPr/>
            </a:pPr>
            <a:r>
              <a:rPr lang="en-US" altLang="zh-CN" dirty="0">
                <a:highlight>
                  <a:srgbClr val="FFFFFF"/>
                </a:highlight>
                <a:latin typeface="-apple-system"/>
              </a:rPr>
              <a:t>4. </a:t>
            </a:r>
            <a:r>
              <a:rPr lang="zh-CN" altLang="en-US" b="0" i="0" dirty="0">
                <a:effectLst/>
                <a:highlight>
                  <a:srgbClr val="FFFFFF"/>
                </a:highlight>
                <a:latin typeface="-apple-system"/>
              </a:rPr>
              <a:t> 由于触觉显示器的持续时间很短（短于 </a:t>
            </a:r>
            <a:r>
              <a:rPr lang="en-US" altLang="zh-CN" b="0" i="0" dirty="0">
                <a:effectLst/>
                <a:highlight>
                  <a:srgbClr val="FFFFFF"/>
                </a:highlight>
                <a:latin typeface="-apple-system"/>
              </a:rPr>
              <a:t>2 </a:t>
            </a:r>
            <a:r>
              <a:rPr lang="zh-CN" altLang="en-US" b="0" i="0" dirty="0">
                <a:effectLst/>
                <a:highlight>
                  <a:srgbClr val="FFFFFF"/>
                </a:highlight>
                <a:latin typeface="-apple-system"/>
              </a:rPr>
              <a:t>秒），因此无论幅度水平如何，用户可能都不会感到烦恼。 </a:t>
            </a:r>
            <a:endParaRPr lang="en-US" altLang="zh-CN" dirty="0"/>
          </a:p>
          <a:p>
            <a:pPr>
              <a:defRPr/>
            </a:pPr>
            <a:endParaRPr lang="en-US" altLang="zh-CN" dirty="0"/>
          </a:p>
        </p:txBody>
      </p:sp>
    </p:spTree>
    <p:extLst>
      <p:ext uri="{BB962C8B-B14F-4D97-AF65-F5344CB8AC3E}">
        <p14:creationId xmlns:p14="http://schemas.microsoft.com/office/powerpoint/2010/main" val="40496494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dirty="0" err="1">
                <a:solidFill>
                  <a:srgbClr val="7F12B6"/>
                </a:solidFill>
                <a:latin typeface="时尚中黑简体" panose="01010104010101010101" pitchFamily="2" charset="-122"/>
                <a:ea typeface="时尚中黑简体" panose="01010104010101010101" pitchFamily="2" charset="-122"/>
              </a:rPr>
              <a:t>PocketNavigator</a:t>
            </a:r>
            <a:r>
              <a:rPr lang="en-US" altLang="zh-CN" sz="1400" b="1" dirty="0">
                <a:solidFill>
                  <a:srgbClr val="7F12B6"/>
                </a:solidFill>
                <a:latin typeface="时尚中黑简体" panose="01010104010101010101" pitchFamily="2" charset="-122"/>
                <a:ea typeface="时尚中黑简体" panose="01010104010101010101" pitchFamily="2" charset="-122"/>
              </a:rPr>
              <a:t>: Studying Tactile Navigation Systems In-Situ                                                                       --CHI 2012</a:t>
            </a:r>
          </a:p>
        </p:txBody>
      </p:sp>
      <p:sp>
        <p:nvSpPr>
          <p:cNvPr id="3" name="文本框 2">
            <a:extLst>
              <a:ext uri="{FF2B5EF4-FFF2-40B4-BE49-F238E27FC236}">
                <a16:creationId xmlns:a16="http://schemas.microsoft.com/office/drawing/2014/main" id="{51FD6ECE-A7FC-FABE-E670-32535B2F0B34}"/>
              </a:ext>
            </a:extLst>
          </p:cNvPr>
          <p:cNvSpPr txBox="1"/>
          <p:nvPr/>
        </p:nvSpPr>
        <p:spPr bwMode="auto">
          <a:xfrm>
            <a:off x="322925" y="1506620"/>
            <a:ext cx="10675471" cy="2031325"/>
          </a:xfrm>
          <a:prstGeom prst="rect">
            <a:avLst/>
          </a:prstGeom>
          <a:noFill/>
        </p:spPr>
        <p:txBody>
          <a:bodyPr wrap="square">
            <a:spAutoFit/>
            <a:scene3d>
              <a:camera prst="orthographicFront"/>
              <a:lightRig rig="threePt" dir="t"/>
            </a:scene3d>
            <a:sp3d contourW="12700"/>
          </a:bodyPr>
          <a:lstStyle/>
          <a:p>
            <a:pPr marL="342900" indent="-342900">
              <a:buAutoNum type="arabicPeriod"/>
              <a:defRPr/>
            </a:pPr>
            <a:r>
              <a:rPr lang="zh-CN" altLang="en-US" b="0" i="0" dirty="0">
                <a:effectLst/>
                <a:highlight>
                  <a:srgbClr val="FFFFFF"/>
                </a:highlight>
                <a:latin typeface="-apple-system"/>
              </a:rPr>
              <a:t>手机的振动警报来提供导航支持。两种主要的解决方案：指魔杖和第六感。指魔杖</a:t>
            </a:r>
            <a:r>
              <a:rPr lang="en-US" altLang="zh-CN" b="0" i="0" dirty="0">
                <a:effectLst/>
                <a:highlight>
                  <a:srgbClr val="FFFFFF"/>
                </a:highlight>
                <a:latin typeface="-apple-system"/>
              </a:rPr>
              <a:t>——</a:t>
            </a:r>
            <a:r>
              <a:rPr lang="zh-CN" altLang="en-US" b="0" i="0" dirty="0">
                <a:effectLst/>
                <a:highlight>
                  <a:srgbClr val="FFFFFF"/>
                </a:highlight>
                <a:latin typeface="-apple-system"/>
              </a:rPr>
              <a:t>用户扫描空间信息； 指向方向上实体（例如航路点）的存在通过振动来指示。第六感</a:t>
            </a:r>
            <a:r>
              <a:rPr lang="en-US" altLang="zh-CN" b="0" i="0" dirty="0">
                <a:effectLst/>
                <a:highlight>
                  <a:srgbClr val="FFFFFF"/>
                </a:highlight>
                <a:latin typeface="-apple-system"/>
              </a:rPr>
              <a:t>——</a:t>
            </a:r>
            <a:r>
              <a:rPr lang="zh-CN" altLang="en-US" b="0" i="0" dirty="0">
                <a:effectLst/>
                <a:highlight>
                  <a:srgbClr val="FFFFFF"/>
                </a:highlight>
                <a:latin typeface="-apple-system"/>
              </a:rPr>
              <a:t>空间实体的方向，例如路径点，被编码在振动反馈本身中，例如 通过对不同的方向使用不同的编码。</a:t>
            </a:r>
            <a:endParaRPr lang="en-US" altLang="zh-CN" b="0" i="0" dirty="0">
              <a:effectLst/>
              <a:highlight>
                <a:srgbClr val="FFFFFF"/>
              </a:highlight>
              <a:latin typeface="-apple-system"/>
            </a:endParaRPr>
          </a:p>
          <a:p>
            <a:pPr marL="342900" indent="-342900">
              <a:buAutoNum type="arabicPeriod"/>
              <a:defRPr/>
            </a:pPr>
            <a:r>
              <a:rPr lang="zh-CN" altLang="en-US" b="0" i="0" dirty="0">
                <a:effectLst/>
                <a:highlight>
                  <a:srgbClr val="FFFFFF"/>
                </a:highlight>
                <a:latin typeface="-apple-system"/>
              </a:rPr>
              <a:t>子文章：</a:t>
            </a:r>
            <a:endParaRPr lang="en-US" altLang="zh-CN" b="0" i="0" dirty="0">
              <a:effectLst/>
              <a:highlight>
                <a:srgbClr val="FFFFFF"/>
              </a:highlight>
              <a:latin typeface="-apple-system"/>
            </a:endParaRPr>
          </a:p>
          <a:p>
            <a:pPr>
              <a:defRPr/>
            </a:pPr>
            <a:r>
              <a:rPr lang="en-US" altLang="zh-CN" dirty="0">
                <a:highlight>
                  <a:srgbClr val="FFFFFF"/>
                </a:highlight>
                <a:latin typeface="-apple-system"/>
              </a:rPr>
              <a:t>	</a:t>
            </a:r>
            <a:r>
              <a:rPr lang="en-US" altLang="zh-CN" b="0" i="0" dirty="0" err="1">
                <a:effectLst/>
                <a:highlight>
                  <a:srgbClr val="FFFFFF"/>
                </a:highlight>
                <a:latin typeface="-apple-system"/>
              </a:rPr>
              <a:t>PocketNavigator</a:t>
            </a:r>
            <a:r>
              <a:rPr lang="en-US" altLang="zh-CN" b="0" i="0" dirty="0">
                <a:effectLst/>
                <a:highlight>
                  <a:srgbClr val="FFFFFF"/>
                </a:highlight>
                <a:latin typeface="-apple-system"/>
              </a:rPr>
              <a:t>: Vibro-Tactile Waypoint Navigation for Everyday Mobile Devices             --</a:t>
            </a:r>
            <a:r>
              <a:rPr lang="en-US" altLang="zh-CN" b="0" i="0" dirty="0" err="1">
                <a:effectLst/>
                <a:highlight>
                  <a:srgbClr val="FFFFFF"/>
                </a:highlight>
                <a:latin typeface="-apple-system"/>
              </a:rPr>
              <a:t>MobileHCI</a:t>
            </a:r>
            <a:r>
              <a:rPr lang="en-US" altLang="zh-CN" b="0" i="0" dirty="0">
                <a:effectLst/>
                <a:highlight>
                  <a:srgbClr val="FFFFFF"/>
                </a:highlight>
                <a:latin typeface="-apple-system"/>
              </a:rPr>
              <a:t> 2010</a:t>
            </a:r>
          </a:p>
          <a:p>
            <a:pPr>
              <a:defRPr/>
            </a:pPr>
            <a:r>
              <a:rPr lang="en-US" altLang="zh-CN" dirty="0">
                <a:highlight>
                  <a:srgbClr val="FFFFFF"/>
                </a:highlight>
                <a:latin typeface="-apple-system"/>
              </a:rPr>
              <a:t>	6th Senses for Everyone! The Value of Multimodal Feedback in Handheld Navigation Aids  --ICMI 2011</a:t>
            </a:r>
            <a:endParaRPr lang="en-US" altLang="zh-CN" b="0" i="0" dirty="0">
              <a:effectLst/>
              <a:highlight>
                <a:srgbClr val="FFFFFF"/>
              </a:highlight>
              <a:latin typeface="-apple-system"/>
            </a:endParaRPr>
          </a:p>
          <a:p>
            <a:pPr>
              <a:defRPr/>
            </a:pPr>
            <a:endParaRPr lang="en-US" altLang="zh-CN" dirty="0"/>
          </a:p>
        </p:txBody>
      </p:sp>
    </p:spTree>
    <p:extLst>
      <p:ext uri="{BB962C8B-B14F-4D97-AF65-F5344CB8AC3E}">
        <p14:creationId xmlns:p14="http://schemas.microsoft.com/office/powerpoint/2010/main" val="32365332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dirty="0">
                <a:solidFill>
                  <a:srgbClr val="7F12B6"/>
                </a:solidFill>
                <a:latin typeface="时尚中黑简体" panose="01010104010101010101" pitchFamily="2" charset="-122"/>
                <a:ea typeface="时尚中黑简体" panose="01010104010101010101" pitchFamily="2" charset="-122"/>
              </a:rPr>
              <a:t>Glow the Buzz: a VR Puzzle Adventure Game Mainly Played Through Haptic Feedback           --CHI 2023</a:t>
            </a:r>
          </a:p>
        </p:txBody>
      </p:sp>
    </p:spTree>
    <p:extLst>
      <p:ext uri="{BB962C8B-B14F-4D97-AF65-F5344CB8AC3E}">
        <p14:creationId xmlns:p14="http://schemas.microsoft.com/office/powerpoint/2010/main" val="320086282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dirty="0" err="1">
                <a:solidFill>
                  <a:srgbClr val="7F12B6"/>
                </a:solidFill>
                <a:latin typeface="时尚中黑简体" panose="01010104010101010101" pitchFamily="2" charset="-122"/>
                <a:ea typeface="时尚中黑简体" panose="01010104010101010101" pitchFamily="2" charset="-122"/>
              </a:rPr>
              <a:t>LineChaser</a:t>
            </a:r>
            <a:r>
              <a:rPr lang="en-US" altLang="zh-CN" sz="1400" b="1" dirty="0">
                <a:solidFill>
                  <a:srgbClr val="7F12B6"/>
                </a:solidFill>
                <a:latin typeface="时尚中黑简体" panose="01010104010101010101" pitchFamily="2" charset="-122"/>
                <a:ea typeface="时尚中黑简体" panose="01010104010101010101" pitchFamily="2" charset="-122"/>
              </a:rPr>
              <a:t>: A Smartphone-Based Navigation System for Blind People to Stand in Lines                    --</a:t>
            </a:r>
            <a:r>
              <a:rPr lang="en-US" altLang="zh-CN" sz="1400" b="1">
                <a:solidFill>
                  <a:srgbClr val="7F12B6"/>
                </a:solidFill>
                <a:latin typeface="时尚中黑简体" panose="01010104010101010101" pitchFamily="2" charset="-122"/>
                <a:ea typeface="时尚中黑简体" panose="01010104010101010101" pitchFamily="2" charset="-122"/>
              </a:rPr>
              <a:t>CHI 2021</a:t>
            </a:r>
            <a:endParaRPr lang="en-US" altLang="zh-CN" sz="14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4086763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dirty="0">
                <a:solidFill>
                  <a:srgbClr val="7F12B6"/>
                </a:solidFill>
                <a:latin typeface="时尚中黑简体" panose="01010104010101010101" pitchFamily="2" charset="-122"/>
                <a:ea typeface="时尚中黑简体" panose="01010104010101010101" pitchFamily="2" charset="-122"/>
              </a:rPr>
              <a:t>Tactile Compass: Enabling Visually Impaired People to Follow a Path with Continuous Directional Feedback  --CHI 2021</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2585323"/>
          </a:xfrm>
          <a:prstGeom prst="rect">
            <a:avLst/>
          </a:prstGeom>
          <a:noFill/>
        </p:spPr>
        <p:txBody>
          <a:bodyPr wrap="square">
            <a:spAutoFit/>
            <a:scene3d>
              <a:camera prst="orthographicFront"/>
              <a:lightRig rig="threePt" dir="t"/>
            </a:scene3d>
            <a:sp3d contourW="12700"/>
          </a:bodyPr>
          <a:lstStyle/>
          <a:p>
            <a:pPr marL="342900" indent="-342900">
              <a:buFont typeface="+mj-lt"/>
              <a:buAutoNum type="arabicPeriod"/>
              <a:defRPr/>
            </a:pPr>
            <a:r>
              <a:rPr lang="zh-CN" altLang="en-US" b="0" i="0" dirty="0">
                <a:effectLst/>
                <a:highlight>
                  <a:srgbClr val="FFFFFF"/>
                </a:highlight>
                <a:latin typeface="-apple-system"/>
              </a:rPr>
              <a:t>视障人士跟随道路的指引系统：为了支持路径跟踪任务，引导系统应该提供路径规划和导航反馈。 路径规划的目标是建立一个安全有效的路径从一个地方到另一个地方。</a:t>
            </a:r>
            <a:endParaRPr lang="en-US" altLang="zh-CN" b="0" i="0" dirty="0">
              <a:effectLst/>
              <a:highlight>
                <a:srgbClr val="FFFFFF"/>
              </a:highlight>
              <a:latin typeface="-apple-system"/>
            </a:endParaRPr>
          </a:p>
          <a:p>
            <a:pPr marL="342900" indent="-342900">
              <a:buFont typeface="+mj-lt"/>
              <a:buAutoNum type="arabicPeriod"/>
              <a:defRPr/>
            </a:pPr>
            <a:r>
              <a:rPr lang="zh-CN" altLang="en-US" b="0" i="0" dirty="0">
                <a:effectLst/>
                <a:highlight>
                  <a:srgbClr val="FFFFFF"/>
                </a:highlight>
                <a:latin typeface="-apple-system"/>
              </a:rPr>
              <a:t>在振动与方向的关系中，有间接映射和直接映射。 对于间接映射，研究人员使用振动模式来指示方向。 例如，</a:t>
            </a:r>
            <a:r>
              <a:rPr lang="en-US" altLang="zh-CN" b="0" i="0" dirty="0" err="1">
                <a:effectLst/>
                <a:highlight>
                  <a:srgbClr val="FFFFFF"/>
                </a:highlight>
                <a:latin typeface="-apple-system"/>
              </a:rPr>
              <a:t>PocketNavigator</a:t>
            </a:r>
            <a:r>
              <a:rPr lang="zh-CN" altLang="en-US" b="0" i="0" dirty="0">
                <a:effectLst/>
                <a:highlight>
                  <a:srgbClr val="FFFFFF"/>
                </a:highlight>
                <a:latin typeface="-apple-system"/>
              </a:rPr>
              <a:t>使用两个短脉冲来指示前进。 直接映射是指振动位置与目标方向之间存在直接的空间映射关系。 例如，在</a:t>
            </a:r>
            <a:r>
              <a:rPr lang="en-US" altLang="zh-CN" b="0" i="0" dirty="0" err="1">
                <a:effectLst/>
                <a:highlight>
                  <a:srgbClr val="FFFFFF"/>
                </a:highlight>
                <a:latin typeface="-apple-system"/>
              </a:rPr>
              <a:t>ActiveBelt</a:t>
            </a:r>
            <a:r>
              <a:rPr lang="zh-CN" altLang="en-US" b="0" i="0" dirty="0">
                <a:effectLst/>
                <a:highlight>
                  <a:srgbClr val="FFFFFF"/>
                </a:highlight>
                <a:latin typeface="-apple-system"/>
              </a:rPr>
              <a:t>上均匀分布着</a:t>
            </a:r>
            <a:r>
              <a:rPr lang="en-US" altLang="zh-CN" b="0" i="0" dirty="0">
                <a:effectLst/>
                <a:highlight>
                  <a:srgbClr val="FFFFFF"/>
                </a:highlight>
                <a:latin typeface="-apple-system"/>
              </a:rPr>
              <a:t>8</a:t>
            </a:r>
            <a:r>
              <a:rPr lang="zh-CN" altLang="en-US" b="0" i="0" dirty="0">
                <a:effectLst/>
                <a:highlight>
                  <a:srgbClr val="FFFFFF"/>
                </a:highlight>
                <a:latin typeface="-apple-system"/>
              </a:rPr>
              <a:t>台振动电机，可以以</a:t>
            </a:r>
            <a:r>
              <a:rPr lang="en-US" altLang="zh-CN" b="0" i="0" dirty="0">
                <a:effectLst/>
                <a:highlight>
                  <a:srgbClr val="FFFFFF"/>
                </a:highlight>
                <a:latin typeface="-apple-system"/>
              </a:rPr>
              <a:t>45°</a:t>
            </a:r>
            <a:r>
              <a:rPr lang="zh-CN" altLang="en-US" b="0" i="0" dirty="0">
                <a:effectLst/>
                <a:highlight>
                  <a:srgbClr val="FFFFFF"/>
                </a:highlight>
                <a:latin typeface="-apple-system"/>
              </a:rPr>
              <a:t>为单位指示方向。</a:t>
            </a:r>
            <a:endParaRPr lang="en-US" altLang="zh-CN" b="0" i="0" dirty="0">
              <a:effectLst/>
              <a:highlight>
                <a:srgbClr val="FFFFFF"/>
              </a:highlight>
              <a:latin typeface="-apple-system"/>
            </a:endParaRPr>
          </a:p>
          <a:p>
            <a:pPr marL="342900" indent="-342900">
              <a:buFont typeface="+mj-lt"/>
              <a:buAutoNum type="arabicPeriod"/>
              <a:defRPr/>
            </a:pPr>
            <a:r>
              <a:rPr lang="zh-CN" altLang="en-US" b="0" i="0" dirty="0">
                <a:effectLst/>
                <a:highlight>
                  <a:srgbClr val="FFFFFF"/>
                </a:highlight>
                <a:latin typeface="-apple-system"/>
              </a:rPr>
              <a:t>使用触觉罗盘时，被试能够以</a:t>
            </a:r>
            <a:r>
              <a:rPr lang="en-US" altLang="zh-CN" b="0" i="0" dirty="0">
                <a:effectLst/>
                <a:highlight>
                  <a:srgbClr val="FFFFFF"/>
                </a:highlight>
                <a:latin typeface="-apple-system"/>
              </a:rPr>
              <a:t>3.03°</a:t>
            </a:r>
            <a:r>
              <a:rPr lang="zh-CN" altLang="en-US" b="0" i="0" dirty="0">
                <a:effectLst/>
                <a:highlight>
                  <a:srgbClr val="FFFFFF"/>
                </a:highlight>
                <a:latin typeface="-apple-system"/>
              </a:rPr>
              <a:t>的平均偏差到达目标方向，并能在</a:t>
            </a:r>
            <a:r>
              <a:rPr lang="en-US" altLang="zh-CN" b="0" i="0" dirty="0">
                <a:effectLst/>
                <a:highlight>
                  <a:srgbClr val="FFFFFF"/>
                </a:highlight>
                <a:latin typeface="-apple-system"/>
              </a:rPr>
              <a:t>60cm</a:t>
            </a:r>
            <a:r>
              <a:rPr lang="zh-CN" altLang="en-US" b="0" i="0" dirty="0">
                <a:effectLst/>
                <a:highlight>
                  <a:srgbClr val="FFFFFF"/>
                </a:highlight>
                <a:latin typeface="-apple-system"/>
              </a:rPr>
              <a:t>宽的路径上平稳地导航。</a:t>
            </a:r>
            <a:endParaRPr lang="en-US" altLang="zh-CN" b="0" i="0" dirty="0">
              <a:effectLst/>
              <a:highlight>
                <a:srgbClr val="FFFFFF"/>
              </a:highlight>
              <a:latin typeface="-apple-system"/>
            </a:endParaRPr>
          </a:p>
          <a:p>
            <a:pPr marL="342900" indent="-342900">
              <a:buFont typeface="+mj-lt"/>
              <a:buAutoNum type="arabicPeriod"/>
              <a:defRPr/>
            </a:pPr>
            <a:r>
              <a:rPr lang="en-US" altLang="zh-CN" b="0" i="0" dirty="0">
                <a:effectLst/>
                <a:highlight>
                  <a:srgbClr val="FFFFFF"/>
                </a:highlight>
                <a:latin typeface="-apple-system"/>
              </a:rPr>
              <a:t>Tactus+</a:t>
            </a:r>
            <a:r>
              <a:rPr lang="zh-CN" altLang="en-US" b="0" i="0">
                <a:effectLst/>
                <a:highlight>
                  <a:srgbClr val="FFFFFF"/>
                </a:highlight>
                <a:latin typeface="-apple-system"/>
              </a:rPr>
              <a:t>音频反馈可以帮助参与者更准确地遵循路径。 然而，当参与者遭受由触觉针和音频不一致的线索引起的困惑时，他们更愿意使用触觉反馈。</a:t>
            </a:r>
            <a:endParaRPr lang="en-US" altLang="zh-CN" b="0" i="0" dirty="0">
              <a:effectLst/>
              <a:highlight>
                <a:srgbClr val="FFFFFF"/>
              </a:highlight>
              <a:latin typeface="-apple-system"/>
            </a:endParaRPr>
          </a:p>
          <a:p>
            <a:pPr>
              <a:defRPr/>
            </a:pPr>
            <a:endParaRPr lang="en-US" altLang="zh-CN" dirty="0"/>
          </a:p>
        </p:txBody>
      </p:sp>
    </p:spTree>
    <p:extLst>
      <p:ext uri="{BB962C8B-B14F-4D97-AF65-F5344CB8AC3E}">
        <p14:creationId xmlns:p14="http://schemas.microsoft.com/office/powerpoint/2010/main" val="2229495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dirty="0" err="1">
                <a:solidFill>
                  <a:srgbClr val="7F12B6"/>
                </a:solidFill>
                <a:latin typeface="时尚中黑简体" panose="01010104010101010101" pitchFamily="2" charset="-122"/>
                <a:ea typeface="时尚中黑简体" panose="01010104010101010101" pitchFamily="2" charset="-122"/>
              </a:rPr>
              <a:t>DesignandEvaluation</a:t>
            </a:r>
            <a:r>
              <a:rPr lang="en-US" altLang="zh-CN" sz="1400" b="1" dirty="0">
                <a:solidFill>
                  <a:srgbClr val="7F12B6"/>
                </a:solidFill>
                <a:latin typeface="时尚中黑简体" panose="01010104010101010101" pitchFamily="2" charset="-122"/>
                <a:ea typeface="时尚中黑简体" panose="01010104010101010101" pitchFamily="2" charset="-122"/>
              </a:rPr>
              <a:t> </a:t>
            </a:r>
            <a:r>
              <a:rPr lang="en-US" altLang="zh-CN" sz="1400" b="1" dirty="0" err="1">
                <a:solidFill>
                  <a:srgbClr val="7F12B6"/>
                </a:solidFill>
                <a:latin typeface="时尚中黑简体" panose="01010104010101010101" pitchFamily="2" charset="-122"/>
                <a:ea typeface="时尚中黑简体" panose="01010104010101010101" pitchFamily="2" charset="-122"/>
              </a:rPr>
              <a:t>ofEncodedHaptic</a:t>
            </a:r>
            <a:r>
              <a:rPr lang="en-US" altLang="zh-CN" sz="1400" b="1" dirty="0">
                <a:solidFill>
                  <a:srgbClr val="7F12B6"/>
                </a:solidFill>
                <a:latin typeface="时尚中黑简体" panose="01010104010101010101" pitchFamily="2" charset="-122"/>
                <a:ea typeface="时尚中黑简体" panose="01010104010101010101" pitchFamily="2" charset="-122"/>
              </a:rPr>
              <a:t> Pulses for Smartwatches   --Mobile Information Systems 2019</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2585323"/>
          </a:xfrm>
          <a:prstGeom prst="rect">
            <a:avLst/>
          </a:prstGeom>
          <a:noFill/>
        </p:spPr>
        <p:txBody>
          <a:bodyPr wrap="square">
            <a:spAutoFit/>
            <a:scene3d>
              <a:camera prst="orthographicFront"/>
              <a:lightRig rig="threePt" dir="t"/>
            </a:scene3d>
            <a:sp3d contourW="12700"/>
          </a:bodyPr>
          <a:lstStyle/>
          <a:p>
            <a:pPr marL="342900" indent="-342900">
              <a:buFont typeface="+mj-lt"/>
              <a:buAutoNum type="arabicPeriod"/>
              <a:defRPr/>
            </a:pPr>
            <a:r>
              <a:rPr lang="zh-CN" altLang="en-US" b="0" i="0" dirty="0">
                <a:effectLst/>
                <a:highlight>
                  <a:srgbClr val="FFFFFF"/>
                </a:highlight>
                <a:latin typeface="-apple-system"/>
              </a:rPr>
              <a:t>视障人士跟随道路的指引系统：为了支持路径跟踪任务，引导系统应该提供路径规划和导航反馈。 路径规划的目标是建立一个安全有效的路径从一个地方到另一个地方。</a:t>
            </a:r>
            <a:endParaRPr lang="en-US" altLang="zh-CN" b="0" i="0" dirty="0">
              <a:effectLst/>
              <a:highlight>
                <a:srgbClr val="FFFFFF"/>
              </a:highlight>
              <a:latin typeface="-apple-system"/>
            </a:endParaRPr>
          </a:p>
          <a:p>
            <a:pPr marL="342900" indent="-342900">
              <a:buFont typeface="+mj-lt"/>
              <a:buAutoNum type="arabicPeriod"/>
              <a:defRPr/>
            </a:pPr>
            <a:r>
              <a:rPr lang="zh-CN" altLang="en-US" b="0" i="0" dirty="0">
                <a:effectLst/>
                <a:highlight>
                  <a:srgbClr val="FFFFFF"/>
                </a:highlight>
                <a:latin typeface="-apple-system"/>
              </a:rPr>
              <a:t>在振动与方向的关系中，有间接映射和直接映射。 对于间接映射，研究人员使用振动模式来指示方向。 例如，</a:t>
            </a:r>
            <a:r>
              <a:rPr lang="en-US" altLang="zh-CN" b="0" i="0" dirty="0" err="1">
                <a:effectLst/>
                <a:highlight>
                  <a:srgbClr val="FFFFFF"/>
                </a:highlight>
                <a:latin typeface="-apple-system"/>
              </a:rPr>
              <a:t>PocketNavigator</a:t>
            </a:r>
            <a:r>
              <a:rPr lang="zh-CN" altLang="en-US" b="0" i="0" dirty="0">
                <a:effectLst/>
                <a:highlight>
                  <a:srgbClr val="FFFFFF"/>
                </a:highlight>
                <a:latin typeface="-apple-system"/>
              </a:rPr>
              <a:t>使用两个短脉冲来指示前进。 直接映射是指振动位置与目标方向之间存在直接的空间映射关系。 例如，在</a:t>
            </a:r>
            <a:r>
              <a:rPr lang="en-US" altLang="zh-CN" b="0" i="0" dirty="0" err="1">
                <a:effectLst/>
                <a:highlight>
                  <a:srgbClr val="FFFFFF"/>
                </a:highlight>
                <a:latin typeface="-apple-system"/>
              </a:rPr>
              <a:t>ActiveBelt</a:t>
            </a:r>
            <a:r>
              <a:rPr lang="zh-CN" altLang="en-US" b="0" i="0" dirty="0">
                <a:effectLst/>
                <a:highlight>
                  <a:srgbClr val="FFFFFF"/>
                </a:highlight>
                <a:latin typeface="-apple-system"/>
              </a:rPr>
              <a:t>上均匀分布着</a:t>
            </a:r>
            <a:r>
              <a:rPr lang="en-US" altLang="zh-CN" b="0" i="0" dirty="0">
                <a:effectLst/>
                <a:highlight>
                  <a:srgbClr val="FFFFFF"/>
                </a:highlight>
                <a:latin typeface="-apple-system"/>
              </a:rPr>
              <a:t>8</a:t>
            </a:r>
            <a:r>
              <a:rPr lang="zh-CN" altLang="en-US" b="0" i="0" dirty="0">
                <a:effectLst/>
                <a:highlight>
                  <a:srgbClr val="FFFFFF"/>
                </a:highlight>
                <a:latin typeface="-apple-system"/>
              </a:rPr>
              <a:t>台振动电机，可以以</a:t>
            </a:r>
            <a:r>
              <a:rPr lang="en-US" altLang="zh-CN" b="0" i="0" dirty="0">
                <a:effectLst/>
                <a:highlight>
                  <a:srgbClr val="FFFFFF"/>
                </a:highlight>
                <a:latin typeface="-apple-system"/>
              </a:rPr>
              <a:t>45°</a:t>
            </a:r>
            <a:r>
              <a:rPr lang="zh-CN" altLang="en-US" b="0" i="0" dirty="0">
                <a:effectLst/>
                <a:highlight>
                  <a:srgbClr val="FFFFFF"/>
                </a:highlight>
                <a:latin typeface="-apple-system"/>
              </a:rPr>
              <a:t>为单位指示方向。</a:t>
            </a:r>
            <a:endParaRPr lang="en-US" altLang="zh-CN" b="0" i="0" dirty="0">
              <a:effectLst/>
              <a:highlight>
                <a:srgbClr val="FFFFFF"/>
              </a:highlight>
              <a:latin typeface="-apple-system"/>
            </a:endParaRPr>
          </a:p>
          <a:p>
            <a:pPr marL="342900" indent="-342900">
              <a:buFont typeface="+mj-lt"/>
              <a:buAutoNum type="arabicPeriod"/>
              <a:defRPr/>
            </a:pPr>
            <a:r>
              <a:rPr lang="zh-CN" altLang="en-US" b="0" i="0" dirty="0">
                <a:effectLst/>
                <a:highlight>
                  <a:srgbClr val="FFFFFF"/>
                </a:highlight>
                <a:latin typeface="-apple-system"/>
              </a:rPr>
              <a:t>使用触觉罗盘时，被试能够以</a:t>
            </a:r>
            <a:r>
              <a:rPr lang="en-US" altLang="zh-CN" b="0" i="0" dirty="0">
                <a:effectLst/>
                <a:highlight>
                  <a:srgbClr val="FFFFFF"/>
                </a:highlight>
                <a:latin typeface="-apple-system"/>
              </a:rPr>
              <a:t>3.03°</a:t>
            </a:r>
            <a:r>
              <a:rPr lang="zh-CN" altLang="en-US" b="0" i="0" dirty="0">
                <a:effectLst/>
                <a:highlight>
                  <a:srgbClr val="FFFFFF"/>
                </a:highlight>
                <a:latin typeface="-apple-system"/>
              </a:rPr>
              <a:t>的平均偏差到达目标方向，并能在</a:t>
            </a:r>
            <a:r>
              <a:rPr lang="en-US" altLang="zh-CN" b="0" i="0" dirty="0">
                <a:effectLst/>
                <a:highlight>
                  <a:srgbClr val="FFFFFF"/>
                </a:highlight>
                <a:latin typeface="-apple-system"/>
              </a:rPr>
              <a:t>60cm</a:t>
            </a:r>
            <a:r>
              <a:rPr lang="zh-CN" altLang="en-US" b="0" i="0" dirty="0">
                <a:effectLst/>
                <a:highlight>
                  <a:srgbClr val="FFFFFF"/>
                </a:highlight>
                <a:latin typeface="-apple-system"/>
              </a:rPr>
              <a:t>宽的路径上平稳地导航。</a:t>
            </a:r>
            <a:endParaRPr lang="en-US" altLang="zh-CN" b="0" i="0" dirty="0">
              <a:effectLst/>
              <a:highlight>
                <a:srgbClr val="FFFFFF"/>
              </a:highlight>
              <a:latin typeface="-apple-system"/>
            </a:endParaRPr>
          </a:p>
          <a:p>
            <a:pPr marL="342900" indent="-342900">
              <a:buFont typeface="+mj-lt"/>
              <a:buAutoNum type="arabicPeriod"/>
              <a:defRPr/>
            </a:pPr>
            <a:r>
              <a:rPr lang="en-US" altLang="zh-CN" b="0" i="0" dirty="0">
                <a:effectLst/>
                <a:highlight>
                  <a:srgbClr val="FFFFFF"/>
                </a:highlight>
                <a:latin typeface="-apple-system"/>
              </a:rPr>
              <a:t>Tactus+</a:t>
            </a:r>
            <a:r>
              <a:rPr lang="zh-CN" altLang="en-US" b="0" i="0" dirty="0">
                <a:effectLst/>
                <a:highlight>
                  <a:srgbClr val="FFFFFF"/>
                </a:highlight>
                <a:latin typeface="-apple-system"/>
              </a:rPr>
              <a:t>音频反馈可以帮助参与者更准确地遵循路径。 然而，当参与者遭受由触觉针和音频不一致的线索引起的困惑时，他们更愿意使用触觉反馈。</a:t>
            </a:r>
            <a:endParaRPr lang="en-US" altLang="zh-CN" b="0" i="0" dirty="0">
              <a:effectLst/>
              <a:highlight>
                <a:srgbClr val="FFFFFF"/>
              </a:highlight>
              <a:latin typeface="-apple-system"/>
            </a:endParaRPr>
          </a:p>
          <a:p>
            <a:pPr>
              <a:defRPr/>
            </a:pPr>
            <a:endParaRPr lang="en-US" altLang="zh-CN" dirty="0"/>
          </a:p>
        </p:txBody>
      </p:sp>
    </p:spTree>
    <p:extLst>
      <p:ext uri="{BB962C8B-B14F-4D97-AF65-F5344CB8AC3E}">
        <p14:creationId xmlns:p14="http://schemas.microsoft.com/office/powerpoint/2010/main" val="41323622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13777</TotalTime>
  <Words>966</Words>
  <Application>Microsoft Office PowerPoint</Application>
  <PresentationFormat>宽屏</PresentationFormat>
  <Paragraphs>41</Paragraphs>
  <Slides>7</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-apple-system</vt:lpstr>
      <vt:lpstr>等线</vt:lpstr>
      <vt:lpstr>时尚中黑简体</vt:lpstr>
      <vt:lpstr>Arial</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yu153481783@163.com</cp:lastModifiedBy>
  <cp:revision>258</cp:revision>
  <dcterms:created xsi:type="dcterms:W3CDTF">2017-08-18T03:02:00Z</dcterms:created>
  <dcterms:modified xsi:type="dcterms:W3CDTF">2024-08-26T08:32:54Z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