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24" r:id="rId2"/>
    <p:sldId id="427" r:id="rId3"/>
    <p:sldId id="425" r:id="rId4"/>
    <p:sldId id="423" r:id="rId5"/>
    <p:sldId id="413" r:id="rId6"/>
    <p:sldId id="426" r:id="rId7"/>
    <p:sldId id="417" r:id="rId8"/>
    <p:sldId id="418" r:id="rId9"/>
    <p:sldId id="419" r:id="rId10"/>
    <p:sldId id="422" r:id="rId11"/>
    <p:sldId id="420" r:id="rId12"/>
    <p:sldId id="421" r:id="rId13"/>
    <p:sldId id="428" r:id="rId14"/>
    <p:sldId id="429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2B6"/>
    <a:srgbClr val="53A5F5"/>
    <a:srgbClr val="AC0BBD"/>
    <a:srgbClr val="9D19AF"/>
    <a:srgbClr val="228AF2"/>
    <a:srgbClr val="31373F"/>
    <a:srgbClr val="9214CF"/>
    <a:srgbClr val="FD4F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EEEC0-F264-4D32-9920-A9DD76E79A84}" v="71" dt="2023-10-29T08:57:15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35" autoAdjust="0"/>
  </p:normalViewPr>
  <p:slideViewPr>
    <p:cSldViewPr snapToGrid="0">
      <p:cViewPr varScale="1">
        <p:scale>
          <a:sx n="61" d="100"/>
          <a:sy n="61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4F82D-5B7E-020A-953C-C7021640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51BA43-8936-0F2D-2E9B-F15CD32DB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AF9EB8-1EA6-6785-7974-A303BB887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BC96C-97C5-DF51-9895-FED9417C8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1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5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6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0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8117-4E82-D42A-88CD-4FD88F35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808F86-5ABE-642F-ECC2-FE976C2C0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68100B-C022-BE4C-8B25-4D55539E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88797-D78B-1F3C-D51D-D55087862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6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A4D06-998F-F969-6A6F-A13D9F6CE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5A2A89-9EA4-955B-522B-98979B879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830DE8-8086-DA61-EBC9-3242E966B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8ECEE-C0CD-D111-7DA9-3876BE9D3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BA03E-A7EF-B92E-4C74-2C1C1284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059EEA-E440-F4DC-8761-0DBE0EDC6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F87FFD-9E5D-D211-DBB9-D49610D17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CBBA7-C605-14BF-65EB-923B3EAF6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3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BFAA8-926B-4AB6-F9A7-BABD475D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C95C12-E743-690F-DECD-DC81A7B8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56BCF7-76E7-87CE-892D-C08401FDE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8CF4C-732E-7CC3-F0E1-4D98BF066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FAFA-C012-5490-BBD3-F8AF9426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DCFAF4-3F35-15D7-416A-81D831CC3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C7D59-63AA-85FD-1284-3B4218710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CC5D8-0A9D-B030-0568-F2E58E724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2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1F3B-3CF9-EBE0-CCD2-295D8B15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66FED7-00E3-6D13-5AB9-04419167D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410A56-9EE4-6B77-2498-91D5F05BB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2FFD3-7631-8C0E-9346-88F2792AF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9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提供方向的过程是基于“时钟”的，该“时钟”用于通知用户到达目的地的具体方向。具体而言，是将用户置于模拟时钟的中间，用户总是面向</a:t>
            </a:r>
            <a:r>
              <a:rPr lang="en-US" altLang="zh-CN"/>
              <a:t>12</a:t>
            </a:r>
            <a:r>
              <a:rPr lang="zh-CN" altLang="en-US"/>
              <a:t>点钟方向，手表通过振动反馈将方向信息传达给用户。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模式</a:t>
            </a:r>
            <a:r>
              <a:rPr lang="en-US" altLang="zh-CN" b="1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1</a:t>
            </a:r>
            <a:r>
              <a:rPr lang="zh-CN" alt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Noto sans" panose="020B0502040204020203" pitchFamily="34" charset="0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0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929A3-5B9F-22C4-3705-8F69B470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A618B9-3F5F-47A7-6E1B-4224F2FF7713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77F9B88-0821-B5CE-CFD2-4BC64FEFB121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0F1C4E4-DA8B-8704-60A5-1EB5F10FAE62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CDEE9D4-16CD-A6D7-639A-61AE9D0E351D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4A96009-2CE4-CC73-8300-4B2FEEA44F25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44398A-360E-D9B0-E04C-346AE8D7A07E}"/>
              </a:ext>
            </a:extLst>
          </p:cNvPr>
          <p:cNvSpPr txBox="1"/>
          <p:nvPr/>
        </p:nvSpPr>
        <p:spPr>
          <a:xfrm>
            <a:off x="325741" y="1250068"/>
            <a:ext cx="115405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effectLst/>
                <a:latin typeface="-apple-system"/>
              </a:rPr>
              <a:t>以前的触觉导航研究集中在振动提示上，这些提示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优先考虑成本效益、便携性和低功耗</a:t>
            </a:r>
            <a:r>
              <a:rPr lang="zh-CN" altLang="en-US" b="0" i="0">
                <a:effectLst/>
                <a:latin typeface="-apple-system"/>
              </a:rPr>
              <a:t>使用。这些振动提示大致可分为两类：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编码和传达振动频率和强度模式</a:t>
            </a:r>
            <a:r>
              <a:rPr lang="zh-CN" altLang="en-US" b="0" i="0">
                <a:effectLst/>
                <a:latin typeface="-apple-system"/>
              </a:rPr>
              <a:t>的提示和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依赖于振动位置</a:t>
            </a:r>
            <a:r>
              <a:rPr lang="zh-CN" altLang="en-US" b="0" i="0">
                <a:effectLst/>
                <a:latin typeface="-apple-system"/>
              </a:rPr>
              <a:t>的提示。</a:t>
            </a:r>
            <a:endParaRPr lang="en-US" altLang="zh-CN" b="0" i="0">
              <a:effectLst/>
              <a:latin typeface="-apple-system"/>
            </a:endParaRPr>
          </a:p>
          <a:p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Design and Validation of Pseudo-Force Haptic Device for Actual Walking                      --HAPTICS 2024</a:t>
            </a: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26FD34-15EB-6D6D-DA02-50968F2507C4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E9973-DDA8-43D7-FB7B-CA246EF0125F}"/>
              </a:ext>
            </a:extLst>
          </p:cNvPr>
          <p:cNvSpPr txBox="1"/>
          <p:nvPr/>
        </p:nvSpPr>
        <p:spPr>
          <a:xfrm>
            <a:off x="325741" y="2961154"/>
            <a:ext cx="1154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在振动与方向的关系中，有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间接映射和直接映射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。 对于间接映射，研究人员使用振动模式来指示方向。 例如，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PocketNavigator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使用两个短脉冲来指示前进。 直接映射是指振动位置与目标方向之间存在直接的空间映射关系。 例如，在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ActiveBelt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上均匀分布着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8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台振动电机，可以以</a:t>
            </a:r>
            <a:r>
              <a:rPr lang="en-US" altLang="zh-CN" b="0" i="0">
                <a:effectLst/>
                <a:highlight>
                  <a:srgbClr val="FFFFFF"/>
                </a:highlight>
                <a:latin typeface="-apple-system"/>
              </a:rPr>
              <a:t>45°</a:t>
            </a:r>
            <a:r>
              <a:rPr lang="zh-CN" altLang="en-US" b="0" i="0">
                <a:effectLst/>
                <a:highlight>
                  <a:srgbClr val="FFFFFF"/>
                </a:highlight>
                <a:latin typeface="-apple-system"/>
              </a:rPr>
              <a:t>为单位指示方向。</a:t>
            </a:r>
            <a:endParaRPr lang="en-US" altLang="zh-CN" b="0" i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Tactile Compass: Enabling Visually Impaired People to Follow a Path with Continuous Directional Feedback  --CHI 2021</a:t>
            </a: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PocketNavigator: Studying Tactile Navigation Systems In-Situ                                                                       	       --CHI 2012</a:t>
            </a:r>
          </a:p>
          <a:p>
            <a:r>
              <a:rPr lang="en-US" altLang="zh-CN" b="0" i="0">
                <a:effectLst/>
                <a:latin typeface="-apple-system"/>
              </a:rPr>
              <a:t>ActiveBelt: Belt-Type Wearable Tactile Display for Directional Navigation                                                    ---UbiComp 2004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87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右前：前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右后：右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右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左后：后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后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左前：左 </a:t>
            </a:r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左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两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次振动（相同）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E26F9-2755-E5E7-EF5D-63C24A7A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45110"/>
            <a:ext cx="3121342" cy="29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2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4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5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7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8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10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：左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11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：左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r>
              <a:rPr lang="en-US" altLang="zh-CN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三次振动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A3D18-88CB-52E8-7049-9B601C83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79" y="1719913"/>
            <a:ext cx="3217545" cy="30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716143" y="409326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实验方案     安全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15C27-0FC5-7296-FD7C-1DBC8E0DDAE7}"/>
              </a:ext>
            </a:extLst>
          </p:cNvPr>
          <p:cNvSpPr txBox="1"/>
          <p:nvPr/>
        </p:nvSpPr>
        <p:spPr>
          <a:xfrm>
            <a:off x="581108" y="1330009"/>
            <a:ext cx="60330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危险预警：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停止：手表振动（频率慢，离散，时间短）多次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直线保持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手表振动（多次）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向左保持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向右保持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09800B-DE6E-AE5B-1C57-82A0E0CC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5" y="1330008"/>
            <a:ext cx="3802375" cy="37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48F52-ECD9-423C-7BE6-8553FAF1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7B7284-F694-8A57-8157-D2848067B3D3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030C212D-9221-6BAC-776B-5F0167363079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89EBD76-5694-A2D8-2701-6C86C6D742CF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22EF203-B3A6-EAA6-2642-828B643A717C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9ADA4FB-29D8-17CE-8DFE-21F31064F453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72670B-D8AF-7A95-C549-1AEAB25B4D0D}"/>
              </a:ext>
            </a:extLst>
          </p:cNvPr>
          <p:cNvSpPr txBox="1"/>
          <p:nvPr/>
        </p:nvSpPr>
        <p:spPr>
          <a:xfrm>
            <a:off x="325741" y="1250068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智能手表提供的感知振动特性（例如强度、频率、类型、持续时间）与方向线索是否存在映射以及如何映射。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用户是否有能力快速学习并记住振动特性和方向之间的映射。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过多或不准确的反馈可能会干扰用户的感知和行动。应仔细设计反馈相关的因素和参数来缓解这种限制。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智能手表的触觉反馈在导航方面的性能也尚未得到充分探索。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0B152F-E36B-2D7B-412A-6BEE9D4FC1B0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挑战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E8466-10CA-168F-E0D3-FE3B4AA9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FF8722B-693C-8EF2-1E12-C89C847258D4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6A204EE-A0E4-BA46-8344-FEE9810C5DB7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FCF5417-8DD4-A984-29D4-B9931B6EB85C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F889060-C77E-5AE8-B2FB-2A55BCD92297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2458EA1-81A8-0410-33B9-6C5A7F362F16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96408-EDDC-7DEF-0368-6A448327EC24}"/>
              </a:ext>
            </a:extLst>
          </p:cNvPr>
          <p:cNvSpPr txBox="1"/>
          <p:nvPr/>
        </p:nvSpPr>
        <p:spPr>
          <a:xfrm>
            <a:off x="325741" y="1250068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智能手表提供的感知振动特性（例如强度、频率、类型、持续时间）与方向线索是否存在映射以及如何映射。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用户是否有能力快速学习并记住振动特性和方向之间的映射。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过多或不准确的反馈可能会干扰用户的感知和行动。应仔细设计反馈相关的因素和参数来缓解这种限制。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智能手表的触觉反馈在导航方面的性能也尚未得到充分探索。</a:t>
            </a:r>
            <a:endParaRPr lang="en-US" altLang="zh-CN" sz="200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C3C0E-C432-D052-461E-1FAF78331437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9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2C65E-34BA-2225-3116-9A0A03029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D3A7D9-18E8-C536-674E-992BB9E7DD13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2A45461-2256-1887-1764-A974BC78B77E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FA8660C-D2A6-0833-BB47-152B4AB3F6FF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19B5BDB-CF12-9D58-BBF8-1013BE628F8B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6BB2AC1-4AA9-20D3-2C2F-C44D012D904D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A2B44C-4DFE-314E-72DC-9D96256DB62D}"/>
              </a:ext>
            </a:extLst>
          </p:cNvPr>
          <p:cNvSpPr txBox="1"/>
          <p:nvPr/>
        </p:nvSpPr>
        <p:spPr>
          <a:xfrm>
            <a:off x="325741" y="1250068"/>
            <a:ext cx="11540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effectLst/>
                <a:latin typeface="-apple-system"/>
              </a:rPr>
              <a:t>间接映射：</a:t>
            </a:r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Pattern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方法只需振动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1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到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4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个脉冲即可指示用户在最近的交叉路口必须转向哪个方向。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1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个脉冲表示用户必须前进，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2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个脉冲表示用户必须右转，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3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个脉冲表示用户必须返回，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4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个脉冲表示用户必须左转。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Smartphone haptic feedback for nonvisual wayfinding                                                                             </a:t>
            </a:r>
            <a:r>
              <a:rPr lang="zh-CN" altLang="en-US"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zh-CN">
                <a:highlight>
                  <a:srgbClr val="FFFFFF"/>
                </a:highlight>
                <a:latin typeface="-apple-system"/>
              </a:rPr>
              <a:t>--ASSETS’11</a:t>
            </a: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7373CF-537C-7B56-C6C7-97E1A99445A5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5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4311-38BF-8282-1CA9-446191AA4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867871-3CBB-E537-32BE-43EAFC542058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F364C74-74A3-1007-EF7F-EBE06B988B94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9F1DF2B-15E6-2B42-C6C2-3044BE50B5C8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F36C807-E790-DD22-6B35-CBF67079CA5C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9035A47-81A8-DDDC-4121-F2A59CC2513B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1D2886-0DF8-85B0-CD94-5C5695EF6467}"/>
              </a:ext>
            </a:extLst>
          </p:cNvPr>
          <p:cNvSpPr txBox="1"/>
          <p:nvPr/>
        </p:nvSpPr>
        <p:spPr>
          <a:xfrm>
            <a:off x="325741" y="1250068"/>
            <a:ext cx="11540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effectLst/>
                <a:latin typeface="-apple-system"/>
              </a:rPr>
              <a:t>Sánchez </a:t>
            </a:r>
            <a:r>
              <a:rPr lang="zh-CN" altLang="en-US" b="0" i="0">
                <a:effectLst/>
                <a:latin typeface="-apple-system"/>
              </a:rPr>
              <a:t>和 </a:t>
            </a:r>
            <a:r>
              <a:rPr lang="en-US" altLang="zh-CN" b="0" i="0">
                <a:effectLst/>
                <a:latin typeface="-apple-system"/>
              </a:rPr>
              <a:t>de la Torre  </a:t>
            </a:r>
            <a:r>
              <a:rPr lang="zh-CN" altLang="en-US" b="0" i="0">
                <a:effectLst/>
                <a:latin typeface="-apple-system"/>
              </a:rPr>
              <a:t>提出了另一种方法，即使用时钟系统通知用户到达目的地的具体方向。 假设用户面向 </a:t>
            </a:r>
            <a:r>
              <a:rPr lang="en-US" altLang="zh-CN" b="0" i="0">
                <a:effectLst/>
                <a:latin typeface="-apple-system"/>
              </a:rPr>
              <a:t>12:00</a:t>
            </a:r>
            <a:r>
              <a:rPr lang="zh-CN" altLang="en-US" b="0" i="0">
                <a:effectLst/>
                <a:latin typeface="-apple-system"/>
              </a:rPr>
              <a:t>，如果我们希望用户向右移动，我们说“转到 </a:t>
            </a:r>
            <a:r>
              <a:rPr lang="en-US" altLang="zh-CN" b="0" i="0">
                <a:effectLst/>
                <a:latin typeface="-apple-system"/>
              </a:rPr>
              <a:t>3:00”</a:t>
            </a:r>
            <a:r>
              <a:rPr lang="zh-CN" altLang="en-US" b="0" i="0">
                <a:effectLst/>
                <a:latin typeface="-apple-system"/>
              </a:rPr>
              <a:t>； 要向左走，请指示用户“转到 </a:t>
            </a:r>
            <a:r>
              <a:rPr lang="en-US" altLang="zh-CN" b="0" i="0">
                <a:effectLst/>
                <a:latin typeface="-apple-system"/>
              </a:rPr>
              <a:t>9:00”</a:t>
            </a:r>
            <a:r>
              <a:rPr lang="zh-CN" altLang="en-US" b="0" i="0">
                <a:effectLst/>
                <a:latin typeface="-apple-system"/>
              </a:rPr>
              <a:t>； 如果要倒退，我们会说“转到 </a:t>
            </a:r>
            <a:r>
              <a:rPr lang="en-US" altLang="zh-CN" b="0" i="0">
                <a:effectLst/>
                <a:latin typeface="-apple-system"/>
              </a:rPr>
              <a:t>6:00”</a:t>
            </a:r>
            <a:r>
              <a:rPr lang="zh-CN" altLang="en-US" b="0" i="0">
                <a:effectLst/>
                <a:latin typeface="-apple-system"/>
              </a:rPr>
              <a:t>。 </a:t>
            </a:r>
            <a:endParaRPr lang="en-US" altLang="zh-CN" b="0" i="0">
              <a:effectLst/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Autonomous Navigation through the City for the Blind 		--ASSETS’10</a:t>
            </a:r>
          </a:p>
          <a:p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>
                <a:effectLst/>
                <a:latin typeface="-apple-system"/>
              </a:rPr>
              <a:t>Nakajima </a:t>
            </a:r>
            <a:r>
              <a:rPr lang="zh-CN" altLang="en-US" b="0" i="0">
                <a:effectLst/>
                <a:latin typeface="-apple-system"/>
              </a:rPr>
              <a:t>和 </a:t>
            </a:r>
            <a:r>
              <a:rPr lang="en-US" altLang="zh-CN" b="0" i="0">
                <a:effectLst/>
                <a:latin typeface="-apple-system"/>
              </a:rPr>
              <a:t>Haruyama </a:t>
            </a:r>
            <a:r>
              <a:rPr lang="zh-CN" altLang="en-US" b="0" i="0">
                <a:effectLst/>
                <a:latin typeface="-apple-system"/>
              </a:rPr>
              <a:t>以及 </a:t>
            </a:r>
            <a:r>
              <a:rPr lang="en-US" altLang="zh-CN" b="0" i="0">
                <a:effectLst/>
                <a:latin typeface="-apple-system"/>
              </a:rPr>
              <a:t>Miao </a:t>
            </a:r>
            <a:r>
              <a:rPr lang="zh-CN" altLang="en-US" b="0" i="0">
                <a:effectLst/>
                <a:latin typeface="-apple-system"/>
              </a:rPr>
              <a:t>等人的结果与时钟方法相矛盾。 他们发现大多数用户无法处理“时钟指针”系统。</a:t>
            </a:r>
            <a:endParaRPr lang="en-US" altLang="zh-CN">
              <a:highlight>
                <a:srgbClr val="FFFFFF"/>
              </a:highlight>
              <a:latin typeface="-apple-system"/>
            </a:endParaRPr>
          </a:p>
          <a:p>
            <a:r>
              <a:rPr lang="en-US" altLang="zh-CN">
                <a:highlight>
                  <a:srgbClr val="FFFFFF"/>
                </a:highlight>
                <a:latin typeface="-apple-system"/>
              </a:rPr>
              <a:t>Turn Left Turn Right - Delving type and modality of instructions in navigation assistant systems for people with visual impairments         	--IJHCS 2023</a:t>
            </a:r>
          </a:p>
          <a:p>
            <a:endParaRPr lang="en-US" altLang="zh-CN" sz="200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03E99-779C-21FA-C562-C74039BC83D8}"/>
              </a:ext>
            </a:extLst>
          </p:cNvPr>
          <p:cNvSpPr txBox="1"/>
          <p:nvPr/>
        </p:nvSpPr>
        <p:spPr bwMode="auto">
          <a:xfrm>
            <a:off x="716144" y="325776"/>
            <a:ext cx="1629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背景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74E3A6-0FF6-E9B5-1D3C-03EDC62E1B18}"/>
              </a:ext>
            </a:extLst>
          </p:cNvPr>
          <p:cNvSpPr txBox="1"/>
          <p:nvPr/>
        </p:nvSpPr>
        <p:spPr>
          <a:xfrm>
            <a:off x="325741" y="3972372"/>
            <a:ext cx="11540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/>
              <a:t>左右前后被所有人盲人接受，但是东南西北和时钟方向系统不被大多数盲人接受。</a:t>
            </a:r>
            <a:endParaRPr lang="en-US" altLang="zh-CN"/>
          </a:p>
          <a:p>
            <a:pPr>
              <a:defRPr/>
            </a:pPr>
            <a:r>
              <a:rPr lang="en-US" altLang="zh-CN" b="0" i="0">
                <a:effectLst/>
                <a:latin typeface="-apple-system"/>
              </a:rPr>
              <a:t>Requirements of indoor navigation system from blind users		--USAB 2011</a:t>
            </a:r>
          </a:p>
          <a:p>
            <a:pPr>
              <a:defRPr/>
            </a:pPr>
            <a:endParaRPr lang="en-US" altLang="zh-CN">
              <a:latin typeface="-apple-system"/>
            </a:endParaRPr>
          </a:p>
          <a:p>
            <a:pPr>
              <a:defRPr/>
            </a:pPr>
            <a:r>
              <a:rPr lang="zh-CN" altLang="en-US">
                <a:solidFill>
                  <a:srgbClr val="000000"/>
                </a:solidFill>
                <a:latin typeface="Microsoft YaHei UI" panose="020B0503020204020204" pitchFamily="34" charset="-122"/>
              </a:rPr>
              <a:t>视障人士无法很好感受时钟位置一小时差异，</a:t>
            </a:r>
            <a:r>
              <a:rPr lang="zh-CN" altLang="en-US">
                <a:solidFill>
                  <a:srgbClr val="000000"/>
                </a:solidFill>
                <a:highlight>
                  <a:srgbClr val="FFFF00"/>
                </a:highlight>
                <a:latin typeface="Microsoft YaHei UI" panose="020B0503020204020204" pitchFamily="34" charset="-122"/>
              </a:rPr>
              <a:t>采用</a:t>
            </a:r>
            <a:r>
              <a:rPr lang="zh-CN" altLang="en-US" b="0" i="0">
                <a:effectLst/>
                <a:highlight>
                  <a:srgbClr val="FFFF00"/>
                </a:highlight>
                <a:latin typeface="-apple-system"/>
              </a:rPr>
              <a:t>八个方向的引导模式的配置在方向精度上可能会有显着的改进</a:t>
            </a:r>
            <a:r>
              <a:rPr lang="zh-CN" altLang="en-US" b="0" i="0">
                <a:effectLst/>
                <a:latin typeface="-apple-system"/>
              </a:rPr>
              <a:t>。 </a:t>
            </a:r>
            <a:r>
              <a:rPr lang="en-US" altLang="zh-CN" b="0" i="0">
                <a:effectLst/>
                <a:latin typeface="-apple-system"/>
              </a:rPr>
              <a:t>New indoor navigation system for visually impaired people using visible light communication		--EURASIP Journal on Wireless Communications and Networking volume 2013</a:t>
            </a:r>
          </a:p>
          <a:p>
            <a:pPr>
              <a:defRPr/>
            </a:pPr>
            <a:endParaRPr lang="en-US" altLang="zh-CN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9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AE207-150D-C7D0-B7FF-FD965452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1211463-6C98-6D00-3641-9C70763D9E47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3045509-F34A-CEEE-8017-86FB7CE981AF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4ADCB98-DE38-2E5B-9A78-79D5450CCCF5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E76E0DE-B948-2938-2C5F-16B71CA5E62A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0F40DD-E331-E14F-3C8F-6EB849FC906D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F0705-63E1-971F-EBDE-666D38B86682}"/>
              </a:ext>
            </a:extLst>
          </p:cNvPr>
          <p:cNvSpPr txBox="1"/>
          <p:nvPr/>
        </p:nvSpPr>
        <p:spPr>
          <a:xfrm>
            <a:off x="325741" y="1443209"/>
            <a:ext cx="115405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/>
              <a:t>设备：手表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振动参数：振幅（强度）、振动频率、振动类型、振动时间、振动次数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手表：手势、水平垂直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2F1CA5-FFC3-0513-CF9A-6C68EFCB17BD}"/>
              </a:ext>
            </a:extLst>
          </p:cNvPr>
          <p:cNvSpPr txBox="1"/>
          <p:nvPr/>
        </p:nvSpPr>
        <p:spPr bwMode="auto">
          <a:xfrm>
            <a:off x="780579" y="367828"/>
            <a:ext cx="2212742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41242"/>
            <a:ext cx="11540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以用户为导向实现导航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注重点：易于理解、安全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实现基本导航和行走过程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的安全，盲人经常需要周围环境的信息，但振动反馈无法很好传递这类信息，需要通过音频传递。</a:t>
            </a:r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422882" y="1088939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实验想法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0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A0A38-B784-84CF-FF64-F77EE4DB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44ECA55-1226-256F-E927-581EFE9C4FB6}"/>
              </a:ext>
            </a:extLst>
          </p:cNvPr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BF73DFF-E2BA-D283-2677-D9D6F3E40EBA}"/>
                </a:ext>
              </a:extLst>
            </p:cNvPr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3EA0B06-1425-2BEB-E167-8A70D027BF2A}"/>
                </a:ext>
              </a:extLst>
            </p:cNvPr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141D954-1E84-148D-E353-DB1E9C789E8B}"/>
              </a:ext>
            </a:extLst>
          </p:cNvPr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42BC5FC-58D6-2087-EE46-3C0EFED69D12}"/>
              </a:ext>
            </a:extLst>
          </p:cNvPr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C7CA4-51F9-5E78-77FD-ED8480525C2B}"/>
              </a:ext>
            </a:extLst>
          </p:cNvPr>
          <p:cNvSpPr txBox="1"/>
          <p:nvPr/>
        </p:nvSpPr>
        <p:spPr>
          <a:xfrm>
            <a:off x="422882" y="1841242"/>
            <a:ext cx="11540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highlight>
                  <a:srgbClr val="FFFFFF"/>
                </a:highlight>
                <a:latin typeface="-apple-system"/>
              </a:rPr>
              <a:t>iwatch</a:t>
            </a:r>
            <a:r>
              <a:rPr lang="zh-CN" altLang="en-US" sz="2000">
                <a:highlight>
                  <a:srgbClr val="FFFFFF"/>
                </a:highlight>
                <a:latin typeface="-apple-system"/>
              </a:rPr>
              <a:t>手表可以通过手机远程控制振动，但振动类型还未确定能否控制。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903C7-1DEA-063E-5B44-988D652A55A4}"/>
              </a:ext>
            </a:extLst>
          </p:cNvPr>
          <p:cNvSpPr txBox="1"/>
          <p:nvPr/>
        </p:nvSpPr>
        <p:spPr bwMode="auto">
          <a:xfrm>
            <a:off x="422882" y="1088939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可行性分析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8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581108" y="1148254"/>
            <a:ext cx="1115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实验准备：实验者单手佩戴手表</a:t>
            </a: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实验条件：振动频率（快、慢）、振动类型（连续、离散）、振动时间（长、短）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实验功能：导航、危险预警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716143" y="409326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实验方案      模拟时钟导航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15C27-0FC5-7296-FD7C-1DBC8E0DDAE7}"/>
              </a:ext>
            </a:extLst>
          </p:cNvPr>
          <p:cNvSpPr txBox="1"/>
          <p:nvPr/>
        </p:nvSpPr>
        <p:spPr>
          <a:xfrm>
            <a:off x="596348" y="2351089"/>
            <a:ext cx="4069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方向：使用振动时间，类型，长短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 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手表（慢，连续，短）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手表（快，连续，短）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手表（慢，离散，短） 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手表（慢，连续，长）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停止：手机手表同时振动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A88F50-6D42-070C-9DBA-93ABAC127C49}"/>
              </a:ext>
            </a:extLst>
          </p:cNvPr>
          <p:cNvSpPr txBox="1"/>
          <p:nvPr/>
        </p:nvSpPr>
        <p:spPr>
          <a:xfrm>
            <a:off x="6524778" y="2351089"/>
            <a:ext cx="3091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距离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---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振动次数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65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前：手表振动（频率慢，连续，时间短）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右：手表振动（频率慢，连续，时间长）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后：手表振动（频率慢，离散，时间短）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左：手表振动（频率快，连续，时间短）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 baseline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73DA26-DABD-CB6C-908F-CF1BED7D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78" y="1604490"/>
            <a:ext cx="3528114" cy="33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270500" y="510493"/>
            <a:ext cx="7561033" cy="380555"/>
            <a:chOff x="6997699" y="510493"/>
            <a:chExt cx="5794625" cy="380555"/>
          </a:xfrm>
        </p:grpSpPr>
        <p:sp>
          <p:nvSpPr>
            <p:cNvPr id="22" name="任意多边形: 形状 21"/>
            <p:cNvSpPr/>
            <p:nvPr userDrawn="1"/>
          </p:nvSpPr>
          <p:spPr>
            <a:xfrm flipH="1">
              <a:off x="6997699" y="764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gradFill flip="none" rotWithShape="0">
              <a:gsLst>
                <a:gs pos="0">
                  <a:srgbClr val="228AF2"/>
                </a:gs>
                <a:gs pos="94000">
                  <a:srgbClr val="7F12B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/>
          </p:nvSpPr>
          <p:spPr>
            <a:xfrm flipH="1">
              <a:off x="7415691" y="510493"/>
              <a:ext cx="5376633" cy="126555"/>
            </a:xfrm>
            <a:custGeom>
              <a:avLst/>
              <a:gdLst>
                <a:gd name="connsiteX0" fmla="*/ 7367523 w 7367523"/>
                <a:gd name="connsiteY0" fmla="*/ 0 h 173416"/>
                <a:gd name="connsiteX1" fmla="*/ 6374783 w 7367523"/>
                <a:gd name="connsiteY1" fmla="*/ 0 h 173416"/>
                <a:gd name="connsiteX2" fmla="*/ 6240349 w 7367523"/>
                <a:gd name="connsiteY2" fmla="*/ 0 h 173416"/>
                <a:gd name="connsiteX3" fmla="*/ 5540227 w 7367523"/>
                <a:gd name="connsiteY3" fmla="*/ 0 h 173416"/>
                <a:gd name="connsiteX4" fmla="*/ 5247612 w 7367523"/>
                <a:gd name="connsiteY4" fmla="*/ 0 h 173416"/>
                <a:gd name="connsiteX5" fmla="*/ 4707193 w 7367523"/>
                <a:gd name="connsiteY5" fmla="*/ 0 h 173416"/>
                <a:gd name="connsiteX6" fmla="*/ 4413053 w 7367523"/>
                <a:gd name="connsiteY6" fmla="*/ 0 h 173416"/>
                <a:gd name="connsiteX7" fmla="*/ 3865356 w 7367523"/>
                <a:gd name="connsiteY7" fmla="*/ 0 h 173416"/>
                <a:gd name="connsiteX8" fmla="*/ 3580019 w 7367523"/>
                <a:gd name="connsiteY8" fmla="*/ 0 h 173416"/>
                <a:gd name="connsiteX9" fmla="*/ 2872616 w 7367523"/>
                <a:gd name="connsiteY9" fmla="*/ 0 h 173416"/>
                <a:gd name="connsiteX10" fmla="*/ 2738183 w 7367523"/>
                <a:gd name="connsiteY10" fmla="*/ 0 h 173416"/>
                <a:gd name="connsiteX11" fmla="*/ 2038060 w 7367523"/>
                <a:gd name="connsiteY11" fmla="*/ 0 h 173416"/>
                <a:gd name="connsiteX12" fmla="*/ 1745445 w 7367523"/>
                <a:gd name="connsiteY12" fmla="*/ 0 h 173416"/>
                <a:gd name="connsiteX13" fmla="*/ 1205026 w 7367523"/>
                <a:gd name="connsiteY13" fmla="*/ 0 h 173416"/>
                <a:gd name="connsiteX14" fmla="*/ 910887 w 7367523"/>
                <a:gd name="connsiteY14" fmla="*/ 0 h 173416"/>
                <a:gd name="connsiteX15" fmla="*/ 77853 w 7367523"/>
                <a:gd name="connsiteY15" fmla="*/ 0 h 173416"/>
                <a:gd name="connsiteX16" fmla="*/ 0 w 7367523"/>
                <a:gd name="connsiteY16" fmla="*/ 173416 h 173416"/>
                <a:gd name="connsiteX17" fmla="*/ 7289670 w 7367523"/>
                <a:gd name="connsiteY17" fmla="*/ 173416 h 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67523" h="173416">
                  <a:moveTo>
                    <a:pt x="7367523" y="0"/>
                  </a:moveTo>
                  <a:lnTo>
                    <a:pt x="6374783" y="0"/>
                  </a:lnTo>
                  <a:lnTo>
                    <a:pt x="6240349" y="0"/>
                  </a:lnTo>
                  <a:lnTo>
                    <a:pt x="5540227" y="0"/>
                  </a:lnTo>
                  <a:lnTo>
                    <a:pt x="5247612" y="0"/>
                  </a:lnTo>
                  <a:lnTo>
                    <a:pt x="4707193" y="0"/>
                  </a:lnTo>
                  <a:lnTo>
                    <a:pt x="4413053" y="0"/>
                  </a:lnTo>
                  <a:lnTo>
                    <a:pt x="3865356" y="0"/>
                  </a:lnTo>
                  <a:lnTo>
                    <a:pt x="3580019" y="0"/>
                  </a:lnTo>
                  <a:lnTo>
                    <a:pt x="2872616" y="0"/>
                  </a:lnTo>
                  <a:lnTo>
                    <a:pt x="2738183" y="0"/>
                  </a:lnTo>
                  <a:lnTo>
                    <a:pt x="2038060" y="0"/>
                  </a:lnTo>
                  <a:lnTo>
                    <a:pt x="1745445" y="0"/>
                  </a:lnTo>
                  <a:lnTo>
                    <a:pt x="1205026" y="0"/>
                  </a:lnTo>
                  <a:lnTo>
                    <a:pt x="910887" y="0"/>
                  </a:lnTo>
                  <a:lnTo>
                    <a:pt x="77853" y="0"/>
                  </a:lnTo>
                  <a:lnTo>
                    <a:pt x="0" y="173416"/>
                  </a:lnTo>
                  <a:lnTo>
                    <a:pt x="7289670" y="1734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任意多边形: 形状 23"/>
          <p:cNvSpPr/>
          <p:nvPr/>
        </p:nvSpPr>
        <p:spPr>
          <a:xfrm flipH="1">
            <a:off x="129621" y="0"/>
            <a:ext cx="586522" cy="1047087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gradFill flip="none" rotWithShape="0">
            <a:gsLst>
              <a:gs pos="0">
                <a:srgbClr val="53A5F5">
                  <a:lumMod val="73000"/>
                  <a:lumOff val="27000"/>
                </a:srgbClr>
              </a:gs>
              <a:gs pos="94000">
                <a:srgbClr val="9214CF">
                  <a:lumMod val="73000"/>
                  <a:lumOff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 flipH="1">
            <a:off x="581108" y="202981"/>
            <a:ext cx="344503" cy="615023"/>
          </a:xfrm>
          <a:custGeom>
            <a:avLst/>
            <a:gdLst>
              <a:gd name="connsiteX0" fmla="*/ 586522 w 586522"/>
              <a:gd name="connsiteY0" fmla="*/ 0 h 1047087"/>
              <a:gd name="connsiteX1" fmla="*/ 470079 w 586522"/>
              <a:gd name="connsiteY1" fmla="*/ 0 h 1047087"/>
              <a:gd name="connsiteX2" fmla="*/ 0 w 586522"/>
              <a:gd name="connsiteY2" fmla="*/ 1047087 h 1047087"/>
              <a:gd name="connsiteX3" fmla="*/ 116443 w 586522"/>
              <a:gd name="connsiteY3" fmla="*/ 1047087 h 104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2" h="1047087">
                <a:moveTo>
                  <a:pt x="586522" y="0"/>
                </a:moveTo>
                <a:lnTo>
                  <a:pt x="470079" y="0"/>
                </a:lnTo>
                <a:lnTo>
                  <a:pt x="0" y="1047087"/>
                </a:lnTo>
                <a:lnTo>
                  <a:pt x="116443" y="1047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55A2A-20C8-73A3-7635-D9F8FF1B0DF4}"/>
              </a:ext>
            </a:extLst>
          </p:cNvPr>
          <p:cNvSpPr txBox="1"/>
          <p:nvPr/>
        </p:nvSpPr>
        <p:spPr>
          <a:xfrm>
            <a:off x="422882" y="1858490"/>
            <a:ext cx="115405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导航功能：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方向：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前：（频率慢，连续，时间短）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右前：前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右：（频率慢，连续，时间长）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右后：右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后：（频率慢，离散，时间短）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左后：后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左：（频率快，连续，时间短）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左前：左 </a:t>
            </a:r>
            <a:r>
              <a:rPr lang="en-US" altLang="zh-CN" sz="2000" dirty="0">
                <a:highlight>
                  <a:srgbClr val="FFFFFF"/>
                </a:highlight>
                <a:latin typeface="-apple-system"/>
              </a:rPr>
              <a:t>+ </a:t>
            </a:r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前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2000" dirty="0"/>
              <a:t>距离：</a:t>
            </a:r>
            <a:endParaRPr lang="en-US" altLang="zh-CN" sz="2000" dirty="0"/>
          </a:p>
          <a:p>
            <a:r>
              <a:rPr lang="zh-CN" altLang="en-US" sz="2000" dirty="0">
                <a:highlight>
                  <a:srgbClr val="FFFFFF"/>
                </a:highlight>
                <a:latin typeface="-apple-system"/>
              </a:rPr>
              <a:t>停止时，将手表水平放置，距离信息越近，手表振动次数越少。</a:t>
            </a:r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endParaRPr lang="en-US" altLang="zh-CN" sz="2000" dirty="0">
              <a:highlight>
                <a:srgbClr val="FFFFFF"/>
              </a:highlight>
              <a:latin typeface="-apple-system"/>
            </a:endParaRP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D0A9B-401A-9893-DEF7-2C6FF8D47F90}"/>
              </a:ext>
            </a:extLst>
          </p:cNvPr>
          <p:cNvSpPr txBox="1"/>
          <p:nvPr/>
        </p:nvSpPr>
        <p:spPr bwMode="auto">
          <a:xfrm>
            <a:off x="581108" y="1121890"/>
            <a:ext cx="10675471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实验设计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—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模式</a:t>
            </a:r>
            <a:r>
              <a:rPr lang="en-US" altLang="zh-CN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2  </a:t>
            </a:r>
            <a:r>
              <a:rPr lang="zh-CN" altLang="en-US" sz="2800" b="1" dirty="0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两</a:t>
            </a:r>
            <a:r>
              <a:rPr lang="zh-CN" altLang="en-US" sz="2800" b="1">
                <a:solidFill>
                  <a:srgbClr val="7F12B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次振动（不同）</a:t>
            </a:r>
            <a:endParaRPr lang="en-US" altLang="zh-CN" sz="2800" b="1" dirty="0">
              <a:solidFill>
                <a:srgbClr val="7F12B6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E26F9-2755-E5E7-EF5D-63C24A7A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20" y="1645110"/>
            <a:ext cx="3121342" cy="29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16222</TotalTime>
  <Words>1399</Words>
  <Application>Microsoft Office PowerPoint</Application>
  <PresentationFormat>宽屏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Microsoft YaHei UI</vt:lpstr>
      <vt:lpstr>等线</vt:lpstr>
      <vt:lpstr>时尚中黑简体</vt:lpstr>
      <vt:lpstr>Arial</vt:lpstr>
      <vt:lpstr>Noto sans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yu153481783@163.com</cp:lastModifiedBy>
  <cp:revision>269</cp:revision>
  <dcterms:created xsi:type="dcterms:W3CDTF">2017-08-18T03:02:00Z</dcterms:created>
  <dcterms:modified xsi:type="dcterms:W3CDTF">2024-10-18T03:31:20Z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