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9C43-5EE8-4FF6-8C8A-4E9D70F5A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49B5-3BC4-4525-A9B9-675E2AD5E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E7D8-FE97-45E1-939A-0CEDB751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3D20-46EB-48B2-AD0F-ECB89E51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8065-1E8E-49B0-93B9-9AB2B9AC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26AD-AEA8-446F-A92B-1AF268D0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DE35-7000-4537-A7C3-A5D265A2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65CD-3F1B-4CF1-9219-6B02EF80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7442-6382-4748-920D-3E95F470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34B4-6CE7-4836-91B9-B71867DD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3F27-6BCD-4B0C-8225-6C46C8498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2EA92-F553-475F-BE0C-7D18058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B43B-33BD-4779-8189-67839B11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030E-D725-4C4A-994D-ACA68B64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773D-3D76-4705-BCA0-A2DBADC8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C504-CDAE-41E2-9592-22ADF38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FBEB-8939-4C41-8C9B-B4C6A378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616-2DC3-4AFB-8728-DCF9031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98F3-E8EC-4EC4-B90A-93CA3808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CDCA-5D2C-453F-9C78-E705C1E8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57C8-0A84-4B68-841E-6323C0B7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FB1B-3545-454E-BC46-0C160A40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B6FC-4EC0-4031-8FE8-159C3AC0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6C84-5C15-4E03-BC12-77D59B18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37BA-BBB4-4633-9B99-560EBCA3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14E6-5BBE-4D79-A600-F787B0C1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034C-F45D-443B-8B08-A33952F87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095A-95F7-4851-8182-55091EB2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A92E-D3FD-4514-94E0-0965BA3B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438F-00EB-446B-B61B-703A5A5F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46450-550E-464A-BD67-FF2EB9E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1D45-D561-4F96-803C-9300923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73DB-55EF-4BFD-B488-A29D2B72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56F78-F3A9-4B2B-AE08-17563656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7753E-EB9A-43F5-BBF0-0083B955D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5BF75-3E47-4616-BE04-CAB65D58B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2AB9B-0B59-41A3-944C-460C95ED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842BF-AD6B-43DA-B137-B502AEF1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DDC8E-2239-412D-8883-F11785E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0FB7-5332-4C74-A9DD-7EBEAA25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C1D7C-A7EE-4782-ABE7-F58B5DAF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317A9-F1C8-4B4F-A323-D303075E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3D797-3E47-42F1-92D4-86105BBC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6234E-1094-4E44-874B-135B09F7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6FD0A-5C3A-4101-BBC3-917D861E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AC97-723C-44D3-99F0-5BACF7EF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AE71-A39C-4847-88B6-2EA99046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6E98-86A8-4823-9A0A-261D001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3138A-EF2F-49D5-B28D-C0FD8987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D1-777D-4652-AEBC-F3475D5B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02BE-E529-4D94-A8CF-6B85A3E5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4C60-D9D6-4BBC-B34B-147EF20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31D3-2559-438D-A613-72D37B42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49CD1-CBB8-4BAD-8E13-DE1F6801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4C06-F2DC-40B0-8413-46D099F4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51E4-1ABE-4DDC-96B6-973EEBB5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5FFC-C3D9-4BE8-B148-399A77C6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90C95-BBEF-4921-A3F7-F9714882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4A74F-9018-40F6-9248-F81B3C44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3840-2EF0-4521-8118-D768F2EF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C8C9-C054-4D83-A72C-A3F85403D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6303-2F74-4831-B68A-C9E25FA69329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9A86-78A4-401E-AD62-376F6F35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9343-92CB-4FE3-BFC3-9D8B888F7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59AB-B265-4F0E-AEB6-5C2E37E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1D4D4B-B4F1-4EC6-9750-A82014627AFA}"/>
              </a:ext>
            </a:extLst>
          </p:cNvPr>
          <p:cNvSpPr/>
          <p:nvPr/>
        </p:nvSpPr>
        <p:spPr>
          <a:xfrm>
            <a:off x="2876762" y="1484380"/>
            <a:ext cx="64384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Underfitting vs. Overfitting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C0EE3A-043C-487F-A477-5951054E1C20}"/>
              </a:ext>
            </a:extLst>
          </p:cNvPr>
          <p:cNvGrpSpPr/>
          <p:nvPr/>
        </p:nvGrpSpPr>
        <p:grpSpPr>
          <a:xfrm>
            <a:off x="670277" y="2887663"/>
            <a:ext cx="10715625" cy="3724275"/>
            <a:chOff x="670277" y="1566862"/>
            <a:chExt cx="10715625" cy="3724275"/>
          </a:xfrm>
        </p:grpSpPr>
        <p:pic>
          <p:nvPicPr>
            <p:cNvPr id="2050" name="Picture 2" descr="Image result for underfit vs overfit">
              <a:extLst>
                <a:ext uri="{FF2B5EF4-FFF2-40B4-BE49-F238E27FC236}">
                  <a16:creationId xmlns:a16="http://schemas.microsoft.com/office/drawing/2014/main" id="{D213270C-EC35-4246-BBA6-425D1160A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77" y="1566862"/>
              <a:ext cx="10715625" cy="372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2B71F5-AFF7-4782-AB37-F41C5335A261}"/>
                </a:ext>
              </a:extLst>
            </p:cNvPr>
            <p:cNvSpPr/>
            <p:nvPr/>
          </p:nvSpPr>
          <p:spPr>
            <a:xfrm>
              <a:off x="1049867" y="4241801"/>
              <a:ext cx="934719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31C7E5-CCC7-4E8C-986B-1D685498EB93}"/>
              </a:ext>
            </a:extLst>
          </p:cNvPr>
          <p:cNvSpPr/>
          <p:nvPr/>
        </p:nvSpPr>
        <p:spPr>
          <a:xfrm>
            <a:off x="1711590" y="5727860"/>
            <a:ext cx="14183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Underfit</a:t>
            </a:r>
            <a:endParaRPr lang="en-US" sz="2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87E5E-F651-45B4-843B-D5AA48495318}"/>
              </a:ext>
            </a:extLst>
          </p:cNvPr>
          <p:cNvSpPr/>
          <p:nvPr/>
        </p:nvSpPr>
        <p:spPr>
          <a:xfrm>
            <a:off x="5386828" y="5727859"/>
            <a:ext cx="14711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Balanced</a:t>
            </a:r>
            <a:endParaRPr lang="en-US" sz="2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08BB4-5912-4C57-B4C5-7021D7F9AD2F}"/>
              </a:ext>
            </a:extLst>
          </p:cNvPr>
          <p:cNvSpPr/>
          <p:nvPr/>
        </p:nvSpPr>
        <p:spPr>
          <a:xfrm>
            <a:off x="9150790" y="5727858"/>
            <a:ext cx="11700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Overfit</a:t>
            </a:r>
            <a:endParaRPr lang="en-US" sz="2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DF5E7-8702-4EBA-A79D-151EA7D47D40}"/>
              </a:ext>
            </a:extLst>
          </p:cNvPr>
          <p:cNvSpPr/>
          <p:nvPr/>
        </p:nvSpPr>
        <p:spPr>
          <a:xfrm>
            <a:off x="1365294" y="2010977"/>
            <a:ext cx="20222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High Bias</a:t>
            </a:r>
          </a:p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Low Variance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1EEC8-A4EA-4D28-99E3-A581885BB277}"/>
              </a:ext>
            </a:extLst>
          </p:cNvPr>
          <p:cNvSpPr/>
          <p:nvPr/>
        </p:nvSpPr>
        <p:spPr>
          <a:xfrm>
            <a:off x="8645479" y="2019444"/>
            <a:ext cx="21282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Low Bias</a:t>
            </a:r>
          </a:p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High Variance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EA757-EB26-4C53-93FD-DBDB14E94CFA}"/>
              </a:ext>
            </a:extLst>
          </p:cNvPr>
          <p:cNvSpPr/>
          <p:nvPr/>
        </p:nvSpPr>
        <p:spPr>
          <a:xfrm>
            <a:off x="4515836" y="780752"/>
            <a:ext cx="2714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450A10-ADDE-4C20-8B91-7D38C6F1D2CD}"/>
              </a:ext>
            </a:extLst>
          </p:cNvPr>
          <p:cNvSpPr/>
          <p:nvPr/>
        </p:nvSpPr>
        <p:spPr>
          <a:xfrm>
            <a:off x="4484650" y="780752"/>
            <a:ext cx="3222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9F4F56-E2E6-4510-ABCF-B9CCDA4E93AA}"/>
              </a:ext>
            </a:extLst>
          </p:cNvPr>
          <p:cNvGrpSpPr/>
          <p:nvPr/>
        </p:nvGrpSpPr>
        <p:grpSpPr>
          <a:xfrm>
            <a:off x="1837264" y="2667724"/>
            <a:ext cx="8517467" cy="3123478"/>
            <a:chOff x="1837264" y="2667724"/>
            <a:chExt cx="8517467" cy="3123478"/>
          </a:xfrm>
        </p:grpSpPr>
        <p:pic>
          <p:nvPicPr>
            <p:cNvPr id="3074" name="Picture 2" descr="Image result for underfit vs overfit">
              <a:extLst>
                <a:ext uri="{FF2B5EF4-FFF2-40B4-BE49-F238E27FC236}">
                  <a16:creationId xmlns:a16="http://schemas.microsoft.com/office/drawing/2014/main" id="{4B130D39-9494-4717-8D26-BA4AC0B4D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264" y="2667724"/>
              <a:ext cx="8517467" cy="302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3D5863-473D-4F50-A369-9633DA24A290}"/>
                </a:ext>
              </a:extLst>
            </p:cNvPr>
            <p:cNvSpPr/>
            <p:nvPr/>
          </p:nvSpPr>
          <p:spPr>
            <a:xfrm>
              <a:off x="2531533" y="5342469"/>
              <a:ext cx="7154334" cy="448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2F299E9-2F68-4009-9149-E3A3FF14D6D5}"/>
              </a:ext>
            </a:extLst>
          </p:cNvPr>
          <p:cNvSpPr/>
          <p:nvPr/>
        </p:nvSpPr>
        <p:spPr>
          <a:xfrm>
            <a:off x="2473593" y="5727860"/>
            <a:ext cx="14183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Underfit</a:t>
            </a:r>
            <a:endParaRPr lang="en-US" sz="2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BE329-B3EC-4CCB-8B5F-C5A89CF0DE95}"/>
              </a:ext>
            </a:extLst>
          </p:cNvPr>
          <p:cNvSpPr/>
          <p:nvPr/>
        </p:nvSpPr>
        <p:spPr>
          <a:xfrm>
            <a:off x="5386828" y="5727859"/>
            <a:ext cx="14711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Balanced</a:t>
            </a:r>
            <a:endParaRPr lang="en-US" sz="2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26225-D82D-41A5-8F08-29D4B9D85693}"/>
              </a:ext>
            </a:extLst>
          </p:cNvPr>
          <p:cNvSpPr/>
          <p:nvPr/>
        </p:nvSpPr>
        <p:spPr>
          <a:xfrm>
            <a:off x="8481930" y="5727858"/>
            <a:ext cx="11700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Overfit</a:t>
            </a:r>
            <a:endParaRPr lang="en-US" sz="2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0D766-73FE-4744-BC82-0A25B44394B1}"/>
              </a:ext>
            </a:extLst>
          </p:cNvPr>
          <p:cNvSpPr/>
          <p:nvPr/>
        </p:nvSpPr>
        <p:spPr>
          <a:xfrm>
            <a:off x="2152697" y="2010977"/>
            <a:ext cx="20222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High Bias</a:t>
            </a:r>
          </a:p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Low 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B31A0-ED66-4A95-96EA-45E0BDE4DE22}"/>
              </a:ext>
            </a:extLst>
          </p:cNvPr>
          <p:cNvSpPr/>
          <p:nvPr/>
        </p:nvSpPr>
        <p:spPr>
          <a:xfrm>
            <a:off x="8078209" y="2019444"/>
            <a:ext cx="21282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Low Bias</a:t>
            </a:r>
          </a:p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454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ias variance tradeoff">
            <a:extLst>
              <a:ext uri="{FF2B5EF4-FFF2-40B4-BE49-F238E27FC236}">
                <a16:creationId xmlns:a16="http://schemas.microsoft.com/office/drawing/2014/main" id="{E0C17E5F-F7AB-436D-AE56-DD54BA9A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1" y="851430"/>
            <a:ext cx="6617758" cy="596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2B46A37-92AE-4517-82F5-88C239FFC431}"/>
              </a:ext>
            </a:extLst>
          </p:cNvPr>
          <p:cNvGrpSpPr/>
          <p:nvPr/>
        </p:nvGrpSpPr>
        <p:grpSpPr>
          <a:xfrm>
            <a:off x="3148406" y="842963"/>
            <a:ext cx="5225127" cy="5263887"/>
            <a:chOff x="3148406" y="842963"/>
            <a:chExt cx="5225127" cy="52638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E0FDCD-BC0C-4B3B-82C8-3510E1D26FF6}"/>
                </a:ext>
              </a:extLst>
            </p:cNvPr>
            <p:cNvSpPr/>
            <p:nvPr/>
          </p:nvSpPr>
          <p:spPr>
            <a:xfrm>
              <a:off x="4318000" y="842963"/>
              <a:ext cx="4055533" cy="44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16B887-A33B-4FA2-A826-4FA04362F31D}"/>
                </a:ext>
              </a:extLst>
            </p:cNvPr>
            <p:cNvSpPr/>
            <p:nvPr/>
          </p:nvSpPr>
          <p:spPr>
            <a:xfrm rot="16200000">
              <a:off x="1342624" y="3857099"/>
              <a:ext cx="4055533" cy="44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A8A739-90D0-4C38-B0B7-DD62F022F272}"/>
              </a:ext>
            </a:extLst>
          </p:cNvPr>
          <p:cNvSpPr/>
          <p:nvPr/>
        </p:nvSpPr>
        <p:spPr>
          <a:xfrm>
            <a:off x="4120352" y="572505"/>
            <a:ext cx="20179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Variance</a:t>
            </a:r>
            <a:endParaRPr lang="en-US" sz="2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13AE4-C8DC-4939-A253-FF2A548CF018}"/>
              </a:ext>
            </a:extLst>
          </p:cNvPr>
          <p:cNvSpPr/>
          <p:nvPr/>
        </p:nvSpPr>
        <p:spPr>
          <a:xfrm>
            <a:off x="6561666" y="596741"/>
            <a:ext cx="20828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Variance</a:t>
            </a:r>
            <a:endParaRPr lang="en-US" sz="2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F02DF-D934-4D94-8433-0D68A76DC992}"/>
              </a:ext>
            </a:extLst>
          </p:cNvPr>
          <p:cNvSpPr/>
          <p:nvPr/>
        </p:nvSpPr>
        <p:spPr>
          <a:xfrm rot="16200000">
            <a:off x="2598337" y="5070303"/>
            <a:ext cx="14551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Bias</a:t>
            </a:r>
            <a:endParaRPr lang="en-US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E3565-3CFC-48B6-A00B-025627C444D8}"/>
              </a:ext>
            </a:extLst>
          </p:cNvPr>
          <p:cNvSpPr/>
          <p:nvPr/>
        </p:nvSpPr>
        <p:spPr>
          <a:xfrm rot="16200000">
            <a:off x="2623733" y="2242433"/>
            <a:ext cx="14551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Bias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74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24BBE-4835-4A4C-845D-B2CFEE7D0B19}"/>
              </a:ext>
            </a:extLst>
          </p:cNvPr>
          <p:cNvCxnSpPr/>
          <p:nvPr/>
        </p:nvCxnSpPr>
        <p:spPr>
          <a:xfrm>
            <a:off x="2184400" y="702733"/>
            <a:ext cx="0" cy="2421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DAA7D0-A8AD-4C3E-A660-850D96EA7DCF}"/>
              </a:ext>
            </a:extLst>
          </p:cNvPr>
          <p:cNvCxnSpPr>
            <a:cxnSpLocks/>
          </p:cNvCxnSpPr>
          <p:nvPr/>
        </p:nvCxnSpPr>
        <p:spPr>
          <a:xfrm>
            <a:off x="2175933" y="3115734"/>
            <a:ext cx="2963333" cy="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638C41-5E71-4CDD-8750-47DAC89253D9}"/>
              </a:ext>
            </a:extLst>
          </p:cNvPr>
          <p:cNvCxnSpPr/>
          <p:nvPr/>
        </p:nvCxnSpPr>
        <p:spPr>
          <a:xfrm>
            <a:off x="6290734" y="764236"/>
            <a:ext cx="0" cy="2421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F8C1F3-9DD2-4C2E-A29E-C75B8C3FC0D9}"/>
              </a:ext>
            </a:extLst>
          </p:cNvPr>
          <p:cNvCxnSpPr>
            <a:cxnSpLocks/>
          </p:cNvCxnSpPr>
          <p:nvPr/>
        </p:nvCxnSpPr>
        <p:spPr>
          <a:xfrm>
            <a:off x="6282267" y="3177237"/>
            <a:ext cx="2963333" cy="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F1FE7A-2C49-414C-AB7C-17E6C71C4A59}"/>
              </a:ext>
            </a:extLst>
          </p:cNvPr>
          <p:cNvSpPr/>
          <p:nvPr/>
        </p:nvSpPr>
        <p:spPr>
          <a:xfrm>
            <a:off x="2279009" y="1447802"/>
            <a:ext cx="2292986" cy="1278467"/>
          </a:xfrm>
          <a:custGeom>
            <a:avLst/>
            <a:gdLst>
              <a:gd name="connsiteX0" fmla="*/ 6986 w 2292986"/>
              <a:gd name="connsiteY0" fmla="*/ 0 h 1278467"/>
              <a:gd name="connsiteX1" fmla="*/ 354119 w 2292986"/>
              <a:gd name="connsiteY1" fmla="*/ 872067 h 1278467"/>
              <a:gd name="connsiteX2" fmla="*/ 2292986 w 2292986"/>
              <a:gd name="connsiteY2" fmla="*/ 1278467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2986" h="1278467">
                <a:moveTo>
                  <a:pt x="6986" y="0"/>
                </a:moveTo>
                <a:cubicBezTo>
                  <a:pt x="-9948" y="329494"/>
                  <a:pt x="-26881" y="658989"/>
                  <a:pt x="354119" y="872067"/>
                </a:cubicBezTo>
                <a:cubicBezTo>
                  <a:pt x="735119" y="1085145"/>
                  <a:pt x="1964197" y="1210734"/>
                  <a:pt x="2292986" y="127846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D92DD7-E5A0-4603-B9AC-E02FAF2EBAA4}"/>
              </a:ext>
            </a:extLst>
          </p:cNvPr>
          <p:cNvSpPr/>
          <p:nvPr/>
        </p:nvSpPr>
        <p:spPr>
          <a:xfrm>
            <a:off x="2311395" y="2793796"/>
            <a:ext cx="2252133" cy="288070"/>
          </a:xfrm>
          <a:custGeom>
            <a:avLst/>
            <a:gdLst>
              <a:gd name="connsiteX0" fmla="*/ 0 w 2252133"/>
              <a:gd name="connsiteY0" fmla="*/ 288070 h 288070"/>
              <a:gd name="connsiteX1" fmla="*/ 465667 w 2252133"/>
              <a:gd name="connsiteY1" fmla="*/ 42537 h 288070"/>
              <a:gd name="connsiteX2" fmla="*/ 2252133 w 2252133"/>
              <a:gd name="connsiteY2" fmla="*/ 204 h 288070"/>
              <a:gd name="connsiteX3" fmla="*/ 2252133 w 2252133"/>
              <a:gd name="connsiteY3" fmla="*/ 204 h 28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288070">
                <a:moveTo>
                  <a:pt x="0" y="288070"/>
                </a:moveTo>
                <a:cubicBezTo>
                  <a:pt x="45156" y="189292"/>
                  <a:pt x="90312" y="90515"/>
                  <a:pt x="465667" y="42537"/>
                </a:cubicBezTo>
                <a:cubicBezTo>
                  <a:pt x="841023" y="-5441"/>
                  <a:pt x="2252133" y="204"/>
                  <a:pt x="2252133" y="204"/>
                </a:cubicBezTo>
                <a:lnTo>
                  <a:pt x="2252133" y="204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E9DF94-6411-4CAE-8FA8-322A5D37F12F}"/>
              </a:ext>
            </a:extLst>
          </p:cNvPr>
          <p:cNvSpPr/>
          <p:nvPr/>
        </p:nvSpPr>
        <p:spPr>
          <a:xfrm>
            <a:off x="6409262" y="2863774"/>
            <a:ext cx="2252133" cy="288070"/>
          </a:xfrm>
          <a:custGeom>
            <a:avLst/>
            <a:gdLst>
              <a:gd name="connsiteX0" fmla="*/ 0 w 2252133"/>
              <a:gd name="connsiteY0" fmla="*/ 288070 h 288070"/>
              <a:gd name="connsiteX1" fmla="*/ 465667 w 2252133"/>
              <a:gd name="connsiteY1" fmla="*/ 42537 h 288070"/>
              <a:gd name="connsiteX2" fmla="*/ 2252133 w 2252133"/>
              <a:gd name="connsiteY2" fmla="*/ 204 h 288070"/>
              <a:gd name="connsiteX3" fmla="*/ 2252133 w 2252133"/>
              <a:gd name="connsiteY3" fmla="*/ 204 h 28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288070">
                <a:moveTo>
                  <a:pt x="0" y="288070"/>
                </a:moveTo>
                <a:cubicBezTo>
                  <a:pt x="45156" y="189292"/>
                  <a:pt x="90312" y="90515"/>
                  <a:pt x="465667" y="42537"/>
                </a:cubicBezTo>
                <a:cubicBezTo>
                  <a:pt x="841023" y="-5441"/>
                  <a:pt x="2252133" y="204"/>
                  <a:pt x="2252133" y="204"/>
                </a:cubicBezTo>
                <a:lnTo>
                  <a:pt x="2252133" y="204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1B5A7-05BD-4D54-A449-83D22AD2C503}"/>
              </a:ext>
            </a:extLst>
          </p:cNvPr>
          <p:cNvCxnSpPr/>
          <p:nvPr/>
        </p:nvCxnSpPr>
        <p:spPr>
          <a:xfrm>
            <a:off x="2184400" y="3981335"/>
            <a:ext cx="0" cy="2421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5132B-6084-4218-B5A7-A3D04D2784BC}"/>
              </a:ext>
            </a:extLst>
          </p:cNvPr>
          <p:cNvCxnSpPr>
            <a:cxnSpLocks/>
          </p:cNvCxnSpPr>
          <p:nvPr/>
        </p:nvCxnSpPr>
        <p:spPr>
          <a:xfrm>
            <a:off x="2175933" y="6394336"/>
            <a:ext cx="2963333" cy="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FA3AE9-2318-4687-98C3-1A943CB9FD6F}"/>
              </a:ext>
            </a:extLst>
          </p:cNvPr>
          <p:cNvCxnSpPr/>
          <p:nvPr/>
        </p:nvCxnSpPr>
        <p:spPr>
          <a:xfrm>
            <a:off x="6290734" y="4015196"/>
            <a:ext cx="0" cy="2421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0D7E69-FC84-4BC6-B828-C61941D77658}"/>
              </a:ext>
            </a:extLst>
          </p:cNvPr>
          <p:cNvCxnSpPr>
            <a:cxnSpLocks/>
          </p:cNvCxnSpPr>
          <p:nvPr/>
        </p:nvCxnSpPr>
        <p:spPr>
          <a:xfrm>
            <a:off x="6282267" y="6428197"/>
            <a:ext cx="2963333" cy="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AF700A-3CF0-4540-9A63-ACFF204D01EA}"/>
              </a:ext>
            </a:extLst>
          </p:cNvPr>
          <p:cNvSpPr/>
          <p:nvPr/>
        </p:nvSpPr>
        <p:spPr>
          <a:xfrm>
            <a:off x="2294479" y="5183611"/>
            <a:ext cx="2480717" cy="448724"/>
          </a:xfrm>
          <a:custGeom>
            <a:avLst/>
            <a:gdLst>
              <a:gd name="connsiteX0" fmla="*/ 0 w 2252133"/>
              <a:gd name="connsiteY0" fmla="*/ 288070 h 288070"/>
              <a:gd name="connsiteX1" fmla="*/ 465667 w 2252133"/>
              <a:gd name="connsiteY1" fmla="*/ 42537 h 288070"/>
              <a:gd name="connsiteX2" fmla="*/ 2252133 w 2252133"/>
              <a:gd name="connsiteY2" fmla="*/ 204 h 288070"/>
              <a:gd name="connsiteX3" fmla="*/ 2252133 w 2252133"/>
              <a:gd name="connsiteY3" fmla="*/ 204 h 28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288070">
                <a:moveTo>
                  <a:pt x="0" y="288070"/>
                </a:moveTo>
                <a:cubicBezTo>
                  <a:pt x="45156" y="189292"/>
                  <a:pt x="90312" y="90515"/>
                  <a:pt x="465667" y="42537"/>
                </a:cubicBezTo>
                <a:cubicBezTo>
                  <a:pt x="841023" y="-5441"/>
                  <a:pt x="2252133" y="204"/>
                  <a:pt x="2252133" y="204"/>
                </a:cubicBezTo>
                <a:lnTo>
                  <a:pt x="2252133" y="204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59989D-060B-45E7-85C9-E35E3AC869A7}"/>
              </a:ext>
            </a:extLst>
          </p:cNvPr>
          <p:cNvSpPr/>
          <p:nvPr/>
        </p:nvSpPr>
        <p:spPr>
          <a:xfrm>
            <a:off x="6376876" y="4066005"/>
            <a:ext cx="2292986" cy="956729"/>
          </a:xfrm>
          <a:custGeom>
            <a:avLst/>
            <a:gdLst>
              <a:gd name="connsiteX0" fmla="*/ 6986 w 2292986"/>
              <a:gd name="connsiteY0" fmla="*/ 0 h 1278467"/>
              <a:gd name="connsiteX1" fmla="*/ 354119 w 2292986"/>
              <a:gd name="connsiteY1" fmla="*/ 872067 h 1278467"/>
              <a:gd name="connsiteX2" fmla="*/ 2292986 w 2292986"/>
              <a:gd name="connsiteY2" fmla="*/ 1278467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2986" h="1278467">
                <a:moveTo>
                  <a:pt x="6986" y="0"/>
                </a:moveTo>
                <a:cubicBezTo>
                  <a:pt x="-9948" y="329494"/>
                  <a:pt x="-26881" y="658989"/>
                  <a:pt x="354119" y="872067"/>
                </a:cubicBezTo>
                <a:cubicBezTo>
                  <a:pt x="735119" y="1085145"/>
                  <a:pt x="1964197" y="1210734"/>
                  <a:pt x="2292986" y="127846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1D55CC-2265-4E35-846F-67D5C3178A02}"/>
              </a:ext>
            </a:extLst>
          </p:cNvPr>
          <p:cNvSpPr/>
          <p:nvPr/>
        </p:nvSpPr>
        <p:spPr>
          <a:xfrm>
            <a:off x="6409262" y="5098715"/>
            <a:ext cx="2252133" cy="1295618"/>
          </a:xfrm>
          <a:custGeom>
            <a:avLst/>
            <a:gdLst>
              <a:gd name="connsiteX0" fmla="*/ 0 w 2252133"/>
              <a:gd name="connsiteY0" fmla="*/ 288070 h 288070"/>
              <a:gd name="connsiteX1" fmla="*/ 465667 w 2252133"/>
              <a:gd name="connsiteY1" fmla="*/ 42537 h 288070"/>
              <a:gd name="connsiteX2" fmla="*/ 2252133 w 2252133"/>
              <a:gd name="connsiteY2" fmla="*/ 204 h 288070"/>
              <a:gd name="connsiteX3" fmla="*/ 2252133 w 2252133"/>
              <a:gd name="connsiteY3" fmla="*/ 204 h 28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288070">
                <a:moveTo>
                  <a:pt x="0" y="288070"/>
                </a:moveTo>
                <a:cubicBezTo>
                  <a:pt x="45156" y="189292"/>
                  <a:pt x="90312" y="90515"/>
                  <a:pt x="465667" y="42537"/>
                </a:cubicBezTo>
                <a:cubicBezTo>
                  <a:pt x="841023" y="-5441"/>
                  <a:pt x="2252133" y="204"/>
                  <a:pt x="2252133" y="204"/>
                </a:cubicBezTo>
                <a:lnTo>
                  <a:pt x="2252133" y="204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2FF850A-F93A-415F-AAD2-DEC2FE80A0BB}"/>
              </a:ext>
            </a:extLst>
          </p:cNvPr>
          <p:cNvSpPr/>
          <p:nvPr/>
        </p:nvSpPr>
        <p:spPr>
          <a:xfrm>
            <a:off x="2294481" y="4049068"/>
            <a:ext cx="2480717" cy="287867"/>
          </a:xfrm>
          <a:custGeom>
            <a:avLst/>
            <a:gdLst>
              <a:gd name="connsiteX0" fmla="*/ 8450 w 2480717"/>
              <a:gd name="connsiteY0" fmla="*/ 0 h 287867"/>
              <a:gd name="connsiteX1" fmla="*/ 380984 w 2480717"/>
              <a:gd name="connsiteY1" fmla="*/ 152400 h 287867"/>
              <a:gd name="connsiteX2" fmla="*/ 2480717 w 2480717"/>
              <a:gd name="connsiteY2" fmla="*/ 287867 h 287867"/>
              <a:gd name="connsiteX3" fmla="*/ 2480717 w 2480717"/>
              <a:gd name="connsiteY3" fmla="*/ 287867 h 28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0717" h="287867">
                <a:moveTo>
                  <a:pt x="8450" y="0"/>
                </a:moveTo>
                <a:cubicBezTo>
                  <a:pt x="-11305" y="52211"/>
                  <a:pt x="-31060" y="104422"/>
                  <a:pt x="380984" y="152400"/>
                </a:cubicBezTo>
                <a:cubicBezTo>
                  <a:pt x="793028" y="200378"/>
                  <a:pt x="2480717" y="287867"/>
                  <a:pt x="2480717" y="287867"/>
                </a:cubicBezTo>
                <a:lnTo>
                  <a:pt x="2480717" y="28786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53E8D8-120C-43F0-9643-F8101178D79F}"/>
              </a:ext>
            </a:extLst>
          </p:cNvPr>
          <p:cNvSpPr/>
          <p:nvPr/>
        </p:nvSpPr>
        <p:spPr>
          <a:xfrm>
            <a:off x="3042309" y="3162063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 size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FC5CC7-CD1B-43FE-A1C5-D96500FBBEAE}"/>
              </a:ext>
            </a:extLst>
          </p:cNvPr>
          <p:cNvSpPr/>
          <p:nvPr/>
        </p:nvSpPr>
        <p:spPr>
          <a:xfrm>
            <a:off x="7174043" y="3248972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 size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3A2B7-08C0-4805-9BA1-4718948452FF}"/>
              </a:ext>
            </a:extLst>
          </p:cNvPr>
          <p:cNvSpPr/>
          <p:nvPr/>
        </p:nvSpPr>
        <p:spPr>
          <a:xfrm>
            <a:off x="3112814" y="6442901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 size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1EA190-603C-4025-B916-44A4CDC77C7F}"/>
              </a:ext>
            </a:extLst>
          </p:cNvPr>
          <p:cNvSpPr/>
          <p:nvPr/>
        </p:nvSpPr>
        <p:spPr>
          <a:xfrm>
            <a:off x="7196671" y="6453380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 size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0465A-2453-4B32-B2E4-3727CC6C5EBE}"/>
              </a:ext>
            </a:extLst>
          </p:cNvPr>
          <p:cNvSpPr/>
          <p:nvPr/>
        </p:nvSpPr>
        <p:spPr>
          <a:xfrm>
            <a:off x="2697953" y="285800"/>
            <a:ext cx="20179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Variance</a:t>
            </a:r>
            <a:endParaRPr lang="en-US" sz="26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52C90E-4B71-4143-A055-8200FC054471}"/>
              </a:ext>
            </a:extLst>
          </p:cNvPr>
          <p:cNvSpPr/>
          <p:nvPr/>
        </p:nvSpPr>
        <p:spPr>
          <a:xfrm>
            <a:off x="6886313" y="257864"/>
            <a:ext cx="20828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Variance</a:t>
            </a:r>
            <a:endParaRPr lang="en-US" sz="2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D2B645-36B1-4D70-82DF-681632961E1A}"/>
              </a:ext>
            </a:extLst>
          </p:cNvPr>
          <p:cNvSpPr/>
          <p:nvPr/>
        </p:nvSpPr>
        <p:spPr>
          <a:xfrm rot="16200000">
            <a:off x="252390" y="4951771"/>
            <a:ext cx="14551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Bias</a:t>
            </a:r>
            <a:endParaRPr lang="en-US" sz="2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E1CDE0-D9A2-428C-A9BE-5E78A3CF381D}"/>
              </a:ext>
            </a:extLst>
          </p:cNvPr>
          <p:cNvSpPr/>
          <p:nvPr/>
        </p:nvSpPr>
        <p:spPr>
          <a:xfrm rot="16200000">
            <a:off x="286935" y="1709031"/>
            <a:ext cx="14551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Bias</a:t>
            </a:r>
            <a:endParaRPr lang="en-US" sz="2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64790D-2341-44EF-8D3D-5531F56ECDF6}"/>
              </a:ext>
            </a:extLst>
          </p:cNvPr>
          <p:cNvSpPr/>
          <p:nvPr/>
        </p:nvSpPr>
        <p:spPr>
          <a:xfrm rot="16200000">
            <a:off x="1471966" y="1728800"/>
            <a:ext cx="83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CF4EA5-75FF-44AA-A629-5373C04C1F7A}"/>
              </a:ext>
            </a:extLst>
          </p:cNvPr>
          <p:cNvSpPr/>
          <p:nvPr/>
        </p:nvSpPr>
        <p:spPr>
          <a:xfrm rot="16200000">
            <a:off x="1481661" y="5007401"/>
            <a:ext cx="81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AF64FA-8973-4D28-9080-AB56E07AB3DA}"/>
              </a:ext>
            </a:extLst>
          </p:cNvPr>
          <p:cNvSpPr/>
          <p:nvPr/>
        </p:nvSpPr>
        <p:spPr>
          <a:xfrm rot="16200000">
            <a:off x="5602603" y="1771130"/>
            <a:ext cx="83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A1D51E-3014-48AE-AFD7-9D435C886912}"/>
              </a:ext>
            </a:extLst>
          </p:cNvPr>
          <p:cNvSpPr/>
          <p:nvPr/>
        </p:nvSpPr>
        <p:spPr>
          <a:xfrm rot="16200000">
            <a:off x="5612299" y="5075132"/>
            <a:ext cx="81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E57CC-C7EF-457A-8B87-34DE54EF720D}"/>
              </a:ext>
            </a:extLst>
          </p:cNvPr>
          <p:cNvCxnSpPr>
            <a:cxnSpLocks/>
          </p:cNvCxnSpPr>
          <p:nvPr/>
        </p:nvCxnSpPr>
        <p:spPr>
          <a:xfrm>
            <a:off x="6352913" y="5022514"/>
            <a:ext cx="2884220" cy="5080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37F427-CC1F-40A7-B7A8-9E286B5F1636}"/>
              </a:ext>
            </a:extLst>
          </p:cNvPr>
          <p:cNvCxnSpPr>
            <a:cxnSpLocks/>
          </p:cNvCxnSpPr>
          <p:nvPr/>
        </p:nvCxnSpPr>
        <p:spPr>
          <a:xfrm>
            <a:off x="2233740" y="4971714"/>
            <a:ext cx="2884220" cy="5080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ECB7C3-59BB-4BEA-A56F-6CBE28B801AB}"/>
              </a:ext>
            </a:extLst>
          </p:cNvPr>
          <p:cNvCxnSpPr>
            <a:cxnSpLocks/>
          </p:cNvCxnSpPr>
          <p:nvPr/>
        </p:nvCxnSpPr>
        <p:spPr>
          <a:xfrm>
            <a:off x="6282267" y="2042015"/>
            <a:ext cx="2884220" cy="5080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391004-2B62-4982-82E8-59D4BD648A14}"/>
              </a:ext>
            </a:extLst>
          </p:cNvPr>
          <p:cNvCxnSpPr>
            <a:cxnSpLocks/>
          </p:cNvCxnSpPr>
          <p:nvPr/>
        </p:nvCxnSpPr>
        <p:spPr>
          <a:xfrm>
            <a:off x="2163094" y="1991215"/>
            <a:ext cx="2884220" cy="5080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4BCCD86-577F-4C88-B996-71825F4ADCCF}"/>
              </a:ext>
            </a:extLst>
          </p:cNvPr>
          <p:cNvSpPr/>
          <p:nvPr/>
        </p:nvSpPr>
        <p:spPr>
          <a:xfrm>
            <a:off x="6376876" y="1077552"/>
            <a:ext cx="2292986" cy="956729"/>
          </a:xfrm>
          <a:custGeom>
            <a:avLst/>
            <a:gdLst>
              <a:gd name="connsiteX0" fmla="*/ 6986 w 2292986"/>
              <a:gd name="connsiteY0" fmla="*/ 0 h 1278467"/>
              <a:gd name="connsiteX1" fmla="*/ 354119 w 2292986"/>
              <a:gd name="connsiteY1" fmla="*/ 872067 h 1278467"/>
              <a:gd name="connsiteX2" fmla="*/ 2292986 w 2292986"/>
              <a:gd name="connsiteY2" fmla="*/ 1278467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2986" h="1278467">
                <a:moveTo>
                  <a:pt x="6986" y="0"/>
                </a:moveTo>
                <a:cubicBezTo>
                  <a:pt x="-9948" y="329494"/>
                  <a:pt x="-26881" y="658989"/>
                  <a:pt x="354119" y="872067"/>
                </a:cubicBezTo>
                <a:cubicBezTo>
                  <a:pt x="735119" y="1085145"/>
                  <a:pt x="1964197" y="1210734"/>
                  <a:pt x="2292986" y="127846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5DF712-D6AE-4927-8D0E-50CD9FD19E54}"/>
              </a:ext>
            </a:extLst>
          </p:cNvPr>
          <p:cNvCxnSpPr>
            <a:cxnSpLocks/>
          </p:cNvCxnSpPr>
          <p:nvPr/>
        </p:nvCxnSpPr>
        <p:spPr>
          <a:xfrm flipH="1" flipV="1">
            <a:off x="2184400" y="635000"/>
            <a:ext cx="1" cy="270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7BD85D-63F3-48CF-A296-7A437941DE8C}"/>
              </a:ext>
            </a:extLst>
          </p:cNvPr>
          <p:cNvCxnSpPr>
            <a:cxnSpLocks/>
          </p:cNvCxnSpPr>
          <p:nvPr/>
        </p:nvCxnSpPr>
        <p:spPr>
          <a:xfrm flipH="1" flipV="1">
            <a:off x="6290742" y="694263"/>
            <a:ext cx="1" cy="270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FE7CFA-4F97-4C9A-A9AD-CCA31BAAB004}"/>
              </a:ext>
            </a:extLst>
          </p:cNvPr>
          <p:cNvCxnSpPr>
            <a:cxnSpLocks/>
          </p:cNvCxnSpPr>
          <p:nvPr/>
        </p:nvCxnSpPr>
        <p:spPr>
          <a:xfrm flipH="1" flipV="1">
            <a:off x="6290736" y="3750740"/>
            <a:ext cx="1" cy="270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AFF06-7E2E-44D5-A0AF-E3761C28331A}"/>
              </a:ext>
            </a:extLst>
          </p:cNvPr>
          <p:cNvCxnSpPr>
            <a:cxnSpLocks/>
          </p:cNvCxnSpPr>
          <p:nvPr/>
        </p:nvCxnSpPr>
        <p:spPr>
          <a:xfrm flipH="1" flipV="1">
            <a:off x="2184394" y="3818470"/>
            <a:ext cx="1" cy="270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5FF281-A15B-4871-A2CF-9D227BCE9A6F}"/>
              </a:ext>
            </a:extLst>
          </p:cNvPr>
          <p:cNvSpPr/>
          <p:nvPr/>
        </p:nvSpPr>
        <p:spPr>
          <a:xfrm>
            <a:off x="10083800" y="1837261"/>
            <a:ext cx="169330" cy="171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5B3CB1-8DCE-4F2D-8028-647126AEE41F}"/>
              </a:ext>
            </a:extLst>
          </p:cNvPr>
          <p:cNvSpPr/>
          <p:nvPr/>
        </p:nvSpPr>
        <p:spPr>
          <a:xfrm>
            <a:off x="10083800" y="1410329"/>
            <a:ext cx="169330" cy="1716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E41D80-B952-4C37-9BA7-4636CF8DEA15}"/>
              </a:ext>
            </a:extLst>
          </p:cNvPr>
          <p:cNvSpPr/>
          <p:nvPr/>
        </p:nvSpPr>
        <p:spPr>
          <a:xfrm>
            <a:off x="10253130" y="1727189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set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8670E-A648-4675-B249-C87FC09D7D52}"/>
              </a:ext>
            </a:extLst>
          </p:cNvPr>
          <p:cNvSpPr/>
          <p:nvPr/>
        </p:nvSpPr>
        <p:spPr>
          <a:xfrm>
            <a:off x="10253124" y="1303864"/>
            <a:ext cx="177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3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924C0F-9123-4316-B968-212AE8701554}"/>
              </a:ext>
            </a:extLst>
          </p:cNvPr>
          <p:cNvGrpSpPr/>
          <p:nvPr/>
        </p:nvGrpSpPr>
        <p:grpSpPr>
          <a:xfrm>
            <a:off x="1044571" y="1209239"/>
            <a:ext cx="9069917" cy="5149228"/>
            <a:chOff x="1552574" y="1209239"/>
            <a:chExt cx="9069917" cy="5149228"/>
          </a:xfrm>
        </p:grpSpPr>
        <p:pic>
          <p:nvPicPr>
            <p:cNvPr id="1028" name="Picture 4" descr="Image result for bias variance tradeoff">
              <a:extLst>
                <a:ext uri="{FF2B5EF4-FFF2-40B4-BE49-F238E27FC236}">
                  <a16:creationId xmlns:a16="http://schemas.microsoft.com/office/drawing/2014/main" id="{0A01AE7E-3BC9-4375-AE82-81B4B8205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574" y="1209239"/>
              <a:ext cx="9069917" cy="513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50A59F-6C01-4DC4-9C5D-E79AAD54344B}"/>
                </a:ext>
              </a:extLst>
            </p:cNvPr>
            <p:cNvSpPr/>
            <p:nvPr/>
          </p:nvSpPr>
          <p:spPr>
            <a:xfrm>
              <a:off x="5080000" y="5918200"/>
              <a:ext cx="2048933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6B33843-9BF1-4F17-A233-62502A493851}"/>
              </a:ext>
            </a:extLst>
          </p:cNvPr>
          <p:cNvSpPr/>
          <p:nvPr/>
        </p:nvSpPr>
        <p:spPr>
          <a:xfrm>
            <a:off x="4573326" y="6083465"/>
            <a:ext cx="27164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Complexity</a:t>
            </a:r>
            <a:endParaRPr lang="en-US" sz="2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8A9DE-365D-49FC-8C3B-AC4C1F2BC489}"/>
              </a:ext>
            </a:extLst>
          </p:cNvPr>
          <p:cNvSpPr/>
          <p:nvPr/>
        </p:nvSpPr>
        <p:spPr>
          <a:xfrm>
            <a:off x="3396684" y="357419"/>
            <a:ext cx="5398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Bias-Variance Tradeoff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1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19</cp:revision>
  <dcterms:created xsi:type="dcterms:W3CDTF">2019-05-31T22:29:34Z</dcterms:created>
  <dcterms:modified xsi:type="dcterms:W3CDTF">2019-07-24T02:18:04Z</dcterms:modified>
</cp:coreProperties>
</file>