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4" r:id="rId3"/>
  </p:sldMasterIdLst>
  <p:notesMasterIdLst>
    <p:notesMasterId r:id="rId34"/>
  </p:notesMasterIdLst>
  <p:sldIdLst>
    <p:sldId id="368" r:id="rId4"/>
    <p:sldId id="369" r:id="rId5"/>
    <p:sldId id="274" r:id="rId6"/>
    <p:sldId id="361" r:id="rId7"/>
    <p:sldId id="362" r:id="rId8"/>
    <p:sldId id="314" r:id="rId9"/>
    <p:sldId id="513" r:id="rId10"/>
    <p:sldId id="492" r:id="rId11"/>
    <p:sldId id="295" r:id="rId12"/>
    <p:sldId id="522" r:id="rId13"/>
    <p:sldId id="359" r:id="rId14"/>
    <p:sldId id="493" r:id="rId15"/>
    <p:sldId id="416" r:id="rId16"/>
    <p:sldId id="495" r:id="rId17"/>
    <p:sldId id="496" r:id="rId18"/>
    <p:sldId id="497" r:id="rId19"/>
    <p:sldId id="500" r:id="rId20"/>
    <p:sldId id="498" r:id="rId21"/>
    <p:sldId id="523" r:id="rId22"/>
    <p:sldId id="530" r:id="rId23"/>
    <p:sldId id="364" r:id="rId24"/>
    <p:sldId id="514" r:id="rId25"/>
    <p:sldId id="532" r:id="rId26"/>
    <p:sldId id="529" r:id="rId27"/>
    <p:sldId id="527" r:id="rId28"/>
    <p:sldId id="296" r:id="rId29"/>
    <p:sldId id="520" r:id="rId30"/>
    <p:sldId id="531" r:id="rId31"/>
    <p:sldId id="526" r:id="rId32"/>
    <p:sldId id="270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1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6"/>
    <p:restoredTop sz="96035"/>
  </p:normalViewPr>
  <p:slideViewPr>
    <p:cSldViewPr snapToGrid="0" snapToObjects="1">
      <p:cViewPr varScale="1">
        <p:scale>
          <a:sx n="76" d="100"/>
          <a:sy n="76" d="100"/>
        </p:scale>
        <p:origin x="1096" y="2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6708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870" y="2023975"/>
            <a:ext cx="13022542" cy="7729626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3D5F95E-A64B-4CF3-896F-F3B321903429}"/>
              </a:ext>
            </a:extLst>
          </p:cNvPr>
          <p:cNvGrpSpPr/>
          <p:nvPr userDrawn="1"/>
        </p:nvGrpSpPr>
        <p:grpSpPr>
          <a:xfrm>
            <a:off x="233373" y="3730454"/>
            <a:ext cx="12285429" cy="5612540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xmlns="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xmlns="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xmlns="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xmlns="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xmlns="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xmlns="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xmlns="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xmlns="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xmlns="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xmlns="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0811BDD-858E-4663-871A-2B293641141B}"/>
              </a:ext>
            </a:extLst>
          </p:cNvPr>
          <p:cNvGrpSpPr/>
          <p:nvPr/>
        </p:nvGrpSpPr>
        <p:grpSpPr>
          <a:xfrm rot="12366785">
            <a:off x="10804705" y="7285139"/>
            <a:ext cx="1714097" cy="2057855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4C2D19A9-E706-4355-967B-37AED5F69B20}"/>
              </a:ext>
            </a:extLst>
          </p:cNvPr>
          <p:cNvSpPr/>
          <p:nvPr/>
        </p:nvSpPr>
        <p:spPr>
          <a:xfrm>
            <a:off x="10808095" y="6027370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BC20A26-F482-4693-ACD6-51371EC7CC4B}"/>
              </a:ext>
            </a:extLst>
          </p:cNvPr>
          <p:cNvGrpSpPr/>
          <p:nvPr/>
        </p:nvGrpSpPr>
        <p:grpSpPr>
          <a:xfrm rot="2159485">
            <a:off x="10725869" y="4215978"/>
            <a:ext cx="1748679" cy="1400973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D14329A-1A87-4CC1-B3DE-BA0FD7750868}"/>
              </a:ext>
            </a:extLst>
          </p:cNvPr>
          <p:cNvSpPr/>
          <p:nvPr/>
        </p:nvSpPr>
        <p:spPr>
          <a:xfrm>
            <a:off x="9565602" y="4809871"/>
            <a:ext cx="999089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D9A123FC-02CE-41F5-8044-BF4EEF221F28}"/>
              </a:ext>
            </a:extLst>
          </p:cNvPr>
          <p:cNvSpPr/>
          <p:nvPr/>
        </p:nvSpPr>
        <p:spPr>
          <a:xfrm>
            <a:off x="3225731" y="2401166"/>
            <a:ext cx="1121780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4288D6C-FFD6-4513-B7FB-6E8702672008}"/>
              </a:ext>
            </a:extLst>
          </p:cNvPr>
          <p:cNvSpPr/>
          <p:nvPr/>
        </p:nvSpPr>
        <p:spPr>
          <a:xfrm>
            <a:off x="11860128" y="313243"/>
            <a:ext cx="910851" cy="1214470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A009AE0-84D1-46BD-A3D1-DE1CB19D32ED}"/>
              </a:ext>
            </a:extLst>
          </p:cNvPr>
          <p:cNvGrpSpPr/>
          <p:nvPr/>
        </p:nvGrpSpPr>
        <p:grpSpPr>
          <a:xfrm rot="1212279">
            <a:off x="4359654" y="352002"/>
            <a:ext cx="3258324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A215BE9-B303-434B-9E15-6EC5D7007495}"/>
              </a:ext>
            </a:extLst>
          </p:cNvPr>
          <p:cNvGrpSpPr/>
          <p:nvPr/>
        </p:nvGrpSpPr>
        <p:grpSpPr>
          <a:xfrm>
            <a:off x="9074634" y="753210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52D0FF-E99F-49A0-B658-59855EA4A5AC}"/>
              </a:ext>
            </a:extLst>
          </p:cNvPr>
          <p:cNvGrpSpPr/>
          <p:nvPr/>
        </p:nvGrpSpPr>
        <p:grpSpPr>
          <a:xfrm rot="18655185">
            <a:off x="8160143" y="7015682"/>
            <a:ext cx="2331573" cy="1050730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B558D77-924C-4DCC-BFF7-E4B3731F5DA2}"/>
              </a:ext>
            </a:extLst>
          </p:cNvPr>
          <p:cNvGrpSpPr/>
          <p:nvPr/>
        </p:nvGrpSpPr>
        <p:grpSpPr>
          <a:xfrm>
            <a:off x="233373" y="5798333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1A4F8E1-7B8C-4038-8994-541902C4B0AB}"/>
              </a:ext>
            </a:extLst>
          </p:cNvPr>
          <p:cNvSpPr/>
          <p:nvPr/>
        </p:nvSpPr>
        <p:spPr>
          <a:xfrm>
            <a:off x="4095727" y="7881621"/>
            <a:ext cx="999089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31E7249-19DE-4C8D-8922-A84026F00998}"/>
              </a:ext>
            </a:extLst>
          </p:cNvPr>
          <p:cNvSpPr/>
          <p:nvPr/>
        </p:nvSpPr>
        <p:spPr>
          <a:xfrm>
            <a:off x="3225731" y="6806168"/>
            <a:ext cx="1121780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5F296A9-A09A-48BD-A24C-EBADEB320079}"/>
              </a:ext>
            </a:extLst>
          </p:cNvPr>
          <p:cNvSpPr/>
          <p:nvPr/>
        </p:nvSpPr>
        <p:spPr>
          <a:xfrm rot="2246763">
            <a:off x="343839" y="4738856"/>
            <a:ext cx="1300138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E7F4FB8-48CF-4E0D-8CB1-B2ED10FE732C}"/>
              </a:ext>
            </a:extLst>
          </p:cNvPr>
          <p:cNvSpPr/>
          <p:nvPr/>
        </p:nvSpPr>
        <p:spPr>
          <a:xfrm>
            <a:off x="6835499" y="8593055"/>
            <a:ext cx="527395" cy="69928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C394B5F9-D8AC-415E-8C09-4BE415AA2EDA}"/>
              </a:ext>
            </a:extLst>
          </p:cNvPr>
          <p:cNvGrpSpPr/>
          <p:nvPr userDrawn="1"/>
        </p:nvGrpSpPr>
        <p:grpSpPr>
          <a:xfrm rot="14140429">
            <a:off x="994370" y="3053454"/>
            <a:ext cx="2725568" cy="1840597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BED5CE5D-67E4-403F-B3DA-7E99871E9C8C}"/>
              </a:ext>
            </a:extLst>
          </p:cNvPr>
          <p:cNvSpPr/>
          <p:nvPr userDrawn="1"/>
        </p:nvSpPr>
        <p:spPr>
          <a:xfrm>
            <a:off x="565136" y="353481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170C0C8B-A623-4A77-8067-AE3A11119257}"/>
              </a:ext>
            </a:extLst>
          </p:cNvPr>
          <p:cNvSpPr/>
          <p:nvPr userDrawn="1"/>
        </p:nvSpPr>
        <p:spPr>
          <a:xfrm>
            <a:off x="8070103" y="613949"/>
            <a:ext cx="1348023" cy="1829655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8EDAEFC4-4C0C-4BEB-903F-14C3DBA0B8C0}"/>
              </a:ext>
            </a:extLst>
          </p:cNvPr>
          <p:cNvGrpSpPr/>
          <p:nvPr userDrawn="1"/>
        </p:nvGrpSpPr>
        <p:grpSpPr>
          <a:xfrm rot="19800000">
            <a:off x="220230" y="1057086"/>
            <a:ext cx="3258324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3E87EBBC-FED0-431E-A2D8-2BF60AF707F1}"/>
              </a:ext>
            </a:extLst>
          </p:cNvPr>
          <p:cNvGrpSpPr/>
          <p:nvPr userDrawn="1"/>
        </p:nvGrpSpPr>
        <p:grpSpPr>
          <a:xfrm rot="13107797">
            <a:off x="7264846" y="8217045"/>
            <a:ext cx="1362937" cy="1091931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xmlns="" id="{1C980EF8-E09C-4F4B-BF9F-49F28E94B6ED}"/>
              </a:ext>
            </a:extLst>
          </p:cNvPr>
          <p:cNvSpPr/>
          <p:nvPr userDrawn="1"/>
        </p:nvSpPr>
        <p:spPr>
          <a:xfrm>
            <a:off x="9396367" y="499778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424688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976354" y="6009646"/>
            <a:ext cx="753526" cy="701033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xmlns="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xmlns="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xmlns="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xmlns="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xmlns="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97CDF6D-E63B-4A20-B935-7F27169038D3}"/>
              </a:ext>
            </a:extLst>
          </p:cNvPr>
          <p:cNvGrpSpPr/>
          <p:nvPr userDrawn="1"/>
        </p:nvGrpSpPr>
        <p:grpSpPr>
          <a:xfrm rot="20269720">
            <a:off x="2974766" y="6538079"/>
            <a:ext cx="824603" cy="1097353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55722" y="6133190"/>
            <a:ext cx="1008653" cy="526123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xmlns="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xmlns="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xmlns="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xmlns="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xmlns="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A379968-FE4C-4380-9AD8-FCC2F2902ED8}"/>
              </a:ext>
            </a:extLst>
          </p:cNvPr>
          <p:cNvGrpSpPr/>
          <p:nvPr userDrawn="1"/>
        </p:nvGrpSpPr>
        <p:grpSpPr>
          <a:xfrm rot="2246763">
            <a:off x="2105735" y="1937425"/>
            <a:ext cx="2163759" cy="2528735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ECD3404-3EA6-420D-8DBC-6D3A595FBFA2}"/>
              </a:ext>
            </a:extLst>
          </p:cNvPr>
          <p:cNvGrpSpPr/>
          <p:nvPr userDrawn="1"/>
        </p:nvGrpSpPr>
        <p:grpSpPr>
          <a:xfrm>
            <a:off x="0" y="3934719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33011AC2-F2FD-44CD-BF51-A2C7AB4FB7F5}"/>
              </a:ext>
            </a:extLst>
          </p:cNvPr>
          <p:cNvSpPr/>
          <p:nvPr userDrawn="1"/>
        </p:nvSpPr>
        <p:spPr>
          <a:xfrm>
            <a:off x="3350300" y="5131521"/>
            <a:ext cx="665509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795D01C-5E4D-42EF-81C8-036347FC14D7}"/>
              </a:ext>
            </a:extLst>
          </p:cNvPr>
          <p:cNvSpPr/>
          <p:nvPr userDrawn="1"/>
        </p:nvSpPr>
        <p:spPr>
          <a:xfrm rot="2246763">
            <a:off x="110466" y="2875242"/>
            <a:ext cx="1300138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xmlns="" id="{11BA3E48-397A-40E6-82CD-AFA7318A5754}"/>
              </a:ext>
            </a:extLst>
          </p:cNvPr>
          <p:cNvSpPr/>
          <p:nvPr userDrawn="1"/>
        </p:nvSpPr>
        <p:spPr>
          <a:xfrm rot="10800000" flipH="1">
            <a:off x="311515" y="0"/>
            <a:ext cx="1726387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569030" y="4277840"/>
            <a:ext cx="432235" cy="1441876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xmlns="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xmlns="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780507" y="5569650"/>
            <a:ext cx="483796" cy="36284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92869" y="2399256"/>
            <a:ext cx="692783" cy="181488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xmlns="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230560" y="3732220"/>
            <a:ext cx="548757" cy="731676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905646" y="558827"/>
            <a:ext cx="490590" cy="195947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xmlns="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xmlns="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6227990C-BB00-45E1-9810-8A586B2334D7}"/>
              </a:ext>
            </a:extLst>
          </p:cNvPr>
          <p:cNvSpPr/>
          <p:nvPr userDrawn="1"/>
        </p:nvSpPr>
        <p:spPr>
          <a:xfrm rot="10800000" flipH="1">
            <a:off x="797592" y="2020779"/>
            <a:ext cx="659870" cy="879826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7FC309BA-165E-4651-AC85-AA6CD5F0458E}"/>
              </a:ext>
            </a:extLst>
          </p:cNvPr>
          <p:cNvSpPr/>
          <p:nvPr userDrawn="1"/>
        </p:nvSpPr>
        <p:spPr>
          <a:xfrm rot="10800000" flipH="1">
            <a:off x="868758" y="2115665"/>
            <a:ext cx="517538" cy="690051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54C48116-DF0F-4187-A190-7F66C44BF701}"/>
              </a:ext>
            </a:extLst>
          </p:cNvPr>
          <p:cNvSpPr/>
          <p:nvPr userDrawn="1"/>
        </p:nvSpPr>
        <p:spPr>
          <a:xfrm rot="10800000" flipH="1">
            <a:off x="998404" y="2289423"/>
            <a:ext cx="258250" cy="34253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 dirty="0">
              <a:solidFill>
                <a:srgbClr val="00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1CB88625-BD84-4AC0-8A04-F9D426252DC6}"/>
              </a:ext>
            </a:extLst>
          </p:cNvPr>
          <p:cNvSpPr/>
          <p:nvPr userDrawn="1"/>
        </p:nvSpPr>
        <p:spPr>
          <a:xfrm rot="10800000" flipH="1">
            <a:off x="1084548" y="2403383"/>
            <a:ext cx="85961" cy="114614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xmlns="" id="{FDB0D61A-55FF-42B8-B442-7B044B1376C5}"/>
              </a:ext>
            </a:extLst>
          </p:cNvPr>
          <p:cNvSpPr/>
          <p:nvPr userDrawn="1"/>
        </p:nvSpPr>
        <p:spPr>
          <a:xfrm rot="10800000" flipH="1">
            <a:off x="510157" y="363500"/>
            <a:ext cx="1329103" cy="1012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xmlns="" id="{18A1D6DB-506D-44F9-B480-A76B310C3E71}"/>
              </a:ext>
            </a:extLst>
          </p:cNvPr>
          <p:cNvSpPr/>
          <p:nvPr userDrawn="1"/>
        </p:nvSpPr>
        <p:spPr>
          <a:xfrm rot="10800000" flipH="1">
            <a:off x="683694" y="458219"/>
            <a:ext cx="982030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C50F240-F8DE-4A86-B350-32B373D2B6BC}"/>
              </a:ext>
            </a:extLst>
          </p:cNvPr>
          <p:cNvSpPr txBox="1"/>
          <p:nvPr userDrawn="1"/>
        </p:nvSpPr>
        <p:spPr>
          <a:xfrm>
            <a:off x="311514" y="8584190"/>
            <a:ext cx="3663049" cy="711191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AE5792-052C-425C-AEBF-0DF8BD95BBA5}"/>
              </a:ext>
            </a:extLst>
          </p:cNvPr>
          <p:cNvSpPr txBox="1"/>
          <p:nvPr userDrawn="1"/>
        </p:nvSpPr>
        <p:spPr>
          <a:xfrm>
            <a:off x="2296784" y="7394363"/>
            <a:ext cx="865677" cy="980501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85B43318-2DB8-4BB3-B9A0-1354FEE4DB4F}"/>
              </a:ext>
            </a:extLst>
          </p:cNvPr>
          <p:cNvGrpSpPr/>
          <p:nvPr userDrawn="1"/>
        </p:nvGrpSpPr>
        <p:grpSpPr>
          <a:xfrm>
            <a:off x="1188929" y="304100"/>
            <a:ext cx="1714219" cy="205800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B75EAAF5-9297-42F1-BF31-33670B897310}"/>
              </a:ext>
            </a:extLst>
          </p:cNvPr>
          <p:cNvGrpSpPr/>
          <p:nvPr userDrawn="1"/>
        </p:nvGrpSpPr>
        <p:grpSpPr>
          <a:xfrm rot="15300000">
            <a:off x="1936219" y="6625313"/>
            <a:ext cx="1297360" cy="876116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xmlns="" id="{A51BEBA6-51A0-40FD-A445-F1CF56E3FB1A}"/>
              </a:ext>
            </a:extLst>
          </p:cNvPr>
          <p:cNvSpPr/>
          <p:nvPr userDrawn="1"/>
        </p:nvSpPr>
        <p:spPr>
          <a:xfrm>
            <a:off x="3176633" y="525496"/>
            <a:ext cx="665509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8013" y="0"/>
            <a:ext cx="10268780" cy="97536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39051" y="937906"/>
            <a:ext cx="5926700" cy="7877790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71424D9-1201-489D-8759-802BEB428968}"/>
              </a:ext>
            </a:extLst>
          </p:cNvPr>
          <p:cNvSpPr/>
          <p:nvPr userDrawn="1"/>
        </p:nvSpPr>
        <p:spPr>
          <a:xfrm>
            <a:off x="862366" y="5337963"/>
            <a:ext cx="3352800" cy="2851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3004800" cy="533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AA3D867-D133-48FC-B3C8-A5F667B90D58}"/>
              </a:ext>
            </a:extLst>
          </p:cNvPr>
          <p:cNvSpPr/>
          <p:nvPr userDrawn="1"/>
        </p:nvSpPr>
        <p:spPr>
          <a:xfrm>
            <a:off x="873760" y="2506133"/>
            <a:ext cx="3352800" cy="283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2440" y="2678780"/>
            <a:ext cx="3152651" cy="5337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93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3004800" cy="54593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707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666B193-49A3-4956-A9EF-296EF16EA757}"/>
              </a:ext>
            </a:extLst>
          </p:cNvPr>
          <p:cNvSpPr/>
          <p:nvPr userDrawn="1"/>
        </p:nvSpPr>
        <p:spPr>
          <a:xfrm>
            <a:off x="0" y="5418667"/>
            <a:ext cx="13004800" cy="4334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>
            <a:extLst>
              <a:ext uri="{FF2B5EF4-FFF2-40B4-BE49-F238E27FC236}">
                <a16:creationId xmlns:a16="http://schemas.microsoft.com/office/drawing/2014/main" xmlns="" id="{A5626D23-6CC7-4600-833F-1D3C40A75C4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08811" y="904014"/>
            <a:ext cx="6805109" cy="7945573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70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xmlns="" id="{FF0C7903-447C-47EA-9F0F-27FB0FA66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39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6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402129" y="945987"/>
            <a:ext cx="6095241" cy="8357621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689600" y="0"/>
            <a:ext cx="7315200" cy="975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593934" y="7207170"/>
            <a:ext cx="4584192" cy="6191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2880" kern="1200">
              <a:solidFill>
                <a:prstClr val="whit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E3E906F-6E18-4B03-BE88-75566ECC92F8}"/>
              </a:ext>
            </a:extLst>
          </p:cNvPr>
          <p:cNvSpPr/>
          <p:nvPr userDrawn="1"/>
        </p:nvSpPr>
        <p:spPr>
          <a:xfrm>
            <a:off x="0" y="2828573"/>
            <a:ext cx="13004800" cy="40964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xmlns="" id="{5EBDAAFC-71A9-4BA2-A27E-C4F1F4BA22EC}"/>
              </a:ext>
            </a:extLst>
          </p:cNvPr>
          <p:cNvGrpSpPr/>
          <p:nvPr userDrawn="1"/>
        </p:nvGrpSpPr>
        <p:grpSpPr>
          <a:xfrm>
            <a:off x="7325128" y="1934541"/>
            <a:ext cx="5332634" cy="5592276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577486" y="2309940"/>
            <a:ext cx="4885378" cy="3682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7720" indent="0">
              <a:buNone/>
              <a:defRPr sz="2987"/>
            </a:lvl2pPr>
            <a:lvl3pPr marL="975440" indent="0">
              <a:buNone/>
              <a:defRPr sz="2560"/>
            </a:lvl3pPr>
            <a:lvl4pPr marL="1463159" indent="0">
              <a:buNone/>
              <a:defRPr sz="2133"/>
            </a:lvl4pPr>
            <a:lvl5pPr marL="1950878" indent="0">
              <a:buNone/>
              <a:defRPr sz="2133"/>
            </a:lvl5pPr>
            <a:lvl6pPr marL="2438598" indent="0">
              <a:buNone/>
              <a:defRPr sz="2133"/>
            </a:lvl6pPr>
            <a:lvl7pPr marL="2926318" indent="0">
              <a:buNone/>
              <a:defRPr sz="2133"/>
            </a:lvl7pPr>
            <a:lvl8pPr marL="3414037" indent="0">
              <a:buNone/>
              <a:defRPr sz="2133"/>
            </a:lvl8pPr>
            <a:lvl9pPr marL="3901757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DCA9BD29-3335-49FC-8BD0-26E45751A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2341" y="1739829"/>
            <a:ext cx="5803834" cy="6715705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44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3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847251" y="787486"/>
            <a:ext cx="3613232" cy="3994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602569" y="4961740"/>
            <a:ext cx="3613232" cy="39944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D96107BE-A57B-43A2-8162-9CC825B80B47}"/>
              </a:ext>
            </a:extLst>
          </p:cNvPr>
          <p:cNvSpPr/>
          <p:nvPr userDrawn="1"/>
        </p:nvSpPr>
        <p:spPr>
          <a:xfrm>
            <a:off x="8602569" y="787486"/>
            <a:ext cx="3613232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B278EEC4-D011-4897-80FB-FEE45D61C9CB}"/>
              </a:ext>
            </a:extLst>
          </p:cNvPr>
          <p:cNvSpPr/>
          <p:nvPr userDrawn="1"/>
        </p:nvSpPr>
        <p:spPr>
          <a:xfrm>
            <a:off x="4847251" y="4962183"/>
            <a:ext cx="3613232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5617" y="307200"/>
            <a:ext cx="5577540" cy="913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>
                <a:latin typeface="+mn-lt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589C8AA-2D4C-4994-980A-55755859B752}"/>
              </a:ext>
            </a:extLst>
          </p:cNvPr>
          <p:cNvSpPr/>
          <p:nvPr userDrawn="1"/>
        </p:nvSpPr>
        <p:spPr>
          <a:xfrm>
            <a:off x="0" y="0"/>
            <a:ext cx="2304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449903D-1884-4F36-ADC7-5E445863E767}"/>
              </a:ext>
            </a:extLst>
          </p:cNvPr>
          <p:cNvSpPr/>
          <p:nvPr userDrawn="1"/>
        </p:nvSpPr>
        <p:spPr>
          <a:xfrm>
            <a:off x="12774400" y="0"/>
            <a:ext cx="2304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353408-014E-40E6-91DD-CB316B4EA769}"/>
              </a:ext>
            </a:extLst>
          </p:cNvPr>
          <p:cNvSpPr/>
          <p:nvPr userDrawn="1"/>
        </p:nvSpPr>
        <p:spPr>
          <a:xfrm>
            <a:off x="0" y="0"/>
            <a:ext cx="13004800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3769F56-512B-47D6-9A36-7436DFABFE7B}"/>
              </a:ext>
            </a:extLst>
          </p:cNvPr>
          <p:cNvSpPr/>
          <p:nvPr userDrawn="1"/>
        </p:nvSpPr>
        <p:spPr>
          <a:xfrm>
            <a:off x="0" y="9446400"/>
            <a:ext cx="13004800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349003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175614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77611" y="1609375"/>
            <a:ext cx="3798151" cy="7683642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67395" y="1916444"/>
            <a:ext cx="164126" cy="7132729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139060" y="1937488"/>
            <a:ext cx="975430" cy="73082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59151" y="2424641"/>
            <a:ext cx="2381065" cy="55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59151" y="3160218"/>
            <a:ext cx="2381065" cy="7815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69311" y="8318716"/>
            <a:ext cx="2380800" cy="322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kern="12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93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69311" y="6578553"/>
            <a:ext cx="2898449" cy="14713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xmlns="" id="{32E2B889-41FC-4724-93F6-48A4DEF90230}"/>
              </a:ext>
            </a:extLst>
          </p:cNvPr>
          <p:cNvSpPr/>
          <p:nvPr userDrawn="1"/>
        </p:nvSpPr>
        <p:spPr>
          <a:xfrm>
            <a:off x="8855242" y="-1232034"/>
            <a:ext cx="4337785" cy="578371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27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EF806F4F-52A7-8848-BE3A-01458227E49B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3690" y="9258300"/>
            <a:ext cx="384721" cy="379591"/>
          </a:xfrm>
        </p:spPr>
        <p:txBody>
          <a:bodyPr/>
          <a:lstStyle/>
          <a:p>
            <a:fld id="{87F4CDF9-2021-A943-8F8B-6E3E36F2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/>
          <p:nvPr/>
        </p:nvSpPr>
        <p:spPr>
          <a:xfrm>
            <a:off x="10294027" y="9261236"/>
            <a:ext cx="246430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i="1"/>
            </a:lvl1pPr>
          </a:lstStyle>
          <a:p>
            <a:r>
              <a:t>www.bigdatatrunk.com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86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6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8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4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4" Type="http://schemas.openxmlformats.org/officeDocument/2006/relationships/hyperlink" Target="http://www.free-powerpoint-templates-design.com/" TargetMode="External"/><Relationship Id="rId5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ttseval.stanford.edu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drive.google.com/file/d/1-sI0XK6dYncUDDs11D6ulWo3qAfIVVyk/view?usp=sharin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jpeg"/><Relationship Id="rId9" Type="http://schemas.openxmlformats.org/officeDocument/2006/relationships/image" Target="../media/image12.png"/><Relationship Id="rId10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6426091" y="3407170"/>
            <a:ext cx="6315506" cy="1865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Machine Learning Basics </a:t>
            </a:r>
            <a:endParaRPr lang="ko-KR" altLang="en-US" sz="5760" kern="12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527CFAF-7CCE-44BB-AF72-C1F244779008}"/>
              </a:ext>
            </a:extLst>
          </p:cNvPr>
          <p:cNvGrpSpPr/>
          <p:nvPr/>
        </p:nvGrpSpPr>
        <p:grpSpPr>
          <a:xfrm>
            <a:off x="386023" y="2802979"/>
            <a:ext cx="5748477" cy="4119067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xmlns="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xmlns="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xmlns="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xmlns="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xmlns="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xmlns="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9" name="TextBox 238">
            <a:hlinkClick r:id="rId4"/>
            <a:extLst>
              <a:ext uri="{FF2B5EF4-FFF2-40B4-BE49-F238E27FC236}">
                <a16:creationId xmlns:a16="http://schemas.microsoft.com/office/drawing/2014/main" xmlns="" id="{BCCFEB45-E50B-41B8-A015-F7BBB3AC1A1E}"/>
              </a:ext>
            </a:extLst>
          </p:cNvPr>
          <p:cNvSpPr txBox="1"/>
          <p:nvPr/>
        </p:nvSpPr>
        <p:spPr>
          <a:xfrm>
            <a:off x="-93526" y="9007333"/>
            <a:ext cx="1300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altLang="ko-KR" sz="2000" kern="1200" dirty="0">
                <a:solidFill>
                  <a:prstClr val="white"/>
                </a:solidFill>
                <a:cs typeface="Arial" pitchFamily="34" charset="0"/>
              </a:rPr>
              <a:t>www.BigDataTrunk.com</a:t>
            </a:r>
            <a:endParaRPr lang="ko-KR" altLang="en-US" sz="1067" kern="1200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1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0126CC3-FE7C-428D-A760-0B1CA1D41F8E}"/>
              </a:ext>
            </a:extLst>
          </p:cNvPr>
          <p:cNvGrpSpPr/>
          <p:nvPr/>
        </p:nvGrpSpPr>
        <p:grpSpPr>
          <a:xfrm>
            <a:off x="698500" y="494975"/>
            <a:ext cx="11720534" cy="8716678"/>
            <a:chOff x="698500" y="494975"/>
            <a:chExt cx="11720534" cy="871667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FE07C3E9-0314-42C3-971A-3EF1352B5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500" y="494975"/>
              <a:ext cx="11607800" cy="871667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A1EFBF56-2F69-4F1D-9500-8DC97EA5F5E1}"/>
                </a:ext>
              </a:extLst>
            </p:cNvPr>
            <p:cNvSpPr/>
            <p:nvPr/>
          </p:nvSpPr>
          <p:spPr>
            <a:xfrm>
              <a:off x="9908087" y="8808315"/>
              <a:ext cx="2510947" cy="36576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4214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3888" y="2186243"/>
            <a:ext cx="10977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Hands-on</a:t>
            </a:r>
          </a:p>
          <a:p>
            <a:r>
              <a:rPr lang="en-IN" sz="7200" dirty="0" err="1"/>
              <a:t>Jupyter</a:t>
            </a:r>
            <a:r>
              <a:rPr lang="en-IN" sz="7200" dirty="0"/>
              <a:t> Notebook &amp; Python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372582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1520D6-C666-4162-B923-F57001FBA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47" y="2162519"/>
            <a:ext cx="6954707" cy="6543011"/>
          </a:xfrm>
          <a:prstGeom prst="rect">
            <a:avLst/>
          </a:prstGeom>
        </p:spPr>
      </p:pic>
      <p:sp>
        <p:nvSpPr>
          <p:cNvPr id="3" name="Shape 120">
            <a:extLst>
              <a:ext uri="{FF2B5EF4-FFF2-40B4-BE49-F238E27FC236}">
                <a16:creationId xmlns:a16="http://schemas.microsoft.com/office/drawing/2014/main" xmlns="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585788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880081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Science Process (</a:t>
            </a:r>
            <a:r>
              <a:rPr lang="en-US" dirty="0">
                <a:solidFill>
                  <a:srgbClr val="FF0000"/>
                </a:solidFill>
              </a:rPr>
              <a:t>DIAPERS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3022600"/>
            <a:ext cx="12110720" cy="6466174"/>
          </a:xfrm>
        </p:spPr>
        <p:txBody>
          <a:bodyPr>
            <a:normAutofit fontScale="92500" lnSpcReduction="20000"/>
          </a:bodyPr>
          <a:lstStyle/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efine Problem Statement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ngest Data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nalyze Data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repare Data for ML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valuate Models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efine Model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hip It</a:t>
            </a:r>
          </a:p>
          <a:p>
            <a:pPr marL="548657" indent="-548657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414" y="6382532"/>
            <a:ext cx="3060369" cy="20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xmlns="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850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efine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8582673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xmlns="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586062"/>
            <a:ext cx="10464800" cy="1557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en-US" dirty="0"/>
          </a:p>
          <a:p>
            <a:pPr hangingPunct="1"/>
            <a:r>
              <a:rPr lang="en-US" sz="7700" dirty="0">
                <a:solidFill>
                  <a:srgbClr val="E45150"/>
                </a:solidFill>
              </a:rPr>
              <a:t>Ask</a:t>
            </a:r>
            <a:r>
              <a:rPr lang="en-US" sz="7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good questions:</a:t>
            </a:r>
          </a:p>
          <a:p>
            <a:pPr hangingPunct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63002B1-B722-4D8B-9E85-5476694EC198}"/>
              </a:ext>
            </a:extLst>
          </p:cNvPr>
          <p:cNvSpPr/>
          <p:nvPr/>
        </p:nvSpPr>
        <p:spPr>
          <a:xfrm>
            <a:off x="4076303" y="3999637"/>
            <a:ext cx="48521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answerable</a:t>
            </a: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actionable</a:t>
            </a: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specific</a:t>
            </a: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narrow </a:t>
            </a:r>
          </a:p>
        </p:txBody>
      </p:sp>
    </p:spTree>
    <p:extLst>
      <p:ext uri="{BB962C8B-B14F-4D97-AF65-F5344CB8AC3E}">
        <p14:creationId xmlns:p14="http://schemas.microsoft.com/office/powerpoint/2010/main" val="18068284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xmlns="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ngest Data</a:t>
            </a:r>
          </a:p>
        </p:txBody>
      </p:sp>
    </p:spTree>
    <p:extLst>
      <p:ext uri="{BB962C8B-B14F-4D97-AF65-F5344CB8AC3E}">
        <p14:creationId xmlns:p14="http://schemas.microsoft.com/office/powerpoint/2010/main" val="12060025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63002B1-B722-4D8B-9E85-5476694EC198}"/>
              </a:ext>
            </a:extLst>
          </p:cNvPr>
          <p:cNvSpPr/>
          <p:nvPr/>
        </p:nvSpPr>
        <p:spPr>
          <a:xfrm>
            <a:off x="800100" y="684937"/>
            <a:ext cx="11815763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Google Dataset Search</a:t>
            </a:r>
          </a:p>
          <a:p>
            <a:pPr lvl="1" indent="0" hangingPunct="1"/>
            <a:r>
              <a:rPr lang="en-US" sz="4800" dirty="0"/>
              <a:t>    </a:t>
            </a:r>
            <a:r>
              <a:rPr lang="en-US" sz="4000" dirty="0"/>
              <a:t>toolbox.google.com/</a:t>
            </a:r>
            <a:r>
              <a:rPr lang="en-US" sz="4000" dirty="0" err="1"/>
              <a:t>datasetsearch</a:t>
            </a:r>
            <a:endParaRPr lang="en-US" sz="4000" dirty="0"/>
          </a:p>
          <a:p>
            <a:pPr lvl="1" indent="0" hangingPunct="1"/>
            <a:endParaRPr lang="en-US" sz="4800" dirty="0"/>
          </a:p>
          <a:p>
            <a:pPr lvl="1" indent="0"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Kaggle</a:t>
            </a:r>
          </a:p>
          <a:p>
            <a:pPr lvl="1" indent="0" hangingPunct="1"/>
            <a:r>
              <a:rPr lang="en-US" sz="4000" dirty="0"/>
              <a:t>kaggle.com/datasets</a:t>
            </a:r>
          </a:p>
          <a:p>
            <a:pPr lvl="1" indent="0" hangingPunct="1"/>
            <a:endParaRPr lang="en-US" sz="4800" dirty="0"/>
          </a:p>
          <a:p>
            <a:pPr lvl="1" indent="0"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ProPublica Data Store</a:t>
            </a:r>
          </a:p>
          <a:p>
            <a:pPr lvl="1" indent="0" hangingPunct="1"/>
            <a:r>
              <a:rPr lang="en-US" sz="4000" dirty="0"/>
              <a:t>propublica.org/datastore</a:t>
            </a:r>
          </a:p>
          <a:p>
            <a:pPr lvl="1" indent="0" hangingPunct="1"/>
            <a:endParaRPr lang="en-US" sz="4800" dirty="0"/>
          </a:p>
          <a:p>
            <a:pPr lvl="1" indent="0"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World Bank Open Data</a:t>
            </a:r>
          </a:p>
          <a:p>
            <a:pPr lvl="1" indent="0" hangingPunct="1"/>
            <a:r>
              <a:rPr lang="en-US" sz="4000" dirty="0"/>
              <a:t>data.worldbank.org</a:t>
            </a:r>
          </a:p>
          <a:p>
            <a:pPr lvl="1" indent="0" hangingPunct="1"/>
            <a:endParaRPr lang="en-US" sz="4800" dirty="0"/>
          </a:p>
          <a:p>
            <a:pPr lvl="1" indent="0" hangingPunct="1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52182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xmlns="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1328757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Some challenges with data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C35F574-7E27-4218-9D8B-08B74EA1107E}"/>
              </a:ext>
            </a:extLst>
          </p:cNvPr>
          <p:cNvSpPr/>
          <p:nvPr/>
        </p:nvSpPr>
        <p:spPr>
          <a:xfrm>
            <a:off x="2566193" y="2983715"/>
            <a:ext cx="7872413" cy="438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Insufficient quantity of data </a:t>
            </a: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Non-representative data</a:t>
            </a: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Poor quality of data</a:t>
            </a: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Irrelevant features </a:t>
            </a:r>
          </a:p>
        </p:txBody>
      </p:sp>
    </p:spTree>
    <p:extLst>
      <p:ext uri="{BB962C8B-B14F-4D97-AF65-F5344CB8AC3E}">
        <p14:creationId xmlns:p14="http://schemas.microsoft.com/office/powerpoint/2010/main" val="224257547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xmlns="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577426"/>
            <a:ext cx="10464800" cy="1869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85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Machine Learning</a:t>
            </a:r>
          </a:p>
          <a:p>
            <a:pPr hangingPunct="1"/>
            <a:r>
              <a:rPr lang="en-US" dirty="0">
                <a:solidFill>
                  <a:srgbClr val="E45150"/>
                </a:solidFill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2152865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679930" y="69010"/>
            <a:ext cx="10881126" cy="1865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Welcome to </a:t>
            </a:r>
          </a:p>
          <a:p>
            <a:pPr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Machine Learning Basics</a:t>
            </a:r>
            <a:endParaRPr lang="ko-KR" altLang="en-US" sz="5760" kern="12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527CFAF-7CCE-44BB-AF72-C1F244779008}"/>
              </a:ext>
            </a:extLst>
          </p:cNvPr>
          <p:cNvGrpSpPr/>
          <p:nvPr/>
        </p:nvGrpSpPr>
        <p:grpSpPr>
          <a:xfrm>
            <a:off x="386023" y="2799406"/>
            <a:ext cx="5748477" cy="4119067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xmlns="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xmlns="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xmlns="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xmlns="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xmlns="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xmlns="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8" name="TextBox 237">
            <a:hlinkClick r:id="rId4"/>
            <a:extLst>
              <a:ext uri="{FF2B5EF4-FFF2-40B4-BE49-F238E27FC236}">
                <a16:creationId xmlns:a16="http://schemas.microsoft.com/office/drawing/2014/main" xmlns="" id="{971A0637-16B4-4BF3-8F88-000E4275B775}"/>
              </a:ext>
            </a:extLst>
          </p:cNvPr>
          <p:cNvSpPr txBox="1"/>
          <p:nvPr/>
        </p:nvSpPr>
        <p:spPr>
          <a:xfrm>
            <a:off x="-93526" y="9007333"/>
            <a:ext cx="1300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altLang="ko-KR" sz="2000" kern="1200" dirty="0">
                <a:solidFill>
                  <a:prstClr val="white"/>
                </a:solidFill>
                <a:cs typeface="Arial" pitchFamily="34" charset="0"/>
              </a:rPr>
              <a:t>www.BigDataTrunk.com</a:t>
            </a:r>
            <a:endParaRPr lang="ko-KR" altLang="en-US" sz="1067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2" name="Shape 124"/>
          <p:cNvSpPr txBox="1">
            <a:spLocks/>
          </p:cNvSpPr>
          <p:nvPr/>
        </p:nvSpPr>
        <p:spPr>
          <a:xfrm>
            <a:off x="6408795" y="2720833"/>
            <a:ext cx="6392805" cy="6286500"/>
          </a:xfrm>
          <a:prstGeom prst="rect">
            <a:avLst/>
          </a:prstGeom>
        </p:spPr>
        <p:txBody>
          <a:bodyPr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Char char="•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prstClr val="white"/>
                </a:solidFill>
              </a:rPr>
              <a:t>PRE-WORK</a:t>
            </a:r>
          </a:p>
          <a:p>
            <a:endParaRPr lang="en-US" sz="3200" dirty="0">
              <a:solidFill>
                <a:prstClr val="white"/>
              </a:solidFill>
            </a:endParaRPr>
          </a:p>
          <a:p>
            <a:r>
              <a:rPr lang="en-US" sz="3200" dirty="0">
                <a:solidFill>
                  <a:prstClr val="white"/>
                </a:solidFill>
              </a:rPr>
              <a:t>Sign-in for Attendance</a:t>
            </a:r>
          </a:p>
          <a:p>
            <a:r>
              <a:rPr lang="en-US" sz="3200" dirty="0">
                <a:solidFill>
                  <a:prstClr val="white"/>
                </a:solidFill>
              </a:rPr>
              <a:t>Put Name on Name tag</a:t>
            </a:r>
          </a:p>
          <a:p>
            <a:r>
              <a:rPr lang="en-US" sz="3200" dirty="0">
                <a:solidFill>
                  <a:prstClr val="white"/>
                </a:solidFill>
              </a:rPr>
              <a:t>Download Anaconda (python v3.x)</a:t>
            </a:r>
          </a:p>
          <a:p>
            <a:pPr marL="444500" lvl="1" indent="0">
              <a:buFont typeface="Arial" panose="020B0604020202020204" pitchFamily="34" charset="0"/>
              <a:buNone/>
            </a:pPr>
            <a:r>
              <a:rPr lang="en-US" sz="2800" u="sng" dirty="0">
                <a:solidFill>
                  <a:prstClr val="white"/>
                </a:solidFill>
                <a:hlinkClick r:id="rId5"/>
              </a:rPr>
              <a:t>https://www.anaconda.com/distribution/</a:t>
            </a:r>
            <a:endParaRPr lang="en-US" sz="2800" u="sng" dirty="0">
              <a:solidFill>
                <a:prstClr val="white"/>
              </a:solidFill>
            </a:endParaRPr>
          </a:p>
          <a:p>
            <a:r>
              <a:rPr lang="en-US" sz="3200" dirty="0">
                <a:solidFill>
                  <a:prstClr val="white"/>
                </a:solidFill>
              </a:rPr>
              <a:t>Download material </a:t>
            </a:r>
            <a:r>
              <a:rPr lang="en-US" sz="3200" dirty="0" smtClean="0">
                <a:solidFill>
                  <a:prstClr val="white"/>
                </a:solidFill>
              </a:rPr>
              <a:t>from: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prstClr val="white"/>
                </a:solidFill>
              </a:rPr>
              <a:t>https</a:t>
            </a:r>
            <a:r>
              <a:rPr lang="en-US" sz="3200" dirty="0">
                <a:solidFill>
                  <a:prstClr val="white"/>
                </a:solidFill>
              </a:rPr>
              <a:t>://</a:t>
            </a:r>
            <a:r>
              <a:rPr lang="en-US" sz="3200" dirty="0" err="1">
                <a:solidFill>
                  <a:prstClr val="white"/>
                </a:solidFill>
              </a:rPr>
              <a:t>tinyurl.com</a:t>
            </a:r>
            <a:r>
              <a:rPr lang="en-US" sz="3200" dirty="0">
                <a:solidFill>
                  <a:prstClr val="white"/>
                </a:solidFill>
              </a:rPr>
              <a:t>/yyr9lqnu</a:t>
            </a:r>
          </a:p>
        </p:txBody>
      </p:sp>
    </p:spTree>
    <p:extLst>
      <p:ext uri="{BB962C8B-B14F-4D97-AF65-F5344CB8AC3E}">
        <p14:creationId xmlns:p14="http://schemas.microsoft.com/office/powerpoint/2010/main" val="43621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xmlns="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3354470" y="1867563"/>
            <a:ext cx="6583613" cy="1869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6600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20788236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9DEBA50-4B23-4253-89EC-D67F59846F7E}"/>
              </a:ext>
            </a:extLst>
          </p:cNvPr>
          <p:cNvSpPr/>
          <p:nvPr/>
        </p:nvSpPr>
        <p:spPr>
          <a:xfrm>
            <a:off x="1861745" y="2153063"/>
            <a:ext cx="90376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Hands-on</a:t>
            </a:r>
          </a:p>
          <a:p>
            <a:r>
              <a:rPr lang="en-IN" sz="7200" dirty="0"/>
              <a:t>Pandas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3086230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9DEBA50-4B23-4253-89EC-D67F59846F7E}"/>
              </a:ext>
            </a:extLst>
          </p:cNvPr>
          <p:cNvSpPr/>
          <p:nvPr/>
        </p:nvSpPr>
        <p:spPr>
          <a:xfrm>
            <a:off x="1861745" y="2153063"/>
            <a:ext cx="90376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 err="1"/>
              <a:t>Scikit</a:t>
            </a:r>
            <a:r>
              <a:rPr lang="en-IN" sz="7200" dirty="0"/>
              <a:t>-learn</a:t>
            </a:r>
          </a:p>
          <a:p>
            <a:r>
              <a:rPr lang="en-IN" sz="72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2358844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843" y="3910112"/>
            <a:ext cx="903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 smtClean="0"/>
              <a:t>Survey Time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3509422" y="5407075"/>
            <a:ext cx="544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EE"/>
                </a:solidFill>
                <a:hlinkClick r:id="rId2"/>
              </a:rPr>
              <a:t>http://ttseval.stanford.edu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0227" y="6885373"/>
            <a:ext cx="518090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Course Code</a:t>
            </a:r>
            <a:r>
              <a:rPr kumimoji="0" lang="en-US" sz="3600" b="0" i="0" u="none" strike="noStrike" cap="none" spc="0" normalizeH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– ITS-1903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844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5369A93-58B3-49A5-9D73-EAD93790C3E7}"/>
              </a:ext>
            </a:extLst>
          </p:cNvPr>
          <p:cNvSpPr/>
          <p:nvPr/>
        </p:nvSpPr>
        <p:spPr>
          <a:xfrm>
            <a:off x="1" y="2370221"/>
            <a:ext cx="13004800" cy="5366084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01A04A1-0A79-48F3-BCA4-E777D32F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223" y="782036"/>
            <a:ext cx="6230353" cy="993274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ML</a:t>
            </a:r>
          </a:p>
        </p:txBody>
      </p:sp>
      <p:pic>
        <p:nvPicPr>
          <p:cNvPr id="2050" name="Picture 2" descr="Image result for gcp">
            <a:extLst>
              <a:ext uri="{FF2B5EF4-FFF2-40B4-BE49-F238E27FC236}">
                <a16:creationId xmlns:a16="http://schemas.microsoft.com/office/drawing/2014/main" xmlns="" id="{081FD9C8-A182-4783-B8A3-5D0751298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82" y="3668878"/>
            <a:ext cx="3199063" cy="28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zure">
            <a:extLst>
              <a:ext uri="{FF2B5EF4-FFF2-40B4-BE49-F238E27FC236}">
                <a16:creationId xmlns:a16="http://schemas.microsoft.com/office/drawing/2014/main" xmlns="" id="{FB8156E0-4F02-44B9-A43B-55BB949B0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761" y="3930731"/>
            <a:ext cx="3965074" cy="198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mazon web services">
            <a:extLst>
              <a:ext uri="{FF2B5EF4-FFF2-40B4-BE49-F238E27FC236}">
                <a16:creationId xmlns:a16="http://schemas.microsoft.com/office/drawing/2014/main" xmlns="" id="{C8060D4D-4D0E-44AF-B88E-57B0BFC3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84" y="4255918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84768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xmlns="" id="{A108AA84-AC61-48B6-B660-8D2FBDF61916}"/>
              </a:ext>
            </a:extLst>
          </p:cNvPr>
          <p:cNvSpPr/>
          <p:nvPr/>
        </p:nvSpPr>
        <p:spPr>
          <a:xfrm rot="19505365">
            <a:off x="7655778" y="2391003"/>
            <a:ext cx="4780694" cy="4685079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bg1">
              <a:alpha val="18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4207" y="975909"/>
            <a:ext cx="7385350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269" hangingPunct="1"/>
            <a:r>
              <a:rPr lang="en-US" altLang="ko-KR" sz="5760" kern="1200" dirty="0">
                <a:solidFill>
                  <a:schemeClr val="bg1"/>
                </a:solidFill>
                <a:cs typeface="Arial" pitchFamily="34" charset="0"/>
              </a:rPr>
              <a:t>Summary</a:t>
            </a:r>
            <a:endParaRPr lang="ko-KR" altLang="en-US" sz="5760" kern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7F06B10-F2B9-45AE-BAEE-3A25BDC40F60}"/>
              </a:ext>
            </a:extLst>
          </p:cNvPr>
          <p:cNvGrpSpPr/>
          <p:nvPr/>
        </p:nvGrpSpPr>
        <p:grpSpPr>
          <a:xfrm>
            <a:off x="1791635" y="2319170"/>
            <a:ext cx="5723218" cy="1206445"/>
            <a:chOff x="1848112" y="1575921"/>
            <a:chExt cx="5365516" cy="11310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917559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Machine Learning Overview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8C572D2-FF82-4F09-A87C-3D3A60EF1C3D}"/>
              </a:ext>
            </a:extLst>
          </p:cNvPr>
          <p:cNvGrpSpPr/>
          <p:nvPr/>
        </p:nvGrpSpPr>
        <p:grpSpPr>
          <a:xfrm>
            <a:off x="1791635" y="3529812"/>
            <a:ext cx="5723218" cy="814519"/>
            <a:chOff x="1848112" y="1575921"/>
            <a:chExt cx="5365516" cy="76361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ML Algorithms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66517ED-D341-498B-BF06-476933A43F6B}"/>
              </a:ext>
            </a:extLst>
          </p:cNvPr>
          <p:cNvGrpSpPr/>
          <p:nvPr/>
        </p:nvGrpSpPr>
        <p:grpSpPr>
          <a:xfrm>
            <a:off x="1791635" y="4740453"/>
            <a:ext cx="5723218" cy="814518"/>
            <a:chOff x="1848112" y="1575921"/>
            <a:chExt cx="5365516" cy="7636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Model Selection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DEE4032-D811-4C99-AE03-98362C887B64}"/>
              </a:ext>
            </a:extLst>
          </p:cNvPr>
          <p:cNvGrpSpPr/>
          <p:nvPr/>
        </p:nvGrpSpPr>
        <p:grpSpPr>
          <a:xfrm>
            <a:off x="1791635" y="5951095"/>
            <a:ext cx="5723218" cy="814518"/>
            <a:chOff x="1848112" y="1575921"/>
            <a:chExt cx="5365516" cy="7636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Python Libraries for ML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xmlns="" id="{6BCD7C82-61F3-4BB0-91FA-83FBE23EC842}"/>
              </a:ext>
            </a:extLst>
          </p:cNvPr>
          <p:cNvGrpSpPr/>
          <p:nvPr/>
        </p:nvGrpSpPr>
        <p:grpSpPr>
          <a:xfrm flipH="1">
            <a:off x="8210855" y="1861164"/>
            <a:ext cx="3074246" cy="6042743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xmlns="" id="{1DEE4032-D811-4C99-AE03-98362C887B64}"/>
              </a:ext>
            </a:extLst>
          </p:cNvPr>
          <p:cNvGrpSpPr/>
          <p:nvPr/>
        </p:nvGrpSpPr>
        <p:grpSpPr>
          <a:xfrm>
            <a:off x="1808486" y="7119483"/>
            <a:ext cx="5723218" cy="814519"/>
            <a:chOff x="1848112" y="1575921"/>
            <a:chExt cx="5365516" cy="763611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Automated ML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xmlns="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xmlns="" id="{1C3F6132-65E0-4747-BF85-286BC5AEBA48}"/>
              </a:ext>
            </a:extLst>
          </p:cNvPr>
          <p:cNvGrpSpPr/>
          <p:nvPr/>
        </p:nvGrpSpPr>
        <p:grpSpPr>
          <a:xfrm>
            <a:off x="1775142" y="8272022"/>
            <a:ext cx="5723218" cy="814519"/>
            <a:chOff x="1848112" y="1575921"/>
            <a:chExt cx="5365516" cy="76361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3D35CDF0-C7A7-446E-ADAA-47541E955606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Next Steps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B88BE447-E46E-4226-8D29-6C453C46F7E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348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276669"/>
            <a:ext cx="11099800" cy="660063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Make a custom plan for yourself to continue this journey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Improve some of your skills (Stats, Python, ML, Domain,  etc.)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Take some additional courses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Try a Kaggle.com competition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Work on a personal project to improve understanding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75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E67777C-C17F-4F66-A01B-3265153A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21646"/>
              </p:ext>
            </p:extLst>
          </p:nvPr>
        </p:nvGraphicFramePr>
        <p:xfrm>
          <a:off x="671512" y="2214562"/>
          <a:ext cx="11730038" cy="6646546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865019">
                  <a:extLst>
                    <a:ext uri="{9D8B030D-6E8A-4147-A177-3AD203B41FA5}">
                      <a16:colId xmlns:a16="http://schemas.microsoft.com/office/drawing/2014/main" xmlns="" val="3646536254"/>
                    </a:ext>
                  </a:extLst>
                </a:gridCol>
                <a:gridCol w="5865019">
                  <a:extLst>
                    <a:ext uri="{9D8B030D-6E8A-4147-A177-3AD203B41FA5}">
                      <a16:colId xmlns:a16="http://schemas.microsoft.com/office/drawing/2014/main" xmlns="" val="2859456506"/>
                    </a:ext>
                  </a:extLst>
                </a:gridCol>
              </a:tblGrid>
              <a:tr h="1000126">
                <a:tc>
                  <a:txBody>
                    <a:bodyPr/>
                    <a:lstStyle/>
                    <a:p>
                      <a:r>
                        <a:rPr lang="en-US" sz="5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b="1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4557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algn="ctr"/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Data Smart: Using Data Science to Transform Information Into Insight</a:t>
                      </a: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John W. Foreman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296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Naked Statistics: Stripping the Dread from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Charles Wheelan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1985506"/>
                  </a:ext>
                </a:extLst>
              </a:tr>
              <a:tr h="985837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An Introduction to Statistical Learning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Robert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Tibshirani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Trevor Hastie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4654209"/>
                  </a:ext>
                </a:extLst>
              </a:tr>
              <a:tr h="1094423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Python Machine Learning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Sebastian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Raschka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Vahid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Mirjalili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870087"/>
                  </a:ext>
                </a:extLst>
              </a:tr>
              <a:tr h="1147616">
                <a:tc>
                  <a:txBody>
                    <a:bodyPr/>
                    <a:lstStyle/>
                    <a:p>
                      <a:endParaRPr lang="en-US" sz="2400" b="1" dirty="0"/>
                    </a:p>
                    <a:p>
                      <a:r>
                        <a:rPr lang="en-US" sz="2400" b="1" dirty="0"/>
                        <a:t>The Hundred-Page Machine Learning Book</a:t>
                      </a: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Andriy </a:t>
                      </a:r>
                      <a:r>
                        <a:rPr lang="en-US" sz="2400" b="1" dirty="0" err="1"/>
                        <a:t>Burkov</a:t>
                      </a:r>
                      <a:endParaRPr lang="en-US" sz="2400" b="1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92572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191FCB-3070-4C16-9934-029FDD02B9F3}"/>
              </a:ext>
            </a:extLst>
          </p:cNvPr>
          <p:cNvSpPr/>
          <p:nvPr/>
        </p:nvSpPr>
        <p:spPr>
          <a:xfrm>
            <a:off x="671512" y="556334"/>
            <a:ext cx="117300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Neue-Bold"/>
              </a:rPr>
              <a:t>Useful Data Science and Machine Learning books for beginners to intermediate: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842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Stanford Upcoming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Click here for latest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BFF86B-D9D1-4816-A59E-7330565C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00" y="326460"/>
            <a:ext cx="12415366" cy="9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xmlns="" id="{A108AA84-AC61-48B6-B660-8D2FBDF61916}"/>
              </a:ext>
            </a:extLst>
          </p:cNvPr>
          <p:cNvSpPr/>
          <p:nvPr/>
        </p:nvSpPr>
        <p:spPr>
          <a:xfrm rot="19505365">
            <a:off x="7655778" y="2391003"/>
            <a:ext cx="4780694" cy="4685079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bg1">
              <a:alpha val="18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4207" y="975909"/>
            <a:ext cx="7385350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269" hangingPunct="1"/>
            <a:r>
              <a:rPr lang="en-US" altLang="ko-KR" sz="5760" kern="12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760" kern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7F06B10-F2B9-45AE-BAEE-3A25BDC40F60}"/>
              </a:ext>
            </a:extLst>
          </p:cNvPr>
          <p:cNvGrpSpPr/>
          <p:nvPr/>
        </p:nvGrpSpPr>
        <p:grpSpPr>
          <a:xfrm>
            <a:off x="1791635" y="2319170"/>
            <a:ext cx="5723218" cy="1206445"/>
            <a:chOff x="1848112" y="1575921"/>
            <a:chExt cx="5365516" cy="11310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917559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Machine Learning Overview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8C572D2-FF82-4F09-A87C-3D3A60EF1C3D}"/>
              </a:ext>
            </a:extLst>
          </p:cNvPr>
          <p:cNvGrpSpPr/>
          <p:nvPr/>
        </p:nvGrpSpPr>
        <p:grpSpPr>
          <a:xfrm>
            <a:off x="1791635" y="3529812"/>
            <a:ext cx="5723218" cy="814519"/>
            <a:chOff x="1848112" y="1575921"/>
            <a:chExt cx="5365516" cy="76361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ML Algorithms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66517ED-D341-498B-BF06-476933A43F6B}"/>
              </a:ext>
            </a:extLst>
          </p:cNvPr>
          <p:cNvGrpSpPr/>
          <p:nvPr/>
        </p:nvGrpSpPr>
        <p:grpSpPr>
          <a:xfrm>
            <a:off x="1791635" y="4740453"/>
            <a:ext cx="5723218" cy="814518"/>
            <a:chOff x="1848112" y="1575921"/>
            <a:chExt cx="5365516" cy="7636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Model Selection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DEE4032-D811-4C99-AE03-98362C887B64}"/>
              </a:ext>
            </a:extLst>
          </p:cNvPr>
          <p:cNvGrpSpPr/>
          <p:nvPr/>
        </p:nvGrpSpPr>
        <p:grpSpPr>
          <a:xfrm>
            <a:off x="1791635" y="5951095"/>
            <a:ext cx="5723218" cy="814518"/>
            <a:chOff x="1848112" y="1575921"/>
            <a:chExt cx="5365516" cy="7636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Python Libraries for ML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xmlns="" id="{6BCD7C82-61F3-4BB0-91FA-83FBE23EC842}"/>
              </a:ext>
            </a:extLst>
          </p:cNvPr>
          <p:cNvGrpSpPr/>
          <p:nvPr/>
        </p:nvGrpSpPr>
        <p:grpSpPr>
          <a:xfrm flipH="1">
            <a:off x="8210855" y="1861164"/>
            <a:ext cx="3074246" cy="6042743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xmlns="" id="{1DEE4032-D811-4C99-AE03-98362C887B64}"/>
              </a:ext>
            </a:extLst>
          </p:cNvPr>
          <p:cNvGrpSpPr/>
          <p:nvPr/>
        </p:nvGrpSpPr>
        <p:grpSpPr>
          <a:xfrm>
            <a:off x="1808486" y="7119483"/>
            <a:ext cx="5723218" cy="814519"/>
            <a:chOff x="1848112" y="1575921"/>
            <a:chExt cx="5365516" cy="763611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Automated ML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xmlns="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xmlns="" id="{1C3F6132-65E0-4747-BF85-286BC5AEBA48}"/>
              </a:ext>
            </a:extLst>
          </p:cNvPr>
          <p:cNvGrpSpPr/>
          <p:nvPr/>
        </p:nvGrpSpPr>
        <p:grpSpPr>
          <a:xfrm>
            <a:off x="1775142" y="8272022"/>
            <a:ext cx="5723218" cy="814519"/>
            <a:chOff x="1848112" y="1575921"/>
            <a:chExt cx="5365516" cy="76361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3D35CDF0-C7A7-446E-ADAA-47541E955606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Next Steps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B88BE447-E46E-4226-8D29-6C453C46F7E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493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9CC6E9A-2B30-4E1D-A767-AAF8D6E3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5" y="47610"/>
            <a:ext cx="12811697" cy="96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96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Logistics</a:t>
            </a: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Timing – 9 to 4 PM PST</a:t>
            </a:r>
            <a:endParaRPr dirty="0"/>
          </a:p>
          <a:p>
            <a:r>
              <a:rPr lang="en-US" dirty="0"/>
              <a:t>Lunch – Approx. noon to 1 PM PST</a:t>
            </a:r>
            <a:endParaRPr dirty="0"/>
          </a:p>
          <a:p>
            <a:r>
              <a:rPr lang="en-US" dirty="0"/>
              <a:t>Periodic Breaks – At logical points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57486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963420" y="28260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6000" dirty="0"/>
              <a:t>Stanford</a:t>
            </a:r>
            <a:r>
              <a:rPr lang="en-US" sz="6600" dirty="0"/>
              <a:t>  &amp;</a:t>
            </a:r>
            <a:endParaRPr sz="6600" dirty="0"/>
          </a:p>
        </p:txBody>
      </p:sp>
      <p:pic>
        <p:nvPicPr>
          <p:cNvPr id="1026" name="Picture 2" descr="mage result for machine learning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61" y="2994536"/>
            <a:ext cx="1988676" cy="1406056"/>
          </a:xfrm>
          <a:prstGeom prst="rect">
            <a:avLst/>
          </a:prstGeom>
          <a:noFill/>
          <a:effectLst>
            <a:glow rad="495300">
              <a:schemeClr val="accent1">
                <a:alpha val="40000"/>
              </a:schemeClr>
            </a:glow>
            <a:outerShdw blurRad="50800" dist="50800" dir="5400000" sx="58000" sy="58000" algn="ctr" rotWithShape="0">
              <a:srgbClr val="000000">
                <a:alpha val="41000"/>
              </a:srgbClr>
            </a:outerShdw>
            <a:reflection endPos="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27" y="7605464"/>
            <a:ext cx="3461348" cy="617098"/>
          </a:xfrm>
          <a:prstGeom prst="rect">
            <a:avLst/>
          </a:prstGeom>
        </p:spPr>
      </p:pic>
      <p:pic>
        <p:nvPicPr>
          <p:cNvPr id="1028" name="Picture 4" descr="mage result for tableau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456" y="2877695"/>
            <a:ext cx="1615439" cy="171430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Spar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56" y="2956283"/>
            <a:ext cx="1927860" cy="1668372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hadoop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379" y="7427603"/>
            <a:ext cx="3212216" cy="83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python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266" y="5847274"/>
            <a:ext cx="2962992" cy="1000811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ge result for r programming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83" y="5709243"/>
            <a:ext cx="1704050" cy="12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4975" y="2877695"/>
            <a:ext cx="1371600" cy="1570725"/>
          </a:xfrm>
          <a:prstGeom prst="rect">
            <a:avLst/>
          </a:prstGeom>
        </p:spPr>
      </p:pic>
      <p:pic>
        <p:nvPicPr>
          <p:cNvPr id="1042" name="Picture 18" descr="mage result for cloud computi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31" y="5627194"/>
            <a:ext cx="2677737" cy="135140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age result for stanford university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" y="500770"/>
            <a:ext cx="1056531" cy="158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age result for big data trunk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679" y="124824"/>
            <a:ext cx="6235591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1607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" y="1600200"/>
            <a:ext cx="12146280" cy="7437120"/>
          </a:xfrm>
          <a:prstGeom prst="rect">
            <a:avLst/>
          </a:prstGeom>
        </p:spPr>
      </p:pic>
      <p:sp>
        <p:nvSpPr>
          <p:cNvPr id="4" name="Shape 123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Big Data Trunk</a:t>
            </a:r>
          </a:p>
        </p:txBody>
      </p:sp>
    </p:spTree>
    <p:extLst>
      <p:ext uri="{BB962C8B-B14F-4D97-AF65-F5344CB8AC3E}">
        <p14:creationId xmlns:p14="http://schemas.microsoft.com/office/powerpoint/2010/main" val="21024128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843" y="2186243"/>
            <a:ext cx="903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Introductions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613161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xmlns="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57742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936471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870" y="818769"/>
            <a:ext cx="123537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000" dirty="0"/>
              <a:t>  Python Libraries for Data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0" y="2754457"/>
            <a:ext cx="2340300" cy="1076516"/>
          </a:xfrm>
          <a:prstGeom prst="rect">
            <a:avLst/>
          </a:prstGeom>
        </p:spPr>
      </p:pic>
      <p:pic>
        <p:nvPicPr>
          <p:cNvPr id="2054" name="Picture 6" descr="mage result for nump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97" y="4459379"/>
            <a:ext cx="2461806" cy="8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250" y="5962092"/>
            <a:ext cx="2401053" cy="8131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250" y="7416312"/>
            <a:ext cx="2401054" cy="11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75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7548</TotalTime>
  <Words>330</Words>
  <Application>Microsoft Macintosh PowerPoint</Application>
  <PresentationFormat>Custom</PresentationFormat>
  <Paragraphs>128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Aharoni</vt:lpstr>
      <vt:lpstr>Arial Unicode MS</vt:lpstr>
      <vt:lpstr>Helvetica Light</vt:lpstr>
      <vt:lpstr>Helvetica Neue</vt:lpstr>
      <vt:lpstr>HelveticaNeue-Bold</vt:lpstr>
      <vt:lpstr>Arial</vt:lpstr>
      <vt:lpstr>Black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Logistics</vt:lpstr>
      <vt:lpstr>Stanford  &amp;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Data Science Process (DIAPERS)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Automated ML</vt:lpstr>
      <vt:lpstr>PowerPoint Presentation</vt:lpstr>
      <vt:lpstr>Next steps</vt:lpstr>
      <vt:lpstr>PowerPoint Presentation</vt:lpstr>
      <vt:lpstr>Stanford Upcoming Training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Pathak</dc:creator>
  <cp:lastModifiedBy>Aashita Jadhav</cp:lastModifiedBy>
  <cp:revision>144</cp:revision>
  <cp:lastPrinted>2019-04-24T05:01:05Z</cp:lastPrinted>
  <dcterms:modified xsi:type="dcterms:W3CDTF">2019-05-29T07:41:30Z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2019-05-26T21:22:47.4879733Z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2019-05-26T21:22:47.4879733Z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