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52"/>
  </p:notesMasterIdLst>
  <p:sldIdLst>
    <p:sldId id="294" r:id="rId2"/>
    <p:sldId id="256" r:id="rId3"/>
    <p:sldId id="257" r:id="rId4"/>
    <p:sldId id="258" r:id="rId5"/>
    <p:sldId id="259" r:id="rId6"/>
    <p:sldId id="260" r:id="rId7"/>
    <p:sldId id="261" r:id="rId8"/>
    <p:sldId id="295" r:id="rId9"/>
    <p:sldId id="262" r:id="rId10"/>
    <p:sldId id="285" r:id="rId11"/>
    <p:sldId id="286" r:id="rId12"/>
    <p:sldId id="287" r:id="rId13"/>
    <p:sldId id="263" r:id="rId14"/>
    <p:sldId id="264" r:id="rId15"/>
    <p:sldId id="265" r:id="rId16"/>
    <p:sldId id="266" r:id="rId17"/>
    <p:sldId id="296" r:id="rId18"/>
    <p:sldId id="282" r:id="rId19"/>
    <p:sldId id="271" r:id="rId20"/>
    <p:sldId id="307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8" r:id="rId32"/>
    <p:sldId id="309" r:id="rId33"/>
    <p:sldId id="310" r:id="rId34"/>
    <p:sldId id="311" r:id="rId35"/>
    <p:sldId id="313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14" r:id="rId51"/>
  </p:sldIdLst>
  <p:sldSz cx="9144000" cy="6858000" type="screen4x3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8"/>
    <p:restoredTop sz="94131" autoAdjust="0"/>
  </p:normalViewPr>
  <p:slideViewPr>
    <p:cSldViewPr>
      <p:cViewPr varScale="1">
        <p:scale>
          <a:sx n="70" d="100"/>
          <a:sy n="70" d="100"/>
        </p:scale>
        <p:origin x="-19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5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B34BCA7-5CA2-4B7B-84E2-AB454977A152}" type="datetimeFigureOut">
              <a:rPr lang="en-AU" smtClean="0"/>
              <a:pPr/>
              <a:t>23/07/2017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070250EC-1B47-4C3B-9A2D-957BD9E305B5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5400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250EC-1B47-4C3B-9A2D-957BD9E305B5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92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商业服务：手机加新浪微博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74AD51-08C6-4905-A1DD-A0F60E32B79E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8811-FF99-4F54-A1DC-13EFA7B90D0A}" type="datetime1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1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532-86C3-40A9-ACA2-C15E8D7DC1D5}" type="datetime1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9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DB64-4A05-45B4-AF28-BB097335AAEE}" type="datetime1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8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46FA-8E36-4A3A-856E-631E1B16D43D}" type="datetime1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7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9AB-C4A1-4118-AA71-BF689D3AAE81}" type="datetime1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9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246-79B3-43BA-A6DA-10F09C50D2E7}" type="datetime1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F87A-377E-4368-9C84-2AA91746259E}" type="datetime1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2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F92D-395A-4F59-A5EA-43380DD59944}" type="datetime1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1258-2F06-4917-8FD0-C24E5BE3E163}" type="datetime1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922C-9081-4EDA-A384-2F2999646A36}" type="datetime1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D9F-937C-467C-95BA-0EEBA26CA360}" type="datetime1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2C46EEA-2D50-41FB-BD4A-143B8CACB5AD}" type="datetime1">
              <a:rPr lang="en-US" smtClean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7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gmail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b-book.com/" TargetMode="External"/><Relationship Id="rId2" Type="http://schemas.openxmlformats.org/officeDocument/2006/relationships/hyperlink" Target="http://wps.aw.com/aw_elmasri_fundatasys_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ps.aw.com/aw_kifer_datacomp_2" TargetMode="External"/><Relationship Id="rId5" Type="http://schemas.openxmlformats.org/officeDocument/2006/relationships/hyperlink" Target="http://www-db.stanford.edu/~ullman/dscb.html" TargetMode="External"/><Relationship Id="rId4" Type="http://schemas.openxmlformats.org/officeDocument/2006/relationships/hyperlink" Target="http://www.cs.wisc.edu/~dbbook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4400" b="1" dirty="0">
                <a:latin typeface="+mj-lt"/>
              </a:rPr>
              <a:t>COMP9311 </a:t>
            </a:r>
            <a:r>
              <a:rPr lang="en-AU" sz="4400" b="1" dirty="0" smtClean="0">
                <a:latin typeface="+mj-lt"/>
              </a:rPr>
              <a:t>- Database </a:t>
            </a:r>
            <a:r>
              <a:rPr lang="en-AU" sz="4400" b="1" dirty="0">
                <a:latin typeface="+mj-lt"/>
              </a:rPr>
              <a:t>Systems </a:t>
            </a:r>
          </a:p>
          <a:p>
            <a:pPr marL="0" indent="0" algn="ctr">
              <a:buNone/>
            </a:pPr>
            <a:endParaRPr lang="en-AU" sz="4000" b="1" dirty="0" smtClean="0">
              <a:latin typeface="+mj-lt"/>
            </a:endParaRPr>
          </a:p>
          <a:p>
            <a:pPr marL="0" indent="0" algn="ctr">
              <a:buNone/>
            </a:pPr>
            <a:r>
              <a:rPr lang="en-AU" sz="4000" b="1" dirty="0" smtClean="0">
                <a:latin typeface="+mj-lt"/>
              </a:rPr>
              <a:t>Week 1</a:t>
            </a:r>
          </a:p>
          <a:p>
            <a:pPr marL="0" indent="0" algn="ctr">
              <a:buNone/>
            </a:pPr>
            <a:endParaRPr lang="en-AU" sz="4000" b="1" dirty="0" smtClean="0">
              <a:latin typeface="+mj-lt"/>
            </a:endParaRPr>
          </a:p>
          <a:p>
            <a:pPr marL="0" indent="0" algn="ctr">
              <a:buNone/>
            </a:pPr>
            <a:r>
              <a:rPr lang="en-AU" sz="4000" b="1" dirty="0" smtClean="0">
                <a:latin typeface="+mj-lt"/>
              </a:rPr>
              <a:t>Introduction, Data </a:t>
            </a:r>
            <a:r>
              <a:rPr lang="en-AU" sz="4000" b="1" dirty="0" err="1" smtClean="0">
                <a:latin typeface="+mj-lt"/>
              </a:rPr>
              <a:t>Modeling</a:t>
            </a:r>
            <a:r>
              <a:rPr lang="en-AU" sz="4000" b="1" dirty="0" smtClean="0">
                <a:latin typeface="+mj-lt"/>
              </a:rPr>
              <a:t>, </a:t>
            </a:r>
          </a:p>
          <a:p>
            <a:pPr marL="0" indent="0" algn="ctr">
              <a:buNone/>
            </a:pPr>
            <a:r>
              <a:rPr lang="en-AU" sz="4000" b="1" dirty="0">
                <a:latin typeface="+mj-lt"/>
              </a:rPr>
              <a:t>a</a:t>
            </a:r>
            <a:r>
              <a:rPr lang="en-AU" sz="4000" b="1" dirty="0" smtClean="0">
                <a:latin typeface="+mj-lt"/>
              </a:rPr>
              <a:t>nd ER Notation</a:t>
            </a:r>
          </a:p>
          <a:p>
            <a:pPr marL="0" indent="0" algn="ctr">
              <a:buNone/>
            </a:pPr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33570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21" name="Text Box 5"/>
          <p:cNvSpPr txBox="1">
            <a:spLocks noChangeArrowheads="1"/>
          </p:cNvSpPr>
          <p:nvPr/>
        </p:nvSpPr>
        <p:spPr bwMode="auto">
          <a:xfrm>
            <a:off x="475541" y="1492732"/>
            <a:ext cx="29534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altLang="zh-CN" b="1" dirty="0">
                <a:ea typeface="黑体" pitchFamily="2" charset="-122"/>
              </a:rPr>
              <a:t>Intelligent Transportation</a:t>
            </a:r>
            <a:endParaRPr lang="zh-CN" altLang="en-US" b="1" dirty="0">
              <a:ea typeface="黑体" pitchFamily="2" charset="-122"/>
            </a:endParaRPr>
          </a:p>
        </p:txBody>
      </p:sp>
      <p:sp>
        <p:nvSpPr>
          <p:cNvPr id="700423" name="Text Box 7"/>
          <p:cNvSpPr txBox="1">
            <a:spLocks noChangeArrowheads="1"/>
          </p:cNvSpPr>
          <p:nvPr/>
        </p:nvSpPr>
        <p:spPr bwMode="auto">
          <a:xfrm>
            <a:off x="914400" y="5701258"/>
            <a:ext cx="16764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altLang="zh-CN" sz="2000" b="1">
                <a:ea typeface="黑体" pitchFamily="2" charset="-122"/>
              </a:rPr>
              <a:t>Public </a:t>
            </a:r>
            <a:r>
              <a:rPr lang="en-AU" altLang="zh-CN" sz="2000" b="1" smtClean="0">
                <a:ea typeface="黑体" pitchFamily="2" charset="-122"/>
              </a:rPr>
              <a:t>Health</a:t>
            </a:r>
            <a:endParaRPr lang="en-US" altLang="zh-CN" sz="2000" b="1" dirty="0">
              <a:ea typeface="黑体" pitchFamily="2" charset="-122"/>
            </a:endParaRPr>
          </a:p>
        </p:txBody>
      </p:sp>
      <p:sp>
        <p:nvSpPr>
          <p:cNvPr id="700424" name="Text Box 8"/>
          <p:cNvSpPr txBox="1">
            <a:spLocks noChangeArrowheads="1"/>
          </p:cNvSpPr>
          <p:nvPr/>
        </p:nvSpPr>
        <p:spPr bwMode="auto">
          <a:xfrm>
            <a:off x="3456015" y="5693995"/>
            <a:ext cx="208823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altLang="zh-CN" sz="2000" b="1" dirty="0">
                <a:ea typeface="黑体" pitchFamily="2" charset="-122"/>
              </a:rPr>
              <a:t>Modern Military</a:t>
            </a:r>
            <a:endParaRPr lang="en-US" altLang="zh-CN" sz="2000" b="1" dirty="0">
              <a:ea typeface="黑体" pitchFamily="2" charset="-122"/>
            </a:endParaRPr>
          </a:p>
        </p:txBody>
      </p:sp>
      <p:sp>
        <p:nvSpPr>
          <p:cNvPr id="700425" name="Text Box 9"/>
          <p:cNvSpPr txBox="1">
            <a:spLocks noChangeArrowheads="1"/>
          </p:cNvSpPr>
          <p:nvPr/>
        </p:nvSpPr>
        <p:spPr bwMode="auto">
          <a:xfrm>
            <a:off x="6069903" y="5715000"/>
            <a:ext cx="25471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altLang="zh-CN" sz="2000" b="1" dirty="0">
                <a:ea typeface="黑体" pitchFamily="2" charset="-122"/>
              </a:rPr>
              <a:t>Tourism Development</a:t>
            </a:r>
            <a:endParaRPr lang="zh-CN" altLang="en-US" sz="2000" b="1" dirty="0">
              <a:ea typeface="黑体" pitchFamily="2" charset="-122"/>
            </a:endParaRPr>
          </a:p>
        </p:txBody>
      </p:sp>
      <p:sp>
        <p:nvSpPr>
          <p:cNvPr id="700435" name="Text Box 19"/>
          <p:cNvSpPr txBox="1">
            <a:spLocks noChangeArrowheads="1"/>
          </p:cNvSpPr>
          <p:nvPr/>
        </p:nvSpPr>
        <p:spPr bwMode="auto">
          <a:xfrm>
            <a:off x="3564168" y="1462014"/>
            <a:ext cx="208597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altLang="zh-CN" sz="2000" b="1" dirty="0">
                <a:ea typeface="黑体" pitchFamily="2" charset="-122"/>
              </a:rPr>
              <a:t>Business Services</a:t>
            </a:r>
            <a:endParaRPr lang="en-US" altLang="zh-CN" sz="2000" b="1" dirty="0">
              <a:ea typeface="宋体" pitchFamily="2" charset="-122"/>
            </a:endParaRPr>
          </a:p>
        </p:txBody>
      </p:sp>
      <p:pic>
        <p:nvPicPr>
          <p:cNvPr id="31" name="Picture 7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0412" y="3829250"/>
            <a:ext cx="2520000" cy="180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33" name="Picture 66" descr="天气预报-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440" y="3829250"/>
            <a:ext cx="2520000" cy="180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35" name="Picture 70" descr="936918_ss21-hires_thumb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4108" y="3829250"/>
            <a:ext cx="2520000" cy="1800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6" name="Picture 58" descr="Reverse-Engineering"/>
          <p:cNvPicPr>
            <a:picLocks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06252" y="1921038"/>
            <a:ext cx="2515152" cy="1800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8" name="图片 2" descr="http://news.xinhuanet.com/life/2007-04/29/xinsrc_18204042908332183219712.jpg"/>
          <p:cNvPicPr>
            <a:picLocks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6029346" y="1921238"/>
            <a:ext cx="2486187" cy="1800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grpSp>
        <p:nvGrpSpPr>
          <p:cNvPr id="42" name="组合 41"/>
          <p:cNvGrpSpPr/>
          <p:nvPr/>
        </p:nvGrpSpPr>
        <p:grpSpPr>
          <a:xfrm>
            <a:off x="3240132" y="1921038"/>
            <a:ext cx="2520000" cy="1775593"/>
            <a:chOff x="3419872" y="2024844"/>
            <a:chExt cx="2520000" cy="1775593"/>
          </a:xfrm>
        </p:grpSpPr>
        <p:pic>
          <p:nvPicPr>
            <p:cNvPr id="37" name="图片 36" descr="1299490619COE1ENjy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9872" y="2024844"/>
              <a:ext cx="2520000" cy="1775593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flipH="1">
              <a:off x="5328084" y="2096852"/>
              <a:ext cx="398505" cy="38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flipH="1">
              <a:off x="3599892" y="2181176"/>
              <a:ext cx="387360" cy="383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6300472" y="1484784"/>
            <a:ext cx="208597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altLang="zh-CN" sz="2000" b="1" dirty="0">
                <a:ea typeface="黑体" pitchFamily="2" charset="-122"/>
              </a:rPr>
              <a:t>Natural Disasters</a:t>
            </a:r>
            <a:endParaRPr lang="en-US" altLang="zh-CN" sz="2000" b="1" dirty="0">
              <a:ea typeface="黑体" pitchFamily="2" charset="-122"/>
            </a:endParaRPr>
          </a:p>
        </p:txBody>
      </p:sp>
      <p:sp>
        <p:nvSpPr>
          <p:cNvPr id="2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7A16E606-1646-4DFD-A6A0-CEFE53CA3067}" type="slidenum">
              <a:rPr lang="zh-CN" altLang="en-US" smtClean="0">
                <a:solidFill>
                  <a:schemeClr val="tx1"/>
                </a:solidFill>
                <a:latin typeface="+mn-lt"/>
              </a:rPr>
              <a:pPr>
                <a:defRPr/>
              </a:pPr>
              <a:t>10</a:t>
            </a:fld>
            <a:endParaRPr lang="en-US" altLang="zh-C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 b="1" dirty="0" smtClean="0">
                <a:latin typeface="+mn-lt"/>
              </a:rPr>
              <a:t>Introduction (cont’d)</a:t>
            </a:r>
            <a:endParaRPr lang="en-AU" b="1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63074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hyboy\Desktop\PPT\06b1OOOPIC5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3429000" cy="192551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hyboy\Desktop\PPT\social-net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524000"/>
            <a:ext cx="3200399" cy="18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shyboy\Desktop\PPT\GB-Road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45147"/>
            <a:ext cx="3208361" cy="222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5" descr="Kleinberg_net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77" y="3880838"/>
            <a:ext cx="3265488" cy="232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1362387" y="6209221"/>
            <a:ext cx="20758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Collaboration Graph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354039" y="3429000"/>
            <a:ext cx="22233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Chemical Compounds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943600" y="3505200"/>
            <a:ext cx="15887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Network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988769" y="6260068"/>
            <a:ext cx="15215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Road Network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5DAD-BE80-484D-ADD5-0F34BD73B728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More Applications</a:t>
            </a:r>
            <a:endParaRPr lang="en-A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04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47158"/>
            <a:ext cx="8229600" cy="652463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+mj-lt"/>
                <a:cs typeface="Comic Sans MS"/>
              </a:rPr>
              <a:t>Graphs Could be Big!</a:t>
            </a:r>
            <a:endParaRPr lang="en-US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2123182"/>
            <a:ext cx="571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sz="3200" dirty="0" smtClean="0">
                <a:ea typeface="ＭＳ Ｐゴシック" charset="-128"/>
                <a:cs typeface="Comic Sans MS"/>
              </a:rPr>
              <a:t>1.23 billon active users in 2013</a:t>
            </a:r>
          </a:p>
          <a:p>
            <a:pPr marL="342900" indent="-342900">
              <a:buFont typeface="Arial"/>
              <a:buChar char="•"/>
            </a:pPr>
            <a:r>
              <a:rPr kumimoji="1" lang="en-US" sz="3200" dirty="0" smtClean="0">
                <a:ea typeface="ＭＳ Ｐゴシック" charset="-128"/>
                <a:cs typeface="Comic Sans MS"/>
              </a:rPr>
              <a:t>117 billion friendships in 2013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0" y="4416494"/>
            <a:ext cx="59972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sz="3200" dirty="0" smtClean="0">
                <a:ea typeface="ＭＳ Ｐゴシック" charset="-128"/>
                <a:cs typeface="Comic Sans MS"/>
              </a:rPr>
              <a:t>645 million users in 2013</a:t>
            </a:r>
          </a:p>
          <a:p>
            <a:pPr marL="342900" indent="-342900">
              <a:buFont typeface="Arial"/>
              <a:buChar char="•"/>
            </a:pPr>
            <a:r>
              <a:rPr kumimoji="1" lang="en-US" sz="3200" dirty="0" smtClean="0">
                <a:ea typeface="ＭＳ Ｐゴシック" charset="-128"/>
                <a:cs typeface="Comic Sans MS"/>
              </a:rPr>
              <a:t>1.7 billion tweets/month in 2013</a:t>
            </a:r>
            <a:endParaRPr kumimoji="1" lang="en-US" sz="3200" dirty="0">
              <a:ea typeface="ＭＳ Ｐゴシック" charset="-128"/>
              <a:cs typeface="Comic Sans MS"/>
            </a:endParaRPr>
          </a:p>
        </p:txBody>
      </p:sp>
      <p:pic>
        <p:nvPicPr>
          <p:cNvPr id="7" name="Picture 6" descr="twitter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95800"/>
            <a:ext cx="2430685" cy="914400"/>
          </a:xfrm>
          <a:prstGeom prst="rect">
            <a:avLst/>
          </a:prstGeom>
        </p:spPr>
      </p:pic>
      <p:pic>
        <p:nvPicPr>
          <p:cNvPr id="10" name="Picture 9" descr="facebook_logo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16239"/>
            <a:ext cx="2544915" cy="9183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2200" y="76238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Big Graphs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7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latin typeface="+mj-lt"/>
              </a:rPr>
              <a:t>Databases: Important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>
                <a:latin typeface="+mn-lt"/>
              </a:rPr>
              <a:t>The </a:t>
            </a:r>
            <a:r>
              <a:rPr lang="en-AU" dirty="0">
                <a:latin typeface="+mn-lt"/>
              </a:rPr>
              <a:t>field of </a:t>
            </a:r>
            <a:r>
              <a:rPr lang="en-AU" b="1" dirty="0">
                <a:latin typeface="+mn-lt"/>
              </a:rPr>
              <a:t>databases</a:t>
            </a:r>
            <a:r>
              <a:rPr lang="en-AU" dirty="0">
                <a:latin typeface="+mn-lt"/>
              </a:rPr>
              <a:t> deals with</a:t>
            </a:r>
            <a:r>
              <a:rPr lang="en-AU" dirty="0" smtClean="0">
                <a:latin typeface="+mn-lt"/>
              </a:rPr>
              <a:t>:</a:t>
            </a:r>
          </a:p>
          <a:p>
            <a:pPr marL="725488"/>
            <a:r>
              <a:rPr lang="en-AU" sz="2800" b="1" dirty="0">
                <a:latin typeface="+mn-lt"/>
              </a:rPr>
              <a:t>D</a:t>
            </a:r>
            <a:r>
              <a:rPr lang="en-AU" sz="2800" b="1" dirty="0" smtClean="0">
                <a:latin typeface="+mn-lt"/>
              </a:rPr>
              <a:t>ata</a:t>
            </a:r>
            <a:r>
              <a:rPr lang="en-AU" sz="2800" dirty="0">
                <a:latin typeface="+mn-lt"/>
              </a:rPr>
              <a:t> ... representing application scenarios</a:t>
            </a:r>
          </a:p>
          <a:p>
            <a:pPr marL="725488"/>
            <a:r>
              <a:rPr lang="en-AU" sz="2800" b="1" dirty="0">
                <a:latin typeface="+mn-lt"/>
              </a:rPr>
              <a:t>R</a:t>
            </a:r>
            <a:r>
              <a:rPr lang="en-AU" sz="2800" b="1" dirty="0" smtClean="0">
                <a:latin typeface="+mn-lt"/>
              </a:rPr>
              <a:t>elationships</a:t>
            </a:r>
            <a:r>
              <a:rPr lang="en-AU" sz="2800" dirty="0">
                <a:latin typeface="+mn-lt"/>
              </a:rPr>
              <a:t> ... amongst data items</a:t>
            </a:r>
          </a:p>
          <a:p>
            <a:pPr marL="725488"/>
            <a:r>
              <a:rPr lang="en-AU" sz="2800" b="1" dirty="0">
                <a:latin typeface="+mn-lt"/>
              </a:rPr>
              <a:t>C</a:t>
            </a:r>
            <a:r>
              <a:rPr lang="en-AU" sz="2800" b="1" dirty="0" smtClean="0">
                <a:latin typeface="+mn-lt"/>
              </a:rPr>
              <a:t>onstraints</a:t>
            </a:r>
            <a:r>
              <a:rPr lang="en-AU" sz="2800" dirty="0">
                <a:latin typeface="+mn-lt"/>
              </a:rPr>
              <a:t> ... on data and relationships</a:t>
            </a:r>
          </a:p>
          <a:p>
            <a:pPr marL="725488"/>
            <a:r>
              <a:rPr lang="en-AU" sz="2800" b="1" dirty="0">
                <a:latin typeface="+mn-lt"/>
              </a:rPr>
              <a:t>R</a:t>
            </a:r>
            <a:r>
              <a:rPr lang="en-AU" sz="2800" b="1" dirty="0" smtClean="0">
                <a:latin typeface="+mn-lt"/>
              </a:rPr>
              <a:t>edundancy</a:t>
            </a:r>
            <a:r>
              <a:rPr lang="en-AU" sz="2800" dirty="0">
                <a:latin typeface="+mn-lt"/>
              </a:rPr>
              <a:t> ... one source for each data item</a:t>
            </a:r>
          </a:p>
          <a:p>
            <a:pPr marL="725488"/>
            <a:r>
              <a:rPr lang="en-AU" sz="2800" b="1" dirty="0">
                <a:latin typeface="+mn-lt"/>
              </a:rPr>
              <a:t>D</a:t>
            </a:r>
            <a:r>
              <a:rPr lang="en-AU" sz="2800" b="1" dirty="0" smtClean="0">
                <a:latin typeface="+mn-lt"/>
              </a:rPr>
              <a:t>ata </a:t>
            </a:r>
            <a:r>
              <a:rPr lang="en-AU" sz="2800" b="1" dirty="0">
                <a:latin typeface="+mn-lt"/>
              </a:rPr>
              <a:t>manipulation</a:t>
            </a:r>
            <a:r>
              <a:rPr lang="en-AU" sz="2800" dirty="0">
                <a:latin typeface="+mn-lt"/>
              </a:rPr>
              <a:t> ... declarative, procedural</a:t>
            </a:r>
          </a:p>
          <a:p>
            <a:pPr marL="725488"/>
            <a:r>
              <a:rPr lang="en-AU" sz="2800" b="1" dirty="0">
                <a:latin typeface="+mn-lt"/>
              </a:rPr>
              <a:t>T</a:t>
            </a:r>
            <a:r>
              <a:rPr lang="en-AU" sz="2800" b="1" dirty="0" smtClean="0">
                <a:latin typeface="+mn-lt"/>
              </a:rPr>
              <a:t>ransactions</a:t>
            </a:r>
            <a:r>
              <a:rPr lang="en-AU" sz="2800" dirty="0">
                <a:latin typeface="+mn-lt"/>
              </a:rPr>
              <a:t> ... multiple actions, atomic effect</a:t>
            </a:r>
          </a:p>
          <a:p>
            <a:pPr marL="725488"/>
            <a:r>
              <a:rPr lang="en-AU" sz="2800" b="1" dirty="0">
                <a:latin typeface="+mn-lt"/>
              </a:rPr>
              <a:t>C</a:t>
            </a:r>
            <a:r>
              <a:rPr lang="en-AU" sz="2800" b="1" dirty="0" smtClean="0">
                <a:latin typeface="+mn-lt"/>
              </a:rPr>
              <a:t>oncurrency</a:t>
            </a:r>
            <a:r>
              <a:rPr lang="en-AU" sz="2800" dirty="0">
                <a:latin typeface="+mn-lt"/>
              </a:rPr>
              <a:t> ... multiple users sharing data</a:t>
            </a:r>
          </a:p>
          <a:p>
            <a:pPr marL="725488"/>
            <a:r>
              <a:rPr lang="en-AU" sz="2800" b="1" dirty="0">
                <a:latin typeface="+mn-lt"/>
              </a:rPr>
              <a:t>S</a:t>
            </a:r>
            <a:r>
              <a:rPr lang="en-AU" sz="2800" b="1" dirty="0" smtClean="0">
                <a:latin typeface="+mn-lt"/>
              </a:rPr>
              <a:t>cale</a:t>
            </a:r>
            <a:r>
              <a:rPr lang="en-AU" sz="2800" dirty="0">
                <a:latin typeface="+mn-lt"/>
              </a:rPr>
              <a:t> ... massive amounts of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AU" b="1" dirty="0">
                <a:latin typeface="+mn-lt"/>
              </a:rPr>
              <a:t>What is data</a:t>
            </a:r>
            <a:r>
              <a:rPr lang="en-AU" b="1" dirty="0" smtClean="0">
                <a:latin typeface="+mn-lt"/>
              </a:rPr>
              <a:t>?</a:t>
            </a:r>
            <a:endParaRPr lang="en-AU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449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i="1" dirty="0" smtClean="0">
                <a:latin typeface="+mn-lt"/>
              </a:rPr>
              <a:t>Data</a:t>
            </a:r>
            <a:r>
              <a:rPr lang="en-AU" sz="2800" dirty="0" smtClean="0">
                <a:latin typeface="+mn-lt"/>
              </a:rPr>
              <a:t> (</a:t>
            </a:r>
            <a:r>
              <a:rPr lang="en-AU" sz="2800" dirty="0" err="1" smtClean="0">
                <a:latin typeface="+mn-lt"/>
              </a:rPr>
              <a:t>Elmasri</a:t>
            </a:r>
            <a:r>
              <a:rPr lang="en-AU" sz="2800" dirty="0" smtClean="0">
                <a:latin typeface="+mn-lt"/>
              </a:rPr>
              <a:t>/</a:t>
            </a:r>
            <a:r>
              <a:rPr lang="en-AU" sz="2800" dirty="0" err="1" smtClean="0">
                <a:latin typeface="+mn-lt"/>
              </a:rPr>
              <a:t>Navathe</a:t>
            </a:r>
            <a:r>
              <a:rPr lang="en-AU" sz="2800" dirty="0" smtClean="0">
                <a:latin typeface="+mn-lt"/>
              </a:rPr>
              <a:t>)</a:t>
            </a:r>
          </a:p>
          <a:p>
            <a:pPr lvl="1"/>
            <a:r>
              <a:rPr lang="en-AU" sz="2400" dirty="0" smtClean="0">
                <a:latin typeface="+mn-lt"/>
              </a:rPr>
              <a:t>Known facts </a:t>
            </a:r>
            <a:r>
              <a:rPr lang="en-AU" sz="2400" dirty="0">
                <a:latin typeface="+mn-lt"/>
              </a:rPr>
              <a:t>that can be recorded and </a:t>
            </a:r>
            <a:r>
              <a:rPr lang="en-AU" sz="2400" dirty="0" smtClean="0">
                <a:latin typeface="+mn-lt"/>
              </a:rPr>
              <a:t>have explicit </a:t>
            </a:r>
            <a:r>
              <a:rPr lang="en-AU" sz="2400" dirty="0">
                <a:latin typeface="+mn-lt"/>
              </a:rPr>
              <a:t>meaning </a:t>
            </a:r>
            <a:endParaRPr lang="en-AU" sz="24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AU" sz="2800" i="1" dirty="0" smtClean="0">
                <a:latin typeface="+mn-lt"/>
              </a:rPr>
              <a:t>Example</a:t>
            </a:r>
            <a:r>
              <a:rPr lang="en-AU" sz="2800" dirty="0" smtClean="0">
                <a:latin typeface="+mn-lt"/>
              </a:rPr>
              <a:t> </a:t>
            </a:r>
            <a:r>
              <a:rPr lang="en-AU" sz="2800" dirty="0">
                <a:latin typeface="+mn-lt"/>
              </a:rPr>
              <a:t>- a student records </a:t>
            </a:r>
            <a:r>
              <a:rPr lang="en-AU" sz="2800" dirty="0" smtClean="0">
                <a:latin typeface="+mn-lt"/>
              </a:rPr>
              <a:t>database</a:t>
            </a:r>
          </a:p>
          <a:p>
            <a:pPr lvl="1"/>
            <a:r>
              <a:rPr lang="en-AU" sz="2400" dirty="0" smtClean="0">
                <a:latin typeface="+mn-lt"/>
              </a:rPr>
              <a:t>Contains information </a:t>
            </a:r>
            <a:r>
              <a:rPr lang="en-AU" sz="2400" dirty="0">
                <a:latin typeface="+mn-lt"/>
              </a:rPr>
              <a:t>identifying students, courses </a:t>
            </a:r>
            <a:r>
              <a:rPr lang="en-AU" sz="2400" dirty="0" smtClean="0">
                <a:latin typeface="+mn-lt"/>
              </a:rPr>
              <a:t>they are </a:t>
            </a:r>
            <a:r>
              <a:rPr lang="en-AU" sz="2400" dirty="0">
                <a:latin typeface="+mn-lt"/>
              </a:rPr>
              <a:t>enrolled in, results from past </a:t>
            </a:r>
            <a:r>
              <a:rPr lang="en-AU" sz="2400" dirty="0" smtClean="0">
                <a:latin typeface="+mn-lt"/>
              </a:rPr>
              <a:t>courses, …</a:t>
            </a:r>
            <a:endParaRPr lang="en-AU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17860"/>
              </p:ext>
            </p:extLst>
          </p:nvPr>
        </p:nvGraphicFramePr>
        <p:xfrm>
          <a:off x="914400" y="4114800"/>
          <a:ext cx="71628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/>
                <a:gridCol w="1607039"/>
                <a:gridCol w="3168161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Item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Type of data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Stored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</a:rPr>
                        <a:t> as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Family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</a:rPr>
                        <a:t> name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String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Character strings?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Birthdate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Date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3 integers?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Weight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Real number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Floating point number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</a:rPr>
                        <a:t>?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…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AU" b="1" dirty="0">
                <a:latin typeface="+mn-lt"/>
              </a:rPr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i="1" dirty="0" smtClean="0">
                <a:latin typeface="+mn-lt"/>
              </a:rPr>
              <a:t>Database</a:t>
            </a:r>
            <a:r>
              <a:rPr lang="en-AU" dirty="0" smtClean="0">
                <a:latin typeface="+mn-lt"/>
              </a:rPr>
              <a:t> (</a:t>
            </a:r>
            <a:r>
              <a:rPr lang="en-AU" dirty="0" err="1" smtClean="0">
                <a:latin typeface="+mn-lt"/>
              </a:rPr>
              <a:t>Elmasri</a:t>
            </a:r>
            <a:r>
              <a:rPr lang="en-AU" dirty="0" smtClean="0">
                <a:latin typeface="+mn-lt"/>
              </a:rPr>
              <a:t>/</a:t>
            </a:r>
            <a:r>
              <a:rPr lang="en-AU" dirty="0" err="1" smtClean="0">
                <a:latin typeface="+mn-lt"/>
              </a:rPr>
              <a:t>Navathe</a:t>
            </a:r>
            <a:r>
              <a:rPr lang="en-AU" dirty="0" smtClean="0">
                <a:latin typeface="+mn-lt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AU" dirty="0" smtClean="0">
                <a:latin typeface="+mn-lt"/>
              </a:rPr>
              <a:t>. </a:t>
            </a:r>
            <a:r>
              <a:rPr lang="en-AU" dirty="0">
                <a:latin typeface="+mn-lt"/>
              </a:rPr>
              <a:t>. . a collection of </a:t>
            </a:r>
            <a:r>
              <a:rPr lang="en-AU" b="1" dirty="0">
                <a:latin typeface="+mn-lt"/>
              </a:rPr>
              <a:t>related</a:t>
            </a:r>
            <a:r>
              <a:rPr lang="en-AU" dirty="0">
                <a:latin typeface="+mn-lt"/>
              </a:rPr>
              <a:t> data . . </a:t>
            </a:r>
            <a:r>
              <a:rPr lang="en-AU" dirty="0" smtClean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AU" dirty="0" smtClean="0">
                <a:latin typeface="+mn-lt"/>
              </a:rPr>
              <a:t>Data </a:t>
            </a:r>
            <a:r>
              <a:rPr lang="en-AU" dirty="0">
                <a:latin typeface="+mn-lt"/>
              </a:rPr>
              <a:t>items alone are relatively </a:t>
            </a:r>
            <a:r>
              <a:rPr lang="en-AU" dirty="0" smtClean="0">
                <a:latin typeface="+mn-lt"/>
              </a:rPr>
              <a:t>useless</a:t>
            </a:r>
          </a:p>
          <a:p>
            <a:pPr>
              <a:lnSpc>
                <a:spcPct val="150000"/>
              </a:lnSpc>
            </a:pPr>
            <a:r>
              <a:rPr lang="en-AU" dirty="0" smtClean="0">
                <a:latin typeface="+mn-lt"/>
              </a:rPr>
              <a:t>We </a:t>
            </a:r>
            <a:r>
              <a:rPr lang="en-AU" dirty="0">
                <a:latin typeface="+mn-lt"/>
              </a:rPr>
              <a:t>need the data to have some </a:t>
            </a:r>
            <a:r>
              <a:rPr lang="en-AU" dirty="0" smtClean="0">
                <a:latin typeface="+mn-lt"/>
              </a:rPr>
              <a:t>structure</a:t>
            </a:r>
          </a:p>
          <a:p>
            <a:pPr>
              <a:lnSpc>
                <a:spcPct val="150000"/>
              </a:lnSpc>
            </a:pPr>
            <a:r>
              <a:rPr lang="en-AU" dirty="0" smtClean="0">
                <a:latin typeface="+mn-lt"/>
              </a:rPr>
              <a:t>Database </a:t>
            </a:r>
            <a:r>
              <a:rPr lang="en-AU" dirty="0">
                <a:latin typeface="+mn-lt"/>
              </a:rPr>
              <a:t>can be manipulated by a </a:t>
            </a:r>
            <a:r>
              <a:rPr lang="en-AU" b="1" dirty="0" smtClean="0">
                <a:latin typeface="+mn-lt"/>
              </a:rPr>
              <a:t>database management system</a:t>
            </a:r>
            <a:endParaRPr lang="en-AU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>
                <a:latin typeface="+mn-lt"/>
              </a:rPr>
              <a:t>What is a database management </a:t>
            </a:r>
            <a:r>
              <a:rPr lang="en-AU" b="1" dirty="0" smtClean="0">
                <a:latin typeface="+mn-lt"/>
              </a:rPr>
              <a:t>system (</a:t>
            </a:r>
            <a:r>
              <a:rPr lang="en-AU" b="1" dirty="0">
                <a:latin typeface="+mn-lt"/>
              </a:rPr>
              <a:t>DBMS)?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 err="1" smtClean="0">
                <a:latin typeface="+mn-lt"/>
              </a:rPr>
              <a:t>Elmasri</a:t>
            </a:r>
            <a:r>
              <a:rPr lang="en-AU" dirty="0" smtClean="0">
                <a:latin typeface="+mn-lt"/>
              </a:rPr>
              <a:t>/</a:t>
            </a:r>
            <a:r>
              <a:rPr lang="en-AU" dirty="0" err="1" smtClean="0">
                <a:latin typeface="+mn-lt"/>
              </a:rPr>
              <a:t>Navathe</a:t>
            </a:r>
            <a:endParaRPr lang="en-AU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AU" i="1" dirty="0" smtClean="0">
                <a:latin typeface="+mn-lt"/>
              </a:rPr>
              <a:t>DBMS</a:t>
            </a:r>
            <a:r>
              <a:rPr lang="en-AU" dirty="0">
                <a:latin typeface="+mn-lt"/>
              </a:rPr>
              <a:t>: </a:t>
            </a:r>
            <a:r>
              <a:rPr lang="en-AU" dirty="0" smtClean="0">
                <a:latin typeface="+mn-lt"/>
              </a:rPr>
              <a:t>… </a:t>
            </a:r>
            <a:r>
              <a:rPr lang="en-AU" dirty="0">
                <a:latin typeface="+mn-lt"/>
              </a:rPr>
              <a:t>a collection of programs that enables </a:t>
            </a:r>
            <a:r>
              <a:rPr lang="en-AU" dirty="0" smtClean="0">
                <a:latin typeface="+mn-lt"/>
              </a:rPr>
              <a:t>users to </a:t>
            </a:r>
            <a:r>
              <a:rPr lang="en-AU" dirty="0">
                <a:latin typeface="+mn-lt"/>
              </a:rPr>
              <a:t>create and maintain a database </a:t>
            </a:r>
            <a:r>
              <a:rPr lang="en-AU" dirty="0" smtClean="0">
                <a:latin typeface="+mn-lt"/>
              </a:rPr>
              <a:t>… </a:t>
            </a:r>
            <a:endParaRPr lang="en-AU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AU" i="1" dirty="0" smtClean="0">
                <a:latin typeface="+mn-lt"/>
              </a:rPr>
              <a:t>Database </a:t>
            </a:r>
            <a:r>
              <a:rPr lang="en-AU" i="1" dirty="0">
                <a:latin typeface="+mn-lt"/>
              </a:rPr>
              <a:t>system</a:t>
            </a:r>
            <a:r>
              <a:rPr lang="en-AU" dirty="0">
                <a:latin typeface="+mn-lt"/>
              </a:rPr>
              <a:t>: </a:t>
            </a:r>
            <a:r>
              <a:rPr lang="en-AU" dirty="0" smtClean="0">
                <a:latin typeface="+mn-lt"/>
              </a:rPr>
              <a:t>… </a:t>
            </a:r>
            <a:r>
              <a:rPr lang="en-AU" dirty="0">
                <a:latin typeface="+mn-lt"/>
              </a:rPr>
              <a:t>t</a:t>
            </a:r>
            <a:r>
              <a:rPr lang="en-AU" dirty="0" smtClean="0">
                <a:latin typeface="+mn-lt"/>
              </a:rPr>
              <a:t>he </a:t>
            </a:r>
            <a:r>
              <a:rPr lang="en-AU" dirty="0">
                <a:latin typeface="+mn-lt"/>
              </a:rPr>
              <a:t>database and </a:t>
            </a:r>
            <a:r>
              <a:rPr lang="en-AU" dirty="0" smtClean="0">
                <a:latin typeface="+mn-lt"/>
              </a:rPr>
              <a:t>DBMS together …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Simplified </a:t>
            </a:r>
            <a:r>
              <a:rPr lang="en-AU" sz="3600" b="1" dirty="0" smtClean="0">
                <a:latin typeface="+mn-lt"/>
              </a:rPr>
              <a:t>Database System Environment</a:t>
            </a:r>
            <a:br>
              <a:rPr lang="en-AU" sz="3600" b="1" dirty="0" smtClean="0">
                <a:latin typeface="+mn-lt"/>
              </a:rPr>
            </a:br>
            <a:r>
              <a:rPr lang="en-AU" sz="2700" b="1" dirty="0">
                <a:latin typeface="+mn-lt"/>
              </a:rPr>
              <a:t>(</a:t>
            </a:r>
            <a:r>
              <a:rPr lang="en-AU" sz="2700" b="1" dirty="0" err="1">
                <a:latin typeface="+mn-lt"/>
              </a:rPr>
              <a:t>Elmasri</a:t>
            </a:r>
            <a:r>
              <a:rPr lang="en-AU" sz="2700" b="1" dirty="0">
                <a:latin typeface="+mn-lt"/>
              </a:rPr>
              <a:t>/</a:t>
            </a:r>
            <a:r>
              <a:rPr lang="en-AU" sz="2700" b="1" dirty="0" err="1">
                <a:latin typeface="+mn-lt"/>
              </a:rPr>
              <a:t>Navathe</a:t>
            </a:r>
            <a:r>
              <a:rPr lang="en-AU" sz="2700" b="1" dirty="0">
                <a:latin typeface="+mn-lt"/>
              </a:rPr>
              <a:t>)</a:t>
            </a:r>
            <a:endParaRPr lang="en-AU" sz="2700" b="1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4" descr="fig01_01"/>
          <p:cNvPicPr>
            <a:picLocks noChangeAspect="1" noChangeArrowheads="1"/>
          </p:cNvPicPr>
          <p:nvPr/>
        </p:nvPicPr>
        <p:blipFill rotWithShape="1">
          <a:blip r:embed="rId2" cstate="print"/>
          <a:srcRect r="24712"/>
          <a:stretch/>
        </p:blipFill>
        <p:spPr bwMode="auto">
          <a:xfrm>
            <a:off x="2057400" y="1345235"/>
            <a:ext cx="4800600" cy="5512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55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+mn-lt"/>
              </a:rPr>
              <a:t>Database </a:t>
            </a:r>
            <a:r>
              <a:rPr lang="en-AU" b="1" dirty="0" smtClean="0">
                <a:latin typeface="+mn-lt"/>
              </a:rPr>
              <a:t>Users</a:t>
            </a:r>
            <a:endParaRPr lang="en-AU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AU" sz="2800" i="1" dirty="0" smtClean="0">
                <a:latin typeface="+mj-lt"/>
              </a:rPr>
              <a:t>Database </a:t>
            </a:r>
            <a:r>
              <a:rPr lang="en-AU" sz="2800" i="1" dirty="0" smtClean="0">
                <a:latin typeface="+mj-lt"/>
              </a:rPr>
              <a:t>Administrator (</a:t>
            </a:r>
            <a:r>
              <a:rPr lang="en-AU" sz="2800" i="1" dirty="0">
                <a:latin typeface="+mj-lt"/>
              </a:rPr>
              <a:t>DBA</a:t>
            </a:r>
            <a:r>
              <a:rPr lang="en-AU" sz="2800" i="1" dirty="0" smtClean="0">
                <a:latin typeface="+mj-lt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AU" sz="2400" dirty="0">
                <a:latin typeface="+mj-lt"/>
              </a:rPr>
              <a:t>Responsible for authorizing access to the database, </a:t>
            </a:r>
            <a:r>
              <a:rPr lang="en-AU" sz="2400" dirty="0" smtClean="0">
                <a:latin typeface="+mj-lt"/>
              </a:rPr>
              <a:t>coordinating </a:t>
            </a:r>
            <a:r>
              <a:rPr lang="en-AU" sz="2400" dirty="0">
                <a:latin typeface="+mj-lt"/>
              </a:rPr>
              <a:t>and monitoring its use, acquiring software and hardware resources, controlling its use and monitoring efficiency of </a:t>
            </a:r>
            <a:r>
              <a:rPr lang="en-AU" sz="2400" dirty="0" smtClean="0">
                <a:latin typeface="+mj-lt"/>
              </a:rPr>
              <a:t>operations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AU" sz="2400" dirty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AU" sz="2800" i="1" dirty="0">
                <a:latin typeface="+mj-lt"/>
              </a:rPr>
              <a:t>Database </a:t>
            </a:r>
            <a:r>
              <a:rPr lang="en-AU" sz="2800" i="1" dirty="0" smtClean="0">
                <a:latin typeface="+mj-lt"/>
              </a:rPr>
              <a:t>Designer</a:t>
            </a:r>
            <a:endParaRPr lang="en-AU" sz="2800" i="1" dirty="0">
              <a:latin typeface="+mj-lt"/>
            </a:endParaRPr>
          </a:p>
          <a:p>
            <a:pPr lvl="1">
              <a:spcBef>
                <a:spcPts val="600"/>
              </a:spcBef>
            </a:pPr>
            <a:r>
              <a:rPr lang="en-AU" sz="2400" dirty="0">
                <a:latin typeface="+mj-lt"/>
              </a:rPr>
              <a:t>Responsible for defining the structure, the constraints, and transactions. </a:t>
            </a:r>
            <a:r>
              <a:rPr lang="en-AU" sz="2400" dirty="0" smtClean="0">
                <a:latin typeface="+mj-lt"/>
              </a:rPr>
              <a:t> Must </a:t>
            </a:r>
            <a:r>
              <a:rPr lang="en-AU" sz="2400" dirty="0">
                <a:latin typeface="+mj-lt"/>
              </a:rPr>
              <a:t>communicate with the end-users and </a:t>
            </a:r>
            <a:r>
              <a:rPr lang="en-AU" sz="2400" dirty="0" smtClean="0">
                <a:latin typeface="+mj-lt"/>
              </a:rPr>
              <a:t>understand </a:t>
            </a:r>
            <a:r>
              <a:rPr lang="en-AU" sz="2400" dirty="0">
                <a:latin typeface="+mj-lt"/>
              </a:rPr>
              <a:t>their needs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648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AU" sz="2800" i="1" dirty="0" smtClean="0">
                <a:latin typeface="+mn-lt"/>
              </a:rPr>
              <a:t>End </a:t>
            </a:r>
            <a:r>
              <a:rPr lang="en-AU" sz="2800" i="1" dirty="0" smtClean="0">
                <a:latin typeface="+mn-lt"/>
              </a:rPr>
              <a:t>Users </a:t>
            </a:r>
            <a:r>
              <a:rPr lang="en-AU" sz="2800" dirty="0">
                <a:latin typeface="+mn-lt"/>
              </a:rPr>
              <a:t>- </a:t>
            </a:r>
            <a:r>
              <a:rPr lang="en-AU" sz="2800" dirty="0" smtClean="0">
                <a:latin typeface="+mn-lt"/>
              </a:rPr>
              <a:t>U</a:t>
            </a:r>
            <a:r>
              <a:rPr lang="en-AU" sz="2800" dirty="0" smtClean="0">
                <a:latin typeface="+mn-lt"/>
              </a:rPr>
              <a:t>se </a:t>
            </a:r>
            <a:r>
              <a:rPr lang="en-AU" sz="2800" dirty="0">
                <a:latin typeface="+mn-lt"/>
              </a:rPr>
              <a:t>the data for queries, reports and some of them update the database content. </a:t>
            </a:r>
            <a:r>
              <a:rPr lang="en-AU" sz="2800" dirty="0" smtClean="0">
                <a:latin typeface="+mn-lt"/>
              </a:rPr>
              <a:t>They can </a:t>
            </a:r>
            <a:r>
              <a:rPr lang="en-AU" sz="2800" dirty="0">
                <a:latin typeface="+mn-lt"/>
              </a:rPr>
              <a:t>be categorized into:</a:t>
            </a:r>
          </a:p>
          <a:p>
            <a:pPr lvl="1">
              <a:spcBef>
                <a:spcPts val="600"/>
              </a:spcBef>
            </a:pPr>
            <a:r>
              <a:rPr lang="en-AU" sz="2400" b="1" dirty="0">
                <a:latin typeface="+mn-lt"/>
              </a:rPr>
              <a:t>Casual</a:t>
            </a:r>
            <a:r>
              <a:rPr lang="en-AU" sz="2400" dirty="0">
                <a:latin typeface="+mn-lt"/>
              </a:rPr>
              <a:t>: </a:t>
            </a:r>
            <a:r>
              <a:rPr lang="en-AU" sz="2400" dirty="0" smtClean="0">
                <a:latin typeface="+mn-lt"/>
              </a:rPr>
              <a:t> access </a:t>
            </a:r>
            <a:r>
              <a:rPr lang="en-AU" sz="2400" dirty="0">
                <a:latin typeface="+mn-lt"/>
              </a:rPr>
              <a:t>database occasionally when needed</a:t>
            </a:r>
          </a:p>
          <a:p>
            <a:pPr lvl="1">
              <a:spcBef>
                <a:spcPts val="600"/>
              </a:spcBef>
            </a:pPr>
            <a:r>
              <a:rPr lang="en-AU" sz="2400" b="1" dirty="0" smtClean="0">
                <a:latin typeface="+mn-lt"/>
              </a:rPr>
              <a:t>Naive</a:t>
            </a:r>
            <a:r>
              <a:rPr lang="en-AU" sz="2400" dirty="0" smtClean="0">
                <a:latin typeface="+mn-lt"/>
              </a:rPr>
              <a:t> </a:t>
            </a:r>
            <a:r>
              <a:rPr lang="en-AU" sz="2400" dirty="0">
                <a:latin typeface="+mn-lt"/>
              </a:rPr>
              <a:t>(or Parametric): </a:t>
            </a:r>
            <a:r>
              <a:rPr lang="en-AU" sz="2400" dirty="0" smtClean="0">
                <a:latin typeface="+mn-lt"/>
              </a:rPr>
              <a:t> they </a:t>
            </a:r>
            <a:r>
              <a:rPr lang="en-AU" sz="2400" dirty="0">
                <a:latin typeface="+mn-lt"/>
              </a:rPr>
              <a:t>make up a large section of the end-user population</a:t>
            </a:r>
            <a:r>
              <a:rPr lang="en-AU" sz="2400" dirty="0" smtClean="0">
                <a:latin typeface="+mn-lt"/>
              </a:rPr>
              <a:t>.</a:t>
            </a:r>
          </a:p>
          <a:p>
            <a:pPr lvl="2">
              <a:spcBef>
                <a:spcPts val="600"/>
              </a:spcBef>
            </a:pPr>
            <a:r>
              <a:rPr lang="en-AU" sz="2000" dirty="0" smtClean="0">
                <a:latin typeface="+mn-lt"/>
              </a:rPr>
              <a:t>They </a:t>
            </a:r>
            <a:r>
              <a:rPr lang="en-AU" sz="2000" dirty="0">
                <a:latin typeface="+mn-lt"/>
              </a:rPr>
              <a:t>use previously well-defined functions in the form of  “canned transactions” against the database</a:t>
            </a:r>
            <a:r>
              <a:rPr lang="en-AU" sz="2000" dirty="0" smtClean="0">
                <a:latin typeface="+mn-lt"/>
              </a:rPr>
              <a:t>.</a:t>
            </a:r>
          </a:p>
          <a:p>
            <a:pPr lvl="2">
              <a:spcBef>
                <a:spcPts val="600"/>
              </a:spcBef>
            </a:pPr>
            <a:r>
              <a:rPr lang="en-AU" sz="2000" dirty="0" smtClean="0">
                <a:latin typeface="+mn-lt"/>
              </a:rPr>
              <a:t>Examples </a:t>
            </a:r>
            <a:r>
              <a:rPr lang="en-AU" sz="2000" dirty="0">
                <a:latin typeface="+mn-lt"/>
              </a:rPr>
              <a:t>are bank-tellers or reservation clerks who do this activity for an entire shift of operations</a:t>
            </a:r>
            <a:r>
              <a:rPr lang="en-AU" sz="2000" dirty="0" smtClean="0">
                <a:latin typeface="+mn-lt"/>
              </a:rPr>
              <a:t>.</a:t>
            </a:r>
            <a:endParaRPr lang="en-AU" sz="20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 b="1" dirty="0">
                <a:latin typeface="+mn-lt"/>
              </a:rPr>
              <a:t>Database </a:t>
            </a:r>
            <a:r>
              <a:rPr lang="en-AU" b="1" dirty="0" smtClean="0">
                <a:latin typeface="+mn-lt"/>
              </a:rPr>
              <a:t>Users (cont’d)</a:t>
            </a:r>
            <a:endParaRPr lang="en-AU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70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685800"/>
            <a:ext cx="8686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5600" indent="-355600" algn="ctr" defTabSz="409575">
              <a:buNone/>
            </a:pPr>
            <a:r>
              <a:rPr lang="en-AU" sz="4400" b="1" kern="0" dirty="0">
                <a:cs typeface="Times New Roman" pitchFamily="18" charset="0"/>
              </a:rPr>
              <a:t>School of Computer Science and </a:t>
            </a:r>
            <a:r>
              <a:rPr lang="en-AU" sz="4400" b="1" kern="0" dirty="0" smtClean="0">
                <a:cs typeface="Times New Roman" pitchFamily="18" charset="0"/>
              </a:rPr>
              <a:t>Engineering (CSE)</a:t>
            </a:r>
            <a:endParaRPr lang="en-AU" sz="4400" b="1" kern="0" dirty="0">
              <a:cs typeface="Times New Roman" pitchFamily="18" charset="0"/>
            </a:endParaRPr>
          </a:p>
          <a:p>
            <a:pPr marL="355600" marR="0" lvl="0" indent="-355600" algn="l" defTabSz="4095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Times New Roman" pitchFamily="18" charset="0"/>
            </a:endParaRPr>
          </a:p>
          <a:p>
            <a:pPr marL="355600" marR="0" lvl="0" indent="-355600" algn="l" defTabSz="4095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Lecturer:		Dr. </a:t>
            </a: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Rachid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 Hamadi</a:t>
            </a:r>
          </a:p>
          <a:p>
            <a:pPr marL="355600" indent="-355600" defTabSz="409575">
              <a:buNone/>
            </a:pPr>
            <a:r>
              <a:rPr lang="en-US" sz="3600" b="1" kern="0" dirty="0">
                <a:cs typeface="Times New Roman" pitchFamily="18" charset="0"/>
              </a:rPr>
              <a:t>Email</a:t>
            </a:r>
            <a:r>
              <a:rPr lang="en-US" sz="3600" b="1" kern="0" dirty="0" smtClean="0">
                <a:cs typeface="Times New Roman" pitchFamily="18" charset="0"/>
              </a:rPr>
              <a:t>:	    		rhamadi@cse.unsw.edu.au</a:t>
            </a:r>
            <a:endParaRPr lang="en-US" sz="3600" b="1" kern="0" dirty="0">
              <a:cs typeface="Times New Roman" pitchFamily="18" charset="0"/>
            </a:endParaRPr>
          </a:p>
          <a:p>
            <a:pPr lvl="0">
              <a:buNone/>
            </a:pPr>
            <a:endParaRPr lang="en-AU" sz="3600" b="1" kern="0" dirty="0" smtClean="0">
              <a:cs typeface="Times New Roman" pitchFamily="18" charset="0"/>
            </a:endParaRPr>
          </a:p>
          <a:p>
            <a:pPr lvl="0">
              <a:buNone/>
            </a:pPr>
            <a:r>
              <a:rPr lang="en-AU" sz="3600" b="1" dirty="0" smtClean="0"/>
              <a:t>Course </a:t>
            </a:r>
            <a:r>
              <a:rPr lang="en-AU" sz="3600" b="1" dirty="0"/>
              <a:t>Website</a:t>
            </a:r>
            <a:r>
              <a:rPr lang="en-AU" sz="3600" b="1" kern="0" dirty="0" smtClean="0">
                <a:cs typeface="Times New Roman" pitchFamily="18" charset="0"/>
              </a:rPr>
              <a:t>:</a:t>
            </a:r>
            <a:endParaRPr lang="en-AU" sz="3600" b="1" kern="0" dirty="0">
              <a:cs typeface="Times New Roman" pitchFamily="18" charset="0"/>
            </a:endParaRPr>
          </a:p>
          <a:p>
            <a:pPr lvl="0" algn="ctr">
              <a:buNone/>
            </a:pPr>
            <a:r>
              <a:rPr lang="en-AU" sz="3600" b="1" kern="0" dirty="0">
                <a:cs typeface="Times New Roman" pitchFamily="18" charset="0"/>
              </a:rPr>
              <a:t>http://www.cse.unsw.edu.au/~cs9311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2D2DB9"/>
              </a:solidFill>
              <a:effectLst/>
              <a:uLnTx/>
              <a:uFillTx/>
              <a:latin typeface="Times New Roman"/>
              <a:ea typeface="+mn-ea"/>
              <a:cs typeface="Times New Roman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648200"/>
          </a:xfrm>
        </p:spPr>
        <p:txBody>
          <a:bodyPr>
            <a:noAutofit/>
          </a:bodyPr>
          <a:lstStyle/>
          <a:p>
            <a:pPr lvl="1">
              <a:spcBef>
                <a:spcPts val="600"/>
              </a:spcBef>
            </a:pPr>
            <a:r>
              <a:rPr lang="en-AU" sz="2400" b="1" dirty="0" smtClean="0">
                <a:latin typeface="+mn-lt"/>
              </a:rPr>
              <a:t>Sophisticated</a:t>
            </a:r>
            <a:r>
              <a:rPr lang="en-AU" sz="2400" dirty="0" smtClean="0">
                <a:latin typeface="+mn-lt"/>
              </a:rPr>
              <a:t>:  these </a:t>
            </a:r>
            <a:r>
              <a:rPr lang="en-AU" sz="2400" dirty="0">
                <a:latin typeface="+mn-lt"/>
              </a:rPr>
              <a:t>include business analysts, scientists, engineers, </a:t>
            </a:r>
            <a:r>
              <a:rPr lang="en-AU" sz="2400" dirty="0" smtClean="0">
                <a:latin typeface="+mn-lt"/>
              </a:rPr>
              <a:t>others who are thoroughly </a:t>
            </a:r>
            <a:r>
              <a:rPr lang="en-AU" sz="2400" dirty="0">
                <a:latin typeface="+mn-lt"/>
              </a:rPr>
              <a:t>familiar with system capabilities</a:t>
            </a:r>
            <a:r>
              <a:rPr lang="en-AU" sz="2400" dirty="0" smtClean="0">
                <a:latin typeface="+mn-lt"/>
              </a:rPr>
              <a:t>.  Many </a:t>
            </a:r>
            <a:r>
              <a:rPr lang="en-AU" sz="2400" dirty="0">
                <a:latin typeface="+mn-lt"/>
              </a:rPr>
              <a:t>use tools in the form of software packages that work closely with the stored database</a:t>
            </a:r>
            <a:r>
              <a:rPr lang="en-AU" sz="2400" dirty="0" smtClean="0">
                <a:latin typeface="+mn-lt"/>
              </a:rPr>
              <a:t>.</a:t>
            </a:r>
          </a:p>
          <a:p>
            <a:pPr lvl="1">
              <a:spcBef>
                <a:spcPts val="600"/>
              </a:spcBef>
            </a:pPr>
            <a:endParaRPr lang="en-AU" sz="2400" dirty="0">
              <a:latin typeface="+mn-lt"/>
            </a:endParaRPr>
          </a:p>
          <a:p>
            <a:pPr lvl="1">
              <a:spcBef>
                <a:spcPts val="600"/>
              </a:spcBef>
            </a:pPr>
            <a:r>
              <a:rPr lang="en-AU" sz="2400" b="1" dirty="0" smtClean="0">
                <a:latin typeface="+mn-lt"/>
              </a:rPr>
              <a:t>Stand-alone</a:t>
            </a:r>
            <a:r>
              <a:rPr lang="en-AU" sz="2400" dirty="0" smtClean="0">
                <a:latin typeface="+mn-lt"/>
              </a:rPr>
              <a:t>:  mostly </a:t>
            </a:r>
            <a:r>
              <a:rPr lang="en-AU" sz="2400" dirty="0">
                <a:latin typeface="+mn-lt"/>
              </a:rPr>
              <a:t>maintain personal databases using ready-to-use packaged applications</a:t>
            </a:r>
            <a:r>
              <a:rPr lang="en-AU" sz="2400" dirty="0" smtClean="0">
                <a:latin typeface="+mn-lt"/>
              </a:rPr>
              <a:t>.  An </a:t>
            </a:r>
            <a:r>
              <a:rPr lang="en-AU" sz="2400" dirty="0">
                <a:latin typeface="+mn-lt"/>
              </a:rPr>
              <a:t>example is </a:t>
            </a:r>
            <a:r>
              <a:rPr lang="en-AU" sz="2400" dirty="0" smtClean="0">
                <a:latin typeface="+mn-lt"/>
              </a:rPr>
              <a:t>a </a:t>
            </a:r>
            <a:r>
              <a:rPr lang="en-AU" sz="2400" dirty="0">
                <a:latin typeface="+mn-lt"/>
              </a:rPr>
              <a:t>user </a:t>
            </a:r>
            <a:r>
              <a:rPr lang="en-AU" sz="2400" dirty="0" smtClean="0">
                <a:latin typeface="+mn-lt"/>
              </a:rPr>
              <a:t>who </a:t>
            </a:r>
            <a:r>
              <a:rPr lang="en-AU" sz="2400" dirty="0">
                <a:latin typeface="+mn-lt"/>
              </a:rPr>
              <a:t>maintains </a:t>
            </a:r>
            <a:r>
              <a:rPr lang="en-AU" sz="2400" dirty="0" smtClean="0">
                <a:latin typeface="+mn-lt"/>
              </a:rPr>
              <a:t>her/his own </a:t>
            </a:r>
            <a:r>
              <a:rPr lang="en-AU" sz="2400" dirty="0">
                <a:latin typeface="+mn-lt"/>
              </a:rPr>
              <a:t>address book</a:t>
            </a:r>
          </a:p>
          <a:p>
            <a:pPr>
              <a:spcBef>
                <a:spcPts val="600"/>
              </a:spcBef>
            </a:pPr>
            <a:endParaRPr lang="en-AU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AU" b="1" dirty="0">
                <a:latin typeface="+mn-lt"/>
              </a:rPr>
              <a:t>Categories of </a:t>
            </a:r>
            <a:r>
              <a:rPr lang="en-AU" b="1" dirty="0" smtClean="0">
                <a:latin typeface="+mn-lt"/>
              </a:rPr>
              <a:t>End-Users (</a:t>
            </a:r>
            <a:r>
              <a:rPr lang="en-AU" b="1" dirty="0" smtClean="0">
                <a:latin typeface="+mn-lt"/>
              </a:rPr>
              <a:t>cont’d)</a:t>
            </a:r>
            <a:endParaRPr lang="en-AU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42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AU" b="1" dirty="0">
                <a:latin typeface="+mn-lt"/>
              </a:rPr>
              <a:t>Database Management Systems</a:t>
            </a:r>
            <a:endParaRPr lang="en-AU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sz="2400" dirty="0">
                <a:latin typeface="+mn-lt"/>
              </a:rPr>
              <a:t>DBMS for </a:t>
            </a:r>
            <a:r>
              <a:rPr lang="en-AU" sz="2400" dirty="0" smtClean="0">
                <a:latin typeface="+mn-lt"/>
              </a:rPr>
              <a:t>practical work</a:t>
            </a:r>
            <a:endParaRPr lang="en-AU" sz="2400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AU" sz="2000" dirty="0">
                <a:latin typeface="+mn-lt"/>
              </a:rPr>
              <a:t>PostgreSQL </a:t>
            </a:r>
            <a:r>
              <a:rPr lang="en-AU" sz="2000" dirty="0" smtClean="0">
                <a:latin typeface="+mn-lt"/>
              </a:rPr>
              <a:t>9.3.3 </a:t>
            </a:r>
            <a:r>
              <a:rPr lang="en-AU" sz="2000" dirty="0">
                <a:latin typeface="+mn-lt"/>
              </a:rPr>
              <a:t>(open-source, free, full-featured)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400" dirty="0">
                <a:latin typeface="+mn-lt"/>
              </a:rPr>
              <a:t>Comments on using a specific DBMS:</a:t>
            </a:r>
          </a:p>
          <a:p>
            <a:pPr lvl="1" indent="-342900">
              <a:lnSpc>
                <a:spcPct val="150000"/>
              </a:lnSpc>
            </a:pPr>
            <a:r>
              <a:rPr lang="en-AU" sz="2000" dirty="0">
                <a:latin typeface="+mn-lt"/>
              </a:rPr>
              <a:t>the primary goal is to learn SQL (a standard)</a:t>
            </a:r>
          </a:p>
          <a:p>
            <a:pPr lvl="1" indent="-342900">
              <a:lnSpc>
                <a:spcPct val="150000"/>
              </a:lnSpc>
            </a:pPr>
            <a:r>
              <a:rPr lang="en-AU" sz="2000" dirty="0">
                <a:latin typeface="+mn-lt"/>
              </a:rPr>
              <a:t>the specific DBMS is not especially important</a:t>
            </a:r>
          </a:p>
          <a:p>
            <a:pPr lvl="1" indent="-342900">
              <a:lnSpc>
                <a:spcPct val="150000"/>
              </a:lnSpc>
            </a:pPr>
            <a:r>
              <a:rPr lang="en-AU" sz="2000" dirty="0">
                <a:latin typeface="+mn-lt"/>
              </a:rPr>
              <a:t>but, each DBMS implements non-standard features</a:t>
            </a:r>
          </a:p>
          <a:p>
            <a:pPr lvl="1" indent="-342900">
              <a:lnSpc>
                <a:spcPct val="150000"/>
              </a:lnSpc>
            </a:pPr>
            <a:r>
              <a:rPr lang="en-AU" sz="2000" dirty="0">
                <a:latin typeface="+mn-lt"/>
              </a:rPr>
              <a:t>we will use standard SQL as much as possible</a:t>
            </a:r>
          </a:p>
          <a:p>
            <a:pPr lvl="1" indent="-342900">
              <a:lnSpc>
                <a:spcPct val="150000"/>
              </a:lnSpc>
            </a:pPr>
            <a:r>
              <a:rPr lang="en-AU" sz="2000" dirty="0">
                <a:latin typeface="+mn-lt"/>
              </a:rPr>
              <a:t>an exception is </a:t>
            </a:r>
            <a:r>
              <a:rPr lang="en-AU" sz="2000" dirty="0" smtClean="0">
                <a:latin typeface="+mn-lt"/>
              </a:rPr>
              <a:t>PL/</a:t>
            </a:r>
            <a:r>
              <a:rPr lang="en-AU" sz="2000" dirty="0" err="1" smtClean="0">
                <a:latin typeface="+mn-lt"/>
              </a:rPr>
              <a:t>pgSQL</a:t>
            </a:r>
            <a:r>
              <a:rPr lang="en-AU" sz="2000" dirty="0" smtClean="0">
                <a:latin typeface="+mn-lt"/>
              </a:rPr>
              <a:t>   </a:t>
            </a:r>
            <a:r>
              <a:rPr lang="en-AU" sz="2000" dirty="0">
                <a:latin typeface="+mn-lt"/>
              </a:rPr>
              <a:t>(but close to Oracle's PL/SQL)</a:t>
            </a:r>
          </a:p>
          <a:p>
            <a:pPr lvl="1" indent="-342900">
              <a:lnSpc>
                <a:spcPct val="150000"/>
              </a:lnSpc>
            </a:pPr>
            <a:r>
              <a:rPr lang="en-AU" sz="2000" dirty="0" smtClean="0">
                <a:latin typeface="+mn-lt"/>
              </a:rPr>
              <a:t>PostgreSQL documentations </a:t>
            </a:r>
            <a:r>
              <a:rPr lang="en-AU" sz="2000" dirty="0">
                <a:latin typeface="+mn-lt"/>
              </a:rPr>
              <a:t>describe all deviations from standard</a:t>
            </a:r>
            <a:endParaRPr lang="en-AU" sz="20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8763000" cy="4495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sz="2800" dirty="0">
                <a:latin typeface="+mn-lt"/>
              </a:rPr>
              <a:t>Comments on PostgreSQL vs </a:t>
            </a:r>
            <a:r>
              <a:rPr lang="en-AU" sz="2800" dirty="0" smtClean="0">
                <a:latin typeface="+mn-lt"/>
              </a:rPr>
              <a:t>Oracle</a:t>
            </a:r>
          </a:p>
          <a:p>
            <a:r>
              <a:rPr lang="en-AU" sz="2400" dirty="0" smtClean="0">
                <a:latin typeface="+mn-lt"/>
              </a:rPr>
              <a:t>Oracle </a:t>
            </a:r>
            <a:r>
              <a:rPr lang="en-AU" sz="2400" dirty="0">
                <a:latin typeface="+mn-lt"/>
              </a:rPr>
              <a:t>is resource hungry (&gt;800MB vs &lt;200MB for PostgreSQL)</a:t>
            </a:r>
          </a:p>
          <a:p>
            <a:r>
              <a:rPr lang="en-AU" sz="2400" dirty="0">
                <a:latin typeface="+mn-lt"/>
              </a:rPr>
              <a:t>PostgreSQL is a commercial-strength (ACID) </a:t>
            </a:r>
            <a:r>
              <a:rPr lang="en-AU" sz="2400" dirty="0" smtClean="0">
                <a:latin typeface="+mn-lt"/>
              </a:rPr>
              <a:t>RDBMS</a:t>
            </a:r>
            <a:br>
              <a:rPr lang="en-AU" sz="2400" dirty="0" smtClean="0">
                <a:latin typeface="+mn-lt"/>
              </a:rPr>
            </a:br>
            <a:r>
              <a:rPr lang="en-AU" sz="2400" dirty="0" smtClean="0">
                <a:latin typeface="+mn-lt"/>
              </a:rPr>
              <a:t>… </a:t>
            </a:r>
            <a:r>
              <a:rPr lang="en-AU" sz="2000" dirty="0" smtClean="0">
                <a:latin typeface="+mn-lt"/>
              </a:rPr>
              <a:t>but</a:t>
            </a:r>
            <a:r>
              <a:rPr lang="en-AU" sz="2000" dirty="0">
                <a:latin typeface="+mn-lt"/>
              </a:rPr>
              <a:t>, being open source, you can see how it works</a:t>
            </a:r>
          </a:p>
          <a:p>
            <a:r>
              <a:rPr lang="en-AU" sz="2400" dirty="0">
                <a:latin typeface="+mn-lt"/>
              </a:rPr>
              <a:t>PostgreSQL has been object-relational longer than </a:t>
            </a:r>
            <a:r>
              <a:rPr lang="en-AU" sz="2400" dirty="0" smtClean="0">
                <a:latin typeface="+mn-lt"/>
              </a:rPr>
              <a:t>Oracle</a:t>
            </a:r>
            <a:br>
              <a:rPr lang="en-AU" sz="2400" dirty="0" smtClean="0">
                <a:latin typeface="+mn-lt"/>
              </a:rPr>
            </a:br>
            <a:r>
              <a:rPr lang="en-AU" sz="2400" dirty="0" smtClean="0">
                <a:latin typeface="+mn-lt"/>
              </a:rPr>
              <a:t>… </a:t>
            </a:r>
            <a:r>
              <a:rPr lang="en-AU" sz="2000" dirty="0" smtClean="0">
                <a:latin typeface="+mn-lt"/>
              </a:rPr>
              <a:t>and </a:t>
            </a:r>
            <a:r>
              <a:rPr lang="en-AU" sz="2000" dirty="0">
                <a:latin typeface="+mn-lt"/>
              </a:rPr>
              <a:t>its extensibility model is better than Oracle's</a:t>
            </a:r>
          </a:p>
          <a:p>
            <a:r>
              <a:rPr lang="en-AU" sz="2400" dirty="0">
                <a:latin typeface="+mn-lt"/>
              </a:rPr>
              <a:t>PostgreSQL is more flexible than </a:t>
            </a:r>
            <a:r>
              <a:rPr lang="en-AU" sz="2400" dirty="0" smtClean="0">
                <a:latin typeface="+mn-lt"/>
              </a:rPr>
              <a:t>Oracle</a:t>
            </a:r>
            <a:br>
              <a:rPr lang="en-AU" sz="2400" dirty="0" smtClean="0">
                <a:latin typeface="+mn-lt"/>
              </a:rPr>
            </a:br>
            <a:r>
              <a:rPr lang="en-AU" sz="2400" dirty="0" smtClean="0">
                <a:latin typeface="+mn-lt"/>
              </a:rPr>
              <a:t>… </a:t>
            </a:r>
            <a:r>
              <a:rPr lang="en-AU" sz="2000" dirty="0">
                <a:latin typeface="+mn-lt"/>
              </a:rPr>
              <a:t>allows stored procedures via a range of programming languages</a:t>
            </a:r>
          </a:p>
          <a:p>
            <a:pPr marL="0" indent="0">
              <a:buNone/>
            </a:pPr>
            <a:endParaRPr lang="en-AU" sz="2400" dirty="0" smtClean="0">
              <a:latin typeface="+mn-lt"/>
            </a:endParaRPr>
          </a:p>
          <a:p>
            <a:pPr marL="0" indent="0">
              <a:buNone/>
            </a:pPr>
            <a:r>
              <a:rPr lang="en-AU" sz="2200" dirty="0" smtClean="0">
                <a:latin typeface="+mn-lt"/>
              </a:rPr>
              <a:t>But </a:t>
            </a:r>
            <a:r>
              <a:rPr lang="en-AU" sz="2200" dirty="0">
                <a:latin typeface="+mn-lt"/>
              </a:rPr>
              <a:t>note: PostgreSQL and Oracle have very close SQL and PL/SQL </a:t>
            </a:r>
            <a:r>
              <a:rPr lang="en-AU" sz="2200" dirty="0" smtClean="0">
                <a:latin typeface="+mn-lt"/>
              </a:rPr>
              <a:t>languages</a:t>
            </a:r>
            <a:endParaRPr lang="en-AU" sz="22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AU" sz="4000" b="1" dirty="0">
                <a:latin typeface="+mn-lt"/>
              </a:rPr>
              <a:t>Database Management </a:t>
            </a:r>
            <a:r>
              <a:rPr lang="en-AU" sz="4000" b="1" dirty="0" smtClean="0">
                <a:latin typeface="+mn-lt"/>
              </a:rPr>
              <a:t>Systems (cont’d)</a:t>
            </a:r>
            <a:endParaRPr lang="en-AU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53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6783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sz="2800" dirty="0">
                <a:latin typeface="+mn-lt"/>
              </a:rPr>
              <a:t>Comments on PostgreSQL vs </a:t>
            </a:r>
            <a:r>
              <a:rPr lang="en-AU" sz="2800" dirty="0" smtClean="0">
                <a:latin typeface="+mn-lt"/>
              </a:rPr>
              <a:t>MySQL</a:t>
            </a:r>
            <a:endParaRPr lang="en-AU" sz="2800" dirty="0">
              <a:latin typeface="+mn-lt"/>
            </a:endParaRPr>
          </a:p>
          <a:p>
            <a:r>
              <a:rPr lang="en-AU" sz="2400" dirty="0">
                <a:latin typeface="+mn-lt"/>
              </a:rPr>
              <a:t>both open source</a:t>
            </a:r>
            <a:r>
              <a:rPr lang="en-AU" sz="2400" baseline="30000" dirty="0" smtClean="0">
                <a:latin typeface="+mn-lt"/>
              </a:rPr>
              <a:t>*</a:t>
            </a:r>
            <a:r>
              <a:rPr lang="en-AU" sz="2400" dirty="0" smtClean="0">
                <a:latin typeface="+mn-lt"/>
              </a:rPr>
              <a:t> </a:t>
            </a:r>
            <a:r>
              <a:rPr lang="en-AU" sz="2400" dirty="0">
                <a:latin typeface="+mn-lt"/>
              </a:rPr>
              <a:t>and reasonably efficient</a:t>
            </a:r>
          </a:p>
          <a:p>
            <a:r>
              <a:rPr lang="en-AU" sz="2400" dirty="0">
                <a:latin typeface="+mn-lt"/>
              </a:rPr>
              <a:t>most Web/DB developers use MySQL</a:t>
            </a:r>
          </a:p>
          <a:p>
            <a:r>
              <a:rPr lang="en-AU" sz="2400" dirty="0">
                <a:latin typeface="+mn-lt"/>
              </a:rPr>
              <a:t>until v4/5, MySQL lacked many serious DB </a:t>
            </a:r>
            <a:r>
              <a:rPr lang="en-AU" sz="2400" dirty="0" smtClean="0">
                <a:latin typeface="+mn-lt"/>
              </a:rPr>
              <a:t>concepts</a:t>
            </a:r>
          </a:p>
          <a:p>
            <a:pPr marL="1054100" lvl="1" indent="-342900"/>
            <a:r>
              <a:rPr lang="en-AU" sz="2000" dirty="0" smtClean="0">
                <a:latin typeface="+mn-lt"/>
              </a:rPr>
              <a:t>no </a:t>
            </a:r>
            <a:r>
              <a:rPr lang="en-AU" sz="2000" dirty="0">
                <a:latin typeface="+mn-lt"/>
              </a:rPr>
              <a:t>transactions, foreign keys, </a:t>
            </a:r>
            <a:r>
              <a:rPr lang="en-AU" sz="2000" dirty="0" err="1">
                <a:latin typeface="+mn-lt"/>
              </a:rPr>
              <a:t>subselects</a:t>
            </a:r>
            <a:r>
              <a:rPr lang="en-AU" sz="2000" dirty="0">
                <a:latin typeface="+mn-lt"/>
              </a:rPr>
              <a:t>, views, procedures, </a:t>
            </a:r>
            <a:r>
              <a:rPr lang="en-AU" sz="2000" dirty="0" smtClean="0">
                <a:latin typeface="+mn-lt"/>
              </a:rPr>
              <a:t>… </a:t>
            </a:r>
            <a:endParaRPr lang="en-AU" sz="2000" dirty="0">
              <a:latin typeface="+mn-lt"/>
            </a:endParaRPr>
          </a:p>
          <a:p>
            <a:r>
              <a:rPr lang="en-AU" sz="2400" dirty="0">
                <a:latin typeface="+mn-lt"/>
              </a:rPr>
              <a:t>MySQL's SQL often ignores SQL standards</a:t>
            </a:r>
          </a:p>
          <a:p>
            <a:r>
              <a:rPr lang="en-AU" sz="2400" dirty="0">
                <a:latin typeface="+mn-lt"/>
              </a:rPr>
              <a:t>MySQL is hacked together from "imported components"</a:t>
            </a:r>
          </a:p>
          <a:p>
            <a:pPr marL="1060450" lvl="1" indent="-342900"/>
            <a:r>
              <a:rPr lang="en-AU" sz="2000" dirty="0">
                <a:latin typeface="+mn-lt"/>
              </a:rPr>
              <a:t>multiple storage engines (some still w/o transactions</a:t>
            </a:r>
            <a:r>
              <a:rPr lang="en-AU" sz="2000" dirty="0" smtClean="0">
                <a:latin typeface="+mn-lt"/>
              </a:rPr>
              <a:t>)</a:t>
            </a:r>
          </a:p>
          <a:p>
            <a:pPr marL="717550" lvl="1" indent="0">
              <a:buNone/>
            </a:pPr>
            <a:endParaRPr lang="en-AU" sz="2000" dirty="0">
              <a:latin typeface="+mn-lt"/>
            </a:endParaRPr>
          </a:p>
          <a:p>
            <a:pPr marL="0" indent="0">
              <a:buNone/>
            </a:pPr>
            <a:r>
              <a:rPr lang="en-AU" sz="2800" dirty="0">
                <a:latin typeface="+mn-lt"/>
              </a:rPr>
              <a:t>PostgreSQL is better engineered; MySQL is more </a:t>
            </a:r>
            <a:r>
              <a:rPr lang="en-AU" sz="2800" dirty="0" smtClean="0">
                <a:latin typeface="+mn-lt"/>
              </a:rPr>
              <a:t>popular</a:t>
            </a:r>
            <a:endParaRPr lang="en-AU" sz="2800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AU" sz="2400" dirty="0" smtClean="0">
                <a:latin typeface="+mn-lt"/>
              </a:rPr>
              <a:t>* But </a:t>
            </a:r>
            <a:r>
              <a:rPr lang="en-AU" sz="2400" dirty="0">
                <a:latin typeface="+mn-lt"/>
              </a:rPr>
              <a:t>Oracle now controls MySQL ⇒ open-source status unclear</a:t>
            </a:r>
            <a:endParaRPr lang="en-AU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AU" sz="4000" b="1" dirty="0">
                <a:latin typeface="+mn-lt"/>
              </a:rPr>
              <a:t>Database Management </a:t>
            </a:r>
            <a:r>
              <a:rPr lang="en-AU" sz="4000" b="1" dirty="0" smtClean="0">
                <a:latin typeface="+mn-lt"/>
              </a:rPr>
              <a:t>Systems (cont’d)</a:t>
            </a:r>
            <a:endParaRPr lang="en-AU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53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AU" b="1" dirty="0" smtClean="0">
                <a:latin typeface="+mn-lt"/>
              </a:rPr>
              <a:t>Working from Home</a:t>
            </a:r>
            <a:endParaRPr lang="en-AU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AU" sz="2800" dirty="0" smtClean="0">
                <a:latin typeface="+mn-lt"/>
              </a:rPr>
              <a:t>PostgreSQL </a:t>
            </a:r>
            <a:r>
              <a:rPr lang="en-AU" sz="2800" dirty="0">
                <a:latin typeface="+mn-lt"/>
              </a:rPr>
              <a:t>has very good on-line </a:t>
            </a:r>
            <a:r>
              <a:rPr lang="en-AU" sz="2800" dirty="0" smtClean="0">
                <a:latin typeface="+mn-lt"/>
                <a:hlinkClick r:id="rId2"/>
              </a:rPr>
              <a:t>documentation</a:t>
            </a:r>
            <a:endParaRPr lang="en-AU" sz="2800" dirty="0" smtClean="0"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AU" sz="2800" dirty="0" smtClean="0">
                <a:latin typeface="+mn-lt"/>
              </a:rPr>
              <a:t>This semester we will </a:t>
            </a:r>
            <a:r>
              <a:rPr lang="en-AU" sz="2800" dirty="0">
                <a:latin typeface="+mn-lt"/>
              </a:rPr>
              <a:t>be </a:t>
            </a:r>
            <a:r>
              <a:rPr lang="en-AU" sz="2800" dirty="0" smtClean="0">
                <a:latin typeface="+mn-lt"/>
              </a:rPr>
              <a:t>using PostgreSQL 9.3.3</a:t>
            </a:r>
          </a:p>
          <a:p>
            <a:r>
              <a:rPr lang="en-AU" sz="2800" dirty="0" smtClean="0">
                <a:latin typeface="+mn-lt"/>
              </a:rPr>
              <a:t>If </a:t>
            </a:r>
            <a:r>
              <a:rPr lang="en-AU" sz="2800" dirty="0">
                <a:latin typeface="+mn-lt"/>
              </a:rPr>
              <a:t>you install them at </a:t>
            </a:r>
            <a:r>
              <a:rPr lang="en-AU" sz="2800" dirty="0" smtClean="0">
                <a:latin typeface="+mn-lt"/>
              </a:rPr>
              <a:t>home</a:t>
            </a:r>
            <a:endParaRPr lang="en-AU" sz="2800" dirty="0">
              <a:latin typeface="+mn-lt"/>
            </a:endParaRPr>
          </a:p>
          <a:p>
            <a:pPr lvl="1"/>
            <a:r>
              <a:rPr lang="en-AU" sz="2400" dirty="0">
                <a:latin typeface="+mn-lt"/>
              </a:rPr>
              <a:t>G</a:t>
            </a:r>
            <a:r>
              <a:rPr lang="en-AU" sz="2400" dirty="0" smtClean="0">
                <a:latin typeface="+mn-lt"/>
              </a:rPr>
              <a:t>et a version </a:t>
            </a:r>
            <a:r>
              <a:rPr lang="en-AU" sz="2400" dirty="0">
                <a:latin typeface="+mn-lt"/>
              </a:rPr>
              <a:t>"close to" </a:t>
            </a:r>
            <a:r>
              <a:rPr lang="en-AU" sz="2400" dirty="0" smtClean="0">
                <a:latin typeface="+mn-lt"/>
              </a:rPr>
              <a:t>that (the latest stable is 9.6)</a:t>
            </a:r>
            <a:endParaRPr lang="en-AU" sz="2400" dirty="0">
              <a:latin typeface="+mn-lt"/>
            </a:endParaRPr>
          </a:p>
          <a:p>
            <a:pPr lvl="1"/>
            <a:r>
              <a:rPr lang="en-AU" sz="2400" dirty="0" smtClean="0">
                <a:latin typeface="+mn-lt"/>
              </a:rPr>
              <a:t>Test </a:t>
            </a:r>
            <a:r>
              <a:rPr lang="en-AU" sz="2400" dirty="0">
                <a:latin typeface="+mn-lt"/>
              </a:rPr>
              <a:t>all </a:t>
            </a:r>
            <a:r>
              <a:rPr lang="en-AU" sz="2400" dirty="0" smtClean="0">
                <a:latin typeface="+mn-lt"/>
              </a:rPr>
              <a:t>assignment work </a:t>
            </a:r>
            <a:r>
              <a:rPr lang="en-AU" sz="2400" dirty="0">
                <a:latin typeface="+mn-lt"/>
              </a:rPr>
              <a:t>at CSE before </a:t>
            </a:r>
            <a:r>
              <a:rPr lang="en-AU" sz="2400" dirty="0" smtClean="0">
                <a:latin typeface="+mn-lt"/>
              </a:rPr>
              <a:t>submitting</a:t>
            </a:r>
          </a:p>
          <a:p>
            <a:pPr>
              <a:spcBef>
                <a:spcPts val="1200"/>
              </a:spcBef>
            </a:pPr>
            <a:r>
              <a:rPr lang="en-AU" sz="2800" dirty="0" smtClean="0">
                <a:latin typeface="+mn-lt"/>
              </a:rPr>
              <a:t>Alternative </a:t>
            </a:r>
            <a:r>
              <a:rPr lang="en-AU" sz="2800" dirty="0">
                <a:latin typeface="+mn-lt"/>
              </a:rPr>
              <a:t>to installing at </a:t>
            </a:r>
            <a:r>
              <a:rPr lang="en-AU" sz="2800" dirty="0" smtClean="0">
                <a:latin typeface="+mn-lt"/>
              </a:rPr>
              <a:t>home</a:t>
            </a:r>
            <a:endParaRPr lang="en-AU" sz="2800" dirty="0">
              <a:latin typeface="+mn-lt"/>
            </a:endParaRPr>
          </a:p>
          <a:p>
            <a:pPr lvl="1"/>
            <a:r>
              <a:rPr lang="en-AU" sz="2400" dirty="0" smtClean="0">
                <a:latin typeface="+mn-lt"/>
              </a:rPr>
              <a:t>Run </a:t>
            </a:r>
            <a:r>
              <a:rPr lang="en-AU" sz="2400" dirty="0">
                <a:latin typeface="+mn-lt"/>
              </a:rPr>
              <a:t>them on </a:t>
            </a:r>
            <a:r>
              <a:rPr lang="en-AU" sz="2400" dirty="0" smtClean="0">
                <a:latin typeface="+mn-lt"/>
              </a:rPr>
              <a:t>CSE </a:t>
            </a:r>
            <a:r>
              <a:rPr lang="en-AU" sz="2400" dirty="0">
                <a:latin typeface="+mn-lt"/>
              </a:rPr>
              <a:t>servers (</a:t>
            </a:r>
            <a:r>
              <a:rPr lang="en-AU" sz="2400" dirty="0" err="1">
                <a:latin typeface="+mn-lt"/>
              </a:rPr>
              <a:t>grieg</a:t>
            </a:r>
            <a:r>
              <a:rPr lang="en-AU" sz="2400" dirty="0">
                <a:latin typeface="+mn-lt"/>
              </a:rPr>
              <a:t>) as you would </a:t>
            </a:r>
            <a:r>
              <a:rPr lang="en-AU" sz="2400" dirty="0" smtClean="0">
                <a:latin typeface="+mn-lt"/>
              </a:rPr>
              <a:t>do in </a:t>
            </a:r>
            <a:r>
              <a:rPr lang="en-AU" sz="2400" dirty="0">
                <a:latin typeface="+mn-lt"/>
              </a:rPr>
              <a:t>labs</a:t>
            </a:r>
          </a:p>
          <a:p>
            <a:pPr lvl="1"/>
            <a:r>
              <a:rPr lang="en-AU" sz="2400" dirty="0" smtClean="0">
                <a:latin typeface="+mn-lt"/>
              </a:rPr>
              <a:t>Use, </a:t>
            </a:r>
            <a:r>
              <a:rPr lang="en-AU" sz="2400" dirty="0">
                <a:latin typeface="+mn-lt"/>
              </a:rPr>
              <a:t>e.g</a:t>
            </a:r>
            <a:r>
              <a:rPr lang="en-AU" sz="2400" dirty="0" smtClean="0">
                <a:latin typeface="+mn-lt"/>
              </a:rPr>
              <a:t>., Putty </a:t>
            </a:r>
            <a:r>
              <a:rPr lang="en-AU" sz="2400" dirty="0">
                <a:latin typeface="+mn-lt"/>
              </a:rPr>
              <a:t>to log in to a CSE server from home</a:t>
            </a:r>
          </a:p>
          <a:p>
            <a:pPr lvl="1"/>
            <a:r>
              <a:rPr lang="en-AU" sz="2400" dirty="0">
                <a:latin typeface="+mn-lt"/>
              </a:rPr>
              <a:t>PostgreSQL via </a:t>
            </a:r>
            <a:r>
              <a:rPr lang="en-AU" sz="2400" dirty="0" smtClean="0">
                <a:latin typeface="+mn-lt"/>
              </a:rPr>
              <a:t>Putty </a:t>
            </a:r>
            <a:r>
              <a:rPr lang="en-AU" sz="2400" dirty="0">
                <a:latin typeface="+mn-lt"/>
              </a:rPr>
              <a:t>ok, since command-line </a:t>
            </a:r>
            <a:r>
              <a:rPr lang="en-AU" sz="2400" dirty="0" smtClean="0">
                <a:latin typeface="+mn-lt"/>
              </a:rPr>
              <a:t>based</a:t>
            </a:r>
            <a:endParaRPr lang="en-AU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944562"/>
          </a:xfrm>
        </p:spPr>
        <p:txBody>
          <a:bodyPr>
            <a:normAutofit/>
          </a:bodyPr>
          <a:lstStyle/>
          <a:p>
            <a:r>
              <a:rPr lang="en-AU" sz="4000" b="1" dirty="0">
                <a:latin typeface="+mn-lt"/>
              </a:rPr>
              <a:t>Overview of the </a:t>
            </a:r>
            <a:r>
              <a:rPr lang="en-AU" sz="4000" b="1" dirty="0" smtClean="0">
                <a:latin typeface="+mn-lt"/>
              </a:rPr>
              <a:t>Database Areas</a:t>
            </a:r>
            <a:endParaRPr lang="en-AU" sz="4000" b="1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686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2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678363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AU" sz="2800" dirty="0">
                <a:latin typeface="+mn-lt"/>
              </a:rPr>
              <a:t>A variation on standard software engineering </a:t>
            </a:r>
            <a:r>
              <a:rPr lang="en-AU" sz="2800" dirty="0" smtClean="0">
                <a:latin typeface="+mn-lt"/>
              </a:rPr>
              <a:t>process</a:t>
            </a:r>
          </a:p>
          <a:p>
            <a:pPr marL="801688" indent="-350838">
              <a:buFont typeface="+mj-lt"/>
              <a:buAutoNum type="arabicPeriod"/>
            </a:pPr>
            <a:r>
              <a:rPr lang="en-AU" sz="2400" dirty="0" smtClean="0">
                <a:latin typeface="+mn-lt"/>
              </a:rPr>
              <a:t>analyse </a:t>
            </a:r>
            <a:r>
              <a:rPr lang="en-AU" sz="2400" dirty="0">
                <a:latin typeface="+mn-lt"/>
              </a:rPr>
              <a:t>application requirements</a:t>
            </a:r>
          </a:p>
          <a:p>
            <a:pPr marL="801688" indent="-350838">
              <a:buFont typeface="+mj-lt"/>
              <a:buAutoNum type="arabicPeriod"/>
            </a:pPr>
            <a:r>
              <a:rPr lang="en-AU" sz="2400" dirty="0">
                <a:latin typeface="+mn-lt"/>
              </a:rPr>
              <a:t>develop a data model to meet these requirements</a:t>
            </a:r>
          </a:p>
          <a:p>
            <a:pPr marL="801688" indent="-350838">
              <a:buFont typeface="+mj-lt"/>
              <a:buAutoNum type="arabicPeriod"/>
            </a:pPr>
            <a:r>
              <a:rPr lang="en-AU" sz="2400" dirty="0">
                <a:latin typeface="+mn-lt"/>
              </a:rPr>
              <a:t>define operations (transactions) on this model</a:t>
            </a:r>
          </a:p>
          <a:p>
            <a:pPr marL="801688" indent="-350838">
              <a:buFont typeface="+mj-lt"/>
              <a:buAutoNum type="arabicPeriod"/>
            </a:pPr>
            <a:r>
              <a:rPr lang="en-AU" sz="2400" dirty="0">
                <a:latin typeface="+mn-lt"/>
              </a:rPr>
              <a:t>implement the data model as relational schema</a:t>
            </a:r>
          </a:p>
          <a:p>
            <a:pPr marL="801688" indent="-350838">
              <a:buFont typeface="+mj-lt"/>
              <a:buAutoNum type="arabicPeriod"/>
            </a:pPr>
            <a:r>
              <a:rPr lang="en-AU" sz="2400" dirty="0">
                <a:latin typeface="+mn-lt"/>
              </a:rPr>
              <a:t>implement transactions via SQL and </a:t>
            </a:r>
            <a:r>
              <a:rPr lang="en-AU" sz="2400" dirty="0" smtClean="0">
                <a:latin typeface="+mn-lt"/>
              </a:rPr>
              <a:t>PLs</a:t>
            </a:r>
            <a:endParaRPr lang="en-AU" sz="2400" dirty="0">
              <a:latin typeface="+mn-lt"/>
            </a:endParaRPr>
          </a:p>
          <a:p>
            <a:pPr marL="801688" indent="-350838">
              <a:buFont typeface="+mj-lt"/>
              <a:buAutoNum type="arabicPeriod"/>
            </a:pPr>
            <a:r>
              <a:rPr lang="en-AU" sz="2400" dirty="0">
                <a:latin typeface="+mn-lt"/>
              </a:rPr>
              <a:t>construct a web interface to these </a:t>
            </a:r>
            <a:r>
              <a:rPr lang="en-AU" sz="2400" dirty="0" smtClean="0">
                <a:latin typeface="+mn-lt"/>
              </a:rPr>
              <a:t>transactions</a:t>
            </a:r>
          </a:p>
          <a:p>
            <a:pPr marL="450850" indent="0">
              <a:buNone/>
            </a:pPr>
            <a:endParaRPr lang="en-AU" sz="2400" dirty="0">
              <a:latin typeface="+mn-lt"/>
            </a:endParaRPr>
          </a:p>
          <a:p>
            <a:pPr marL="0" indent="0">
              <a:buNone/>
            </a:pPr>
            <a:r>
              <a:rPr lang="en-AU" sz="2800" dirty="0">
                <a:latin typeface="+mn-lt"/>
              </a:rPr>
              <a:t>At some point, populate the </a:t>
            </a:r>
            <a:r>
              <a:rPr lang="en-AU" sz="2800" dirty="0" smtClean="0">
                <a:latin typeface="+mn-lt"/>
              </a:rPr>
              <a:t>database </a:t>
            </a:r>
            <a:r>
              <a:rPr lang="en-AU" sz="2400" dirty="0" smtClean="0">
                <a:latin typeface="+mn-lt"/>
              </a:rPr>
              <a:t>(via </a:t>
            </a:r>
            <a:r>
              <a:rPr lang="en-AU" sz="2400" dirty="0">
                <a:latin typeface="+mn-lt"/>
              </a:rPr>
              <a:t>interface</a:t>
            </a:r>
            <a:r>
              <a:rPr lang="en-AU" sz="2400" dirty="0" smtClean="0">
                <a:latin typeface="+mn-lt"/>
              </a:rPr>
              <a:t>?)</a:t>
            </a:r>
            <a:endParaRPr lang="en-AU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AU" sz="4000" b="1" dirty="0">
                <a:latin typeface="+mn-lt"/>
              </a:rPr>
              <a:t>Database Application Development</a:t>
            </a:r>
            <a:endParaRPr lang="en-AU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32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800600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AU" sz="2800" dirty="0">
                <a:latin typeface="+mn-lt"/>
              </a:rPr>
              <a:t>Requests to </a:t>
            </a:r>
            <a:r>
              <a:rPr lang="en-AU" sz="2800" dirty="0" smtClean="0">
                <a:latin typeface="+mn-lt"/>
              </a:rPr>
              <a:t>DBMS</a:t>
            </a:r>
          </a:p>
          <a:p>
            <a:pPr marL="801688" indent="-350838"/>
            <a:r>
              <a:rPr lang="en-AU" sz="2400" b="1" dirty="0" smtClean="0">
                <a:latin typeface="+mn-lt"/>
              </a:rPr>
              <a:t>queries</a:t>
            </a:r>
            <a:r>
              <a:rPr lang="en-AU" sz="2400" dirty="0">
                <a:latin typeface="+mn-lt"/>
              </a:rPr>
              <a:t>, </a:t>
            </a:r>
            <a:r>
              <a:rPr lang="en-AU" sz="2400" b="1" dirty="0">
                <a:latin typeface="+mn-lt"/>
              </a:rPr>
              <a:t>updates</a:t>
            </a:r>
            <a:r>
              <a:rPr lang="en-AU" sz="2400" dirty="0">
                <a:latin typeface="+mn-lt"/>
              </a:rPr>
              <a:t> in data manipulation language </a:t>
            </a:r>
            <a:r>
              <a:rPr lang="en-AU" sz="2400" dirty="0" smtClean="0">
                <a:latin typeface="+mn-lt"/>
              </a:rPr>
              <a:t> (DML)</a:t>
            </a:r>
            <a:br>
              <a:rPr lang="en-AU" sz="2400" dirty="0" smtClean="0">
                <a:latin typeface="+mn-lt"/>
              </a:rPr>
            </a:br>
            <a:r>
              <a:rPr lang="en-AU" sz="2400" dirty="0" smtClean="0">
                <a:latin typeface="+mn-lt"/>
              </a:rPr>
              <a:t>(</a:t>
            </a:r>
            <a:r>
              <a:rPr lang="en-AU" sz="2400" dirty="0">
                <a:latin typeface="+mn-lt"/>
              </a:rPr>
              <a:t>e.g. SQL)</a:t>
            </a:r>
          </a:p>
          <a:p>
            <a:pPr marL="801688" indent="-350838"/>
            <a:r>
              <a:rPr lang="en-AU" sz="2400" b="1" dirty="0">
                <a:latin typeface="+mn-lt"/>
              </a:rPr>
              <a:t>data structures</a:t>
            </a:r>
            <a:r>
              <a:rPr lang="en-AU" sz="2400" dirty="0">
                <a:latin typeface="+mn-lt"/>
              </a:rPr>
              <a:t>, </a:t>
            </a:r>
            <a:r>
              <a:rPr lang="en-AU" sz="2400" b="1" dirty="0">
                <a:latin typeface="+mn-lt"/>
              </a:rPr>
              <a:t>constraints</a:t>
            </a:r>
            <a:r>
              <a:rPr lang="en-AU" sz="2400" dirty="0">
                <a:latin typeface="+mn-lt"/>
              </a:rPr>
              <a:t> in data definition </a:t>
            </a:r>
            <a:r>
              <a:rPr lang="en-AU" sz="2400" dirty="0" smtClean="0">
                <a:latin typeface="+mn-lt"/>
              </a:rPr>
              <a:t>language (DDL)</a:t>
            </a:r>
            <a:br>
              <a:rPr lang="en-AU" sz="2400" dirty="0" smtClean="0">
                <a:latin typeface="+mn-lt"/>
              </a:rPr>
            </a:br>
            <a:r>
              <a:rPr lang="en-AU" sz="2400" dirty="0" smtClean="0">
                <a:latin typeface="+mn-lt"/>
              </a:rPr>
              <a:t>(</a:t>
            </a:r>
            <a:r>
              <a:rPr lang="en-AU" sz="2400" dirty="0">
                <a:latin typeface="+mn-lt"/>
              </a:rPr>
              <a:t>e.g. SQL)</a:t>
            </a:r>
          </a:p>
          <a:p>
            <a:pPr marL="801688" indent="-350838">
              <a:spcAft>
                <a:spcPts val="1200"/>
              </a:spcAft>
            </a:pPr>
            <a:r>
              <a:rPr lang="en-AU" sz="2400" b="1" dirty="0">
                <a:latin typeface="+mn-lt"/>
              </a:rPr>
              <a:t>create</a:t>
            </a:r>
            <a:r>
              <a:rPr lang="en-AU" sz="2400" dirty="0">
                <a:latin typeface="+mn-lt"/>
              </a:rPr>
              <a:t> and </a:t>
            </a:r>
            <a:r>
              <a:rPr lang="en-AU" sz="2400" b="1" dirty="0">
                <a:latin typeface="+mn-lt"/>
              </a:rPr>
              <a:t>drop</a:t>
            </a:r>
            <a:r>
              <a:rPr lang="en-AU" sz="2400" dirty="0">
                <a:latin typeface="+mn-lt"/>
              </a:rPr>
              <a:t> databases, </a:t>
            </a:r>
            <a:r>
              <a:rPr lang="en-AU" sz="2400" b="1" dirty="0">
                <a:latin typeface="+mn-lt"/>
              </a:rPr>
              <a:t>indexes</a:t>
            </a:r>
            <a:r>
              <a:rPr lang="en-AU" sz="2400" dirty="0">
                <a:latin typeface="+mn-lt"/>
              </a:rPr>
              <a:t>, </a:t>
            </a:r>
            <a:r>
              <a:rPr lang="en-AU" sz="2400" b="1" dirty="0" smtClean="0">
                <a:latin typeface="+mn-lt"/>
              </a:rPr>
              <a:t>functions</a:t>
            </a:r>
            <a:br>
              <a:rPr lang="en-AU" sz="2400" b="1" dirty="0" smtClean="0">
                <a:latin typeface="+mn-lt"/>
              </a:rPr>
            </a:br>
            <a:r>
              <a:rPr lang="en-AU" sz="2400" b="1" dirty="0" smtClean="0">
                <a:latin typeface="+mn-lt"/>
              </a:rPr>
              <a:t>(</a:t>
            </a:r>
            <a:r>
              <a:rPr lang="en-AU" sz="2400" dirty="0" smtClean="0">
                <a:latin typeface="+mn-lt"/>
              </a:rPr>
              <a:t>e.g</a:t>
            </a:r>
            <a:r>
              <a:rPr lang="en-AU" sz="2400" dirty="0">
                <a:latin typeface="+mn-lt"/>
              </a:rPr>
              <a:t>. </a:t>
            </a:r>
            <a:r>
              <a:rPr lang="en-AU" sz="2400" dirty="0" smtClean="0">
                <a:latin typeface="+mn-lt"/>
              </a:rPr>
              <a:t>PL/</a:t>
            </a:r>
            <a:r>
              <a:rPr lang="en-AU" sz="2400" dirty="0" err="1" smtClean="0">
                <a:latin typeface="+mn-lt"/>
              </a:rPr>
              <a:t>pgSQL</a:t>
            </a:r>
            <a:r>
              <a:rPr lang="en-AU" sz="2400" dirty="0"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en-AU" sz="2800" dirty="0">
                <a:latin typeface="+mn-lt"/>
              </a:rPr>
              <a:t>Results/effects from DBMS </a:t>
            </a:r>
            <a:r>
              <a:rPr lang="en-AU" sz="2800" dirty="0" smtClean="0">
                <a:latin typeface="+mn-lt"/>
              </a:rPr>
              <a:t>requests</a:t>
            </a:r>
          </a:p>
          <a:p>
            <a:pPr marL="806450"/>
            <a:r>
              <a:rPr lang="en-AU" sz="2400" b="1" dirty="0">
                <a:latin typeface="+mn-lt"/>
              </a:rPr>
              <a:t>tuples</a:t>
            </a:r>
            <a:r>
              <a:rPr lang="en-AU" sz="2400" dirty="0">
                <a:latin typeface="+mn-lt"/>
              </a:rPr>
              <a:t> (typically, sets of tuples)</a:t>
            </a:r>
          </a:p>
          <a:p>
            <a:pPr marL="806450"/>
            <a:r>
              <a:rPr lang="en-AU" sz="2400" dirty="0">
                <a:latin typeface="+mn-lt"/>
              </a:rPr>
              <a:t>changes to underlying data store</a:t>
            </a:r>
            <a:endParaRPr lang="en-AU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AU" sz="4000" b="1" dirty="0">
                <a:latin typeface="+mn-lt"/>
              </a:rPr>
              <a:t>Database System Languages</a:t>
            </a:r>
            <a:endParaRPr lang="en-AU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37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7"/>
            <a:ext cx="8382000" cy="4678363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AU" sz="2800" dirty="0">
                <a:latin typeface="+mn-lt"/>
              </a:rPr>
              <a:t>Aims of data </a:t>
            </a:r>
            <a:r>
              <a:rPr lang="en-AU" sz="2800" dirty="0" err="1" smtClean="0">
                <a:latin typeface="+mn-lt"/>
              </a:rPr>
              <a:t>modeling</a:t>
            </a:r>
            <a:endParaRPr lang="en-AU" sz="2800" dirty="0" smtClean="0">
              <a:latin typeface="+mn-lt"/>
            </a:endParaRPr>
          </a:p>
          <a:p>
            <a:pPr marL="717550" indent="-350838">
              <a:spcBef>
                <a:spcPts val="300"/>
              </a:spcBef>
            </a:pPr>
            <a:r>
              <a:rPr lang="en-AU" sz="2400" dirty="0">
                <a:latin typeface="+mn-lt"/>
              </a:rPr>
              <a:t>describe what </a:t>
            </a:r>
            <a:r>
              <a:rPr lang="en-AU" sz="2400" b="1" dirty="0">
                <a:latin typeface="+mn-lt"/>
              </a:rPr>
              <a:t>information</a:t>
            </a:r>
            <a:r>
              <a:rPr lang="en-AU" sz="2400" dirty="0">
                <a:latin typeface="+mn-lt"/>
              </a:rPr>
              <a:t> is contained in the </a:t>
            </a:r>
            <a:r>
              <a:rPr lang="en-AU" sz="2400" dirty="0" smtClean="0">
                <a:latin typeface="+mn-lt"/>
              </a:rPr>
              <a:t>database</a:t>
            </a:r>
            <a:br>
              <a:rPr lang="en-AU" sz="2400" dirty="0" smtClean="0">
                <a:latin typeface="+mn-lt"/>
              </a:rPr>
            </a:br>
            <a:r>
              <a:rPr lang="en-AU" sz="2000" dirty="0" smtClean="0">
                <a:latin typeface="+mn-lt"/>
              </a:rPr>
              <a:t>(</a:t>
            </a:r>
            <a:r>
              <a:rPr lang="en-AU" sz="2000" dirty="0">
                <a:latin typeface="+mn-lt"/>
              </a:rPr>
              <a:t>e.g</a:t>
            </a:r>
            <a:r>
              <a:rPr lang="en-AU" sz="2000" dirty="0" smtClean="0">
                <a:latin typeface="+mn-lt"/>
              </a:rPr>
              <a:t>., </a:t>
            </a:r>
            <a:r>
              <a:rPr lang="en-AU" sz="2000" dirty="0">
                <a:latin typeface="+mn-lt"/>
              </a:rPr>
              <a:t>entities: students, courses, accounts, branches, patients, </a:t>
            </a:r>
            <a:r>
              <a:rPr lang="en-AU" sz="2000" dirty="0" smtClean="0">
                <a:latin typeface="+mn-lt"/>
              </a:rPr>
              <a:t>…)</a:t>
            </a:r>
            <a:endParaRPr lang="en-AU" sz="2000" dirty="0">
              <a:latin typeface="+mn-lt"/>
            </a:endParaRPr>
          </a:p>
          <a:p>
            <a:pPr marL="717550" indent="-350838">
              <a:spcBef>
                <a:spcPts val="300"/>
              </a:spcBef>
            </a:pPr>
            <a:r>
              <a:rPr lang="en-AU" sz="2400" dirty="0">
                <a:latin typeface="+mn-lt"/>
              </a:rPr>
              <a:t>describe </a:t>
            </a:r>
            <a:r>
              <a:rPr lang="en-AU" sz="2400" b="1" dirty="0">
                <a:latin typeface="+mn-lt"/>
              </a:rPr>
              <a:t>relationships</a:t>
            </a:r>
            <a:r>
              <a:rPr lang="en-AU" sz="2400" dirty="0">
                <a:latin typeface="+mn-lt"/>
              </a:rPr>
              <a:t> between data items </a:t>
            </a:r>
            <a:r>
              <a:rPr lang="en-AU" sz="2400" dirty="0" smtClean="0">
                <a:latin typeface="+mn-lt"/>
              </a:rPr>
              <a:t/>
            </a:r>
            <a:br>
              <a:rPr lang="en-AU" sz="2400" dirty="0" smtClean="0">
                <a:latin typeface="+mn-lt"/>
              </a:rPr>
            </a:br>
            <a:r>
              <a:rPr lang="en-AU" sz="2000" dirty="0" smtClean="0">
                <a:latin typeface="+mn-lt"/>
              </a:rPr>
              <a:t>(</a:t>
            </a:r>
            <a:r>
              <a:rPr lang="en-AU" sz="2000" dirty="0">
                <a:latin typeface="+mn-lt"/>
              </a:rPr>
              <a:t>e.g</a:t>
            </a:r>
            <a:r>
              <a:rPr lang="en-AU" sz="2000" dirty="0" smtClean="0">
                <a:latin typeface="+mn-lt"/>
              </a:rPr>
              <a:t>., </a:t>
            </a:r>
            <a:r>
              <a:rPr lang="en-AU" sz="2000" dirty="0">
                <a:latin typeface="+mn-lt"/>
              </a:rPr>
              <a:t>John is enrolled in COMP9311, </a:t>
            </a:r>
            <a:r>
              <a:rPr lang="en-AU" sz="2000" dirty="0" smtClean="0">
                <a:latin typeface="+mn-lt"/>
              </a:rPr>
              <a:t>Paul's </a:t>
            </a:r>
            <a:r>
              <a:rPr lang="en-AU" sz="2000" dirty="0">
                <a:latin typeface="+mn-lt"/>
              </a:rPr>
              <a:t>account is held at Coogee)</a:t>
            </a:r>
          </a:p>
          <a:p>
            <a:pPr marL="717550" indent="-350838">
              <a:spcBef>
                <a:spcPts val="300"/>
              </a:spcBef>
            </a:pPr>
            <a:r>
              <a:rPr lang="en-AU" sz="2400" dirty="0">
                <a:latin typeface="+mn-lt"/>
              </a:rPr>
              <a:t>describe </a:t>
            </a:r>
            <a:r>
              <a:rPr lang="en-AU" sz="2400" b="1" dirty="0">
                <a:latin typeface="+mn-lt"/>
              </a:rPr>
              <a:t>constraints</a:t>
            </a:r>
            <a:r>
              <a:rPr lang="en-AU" sz="2400" dirty="0">
                <a:latin typeface="+mn-lt"/>
              </a:rPr>
              <a:t> on data </a:t>
            </a:r>
            <a:r>
              <a:rPr lang="en-AU" sz="2400" dirty="0" smtClean="0">
                <a:latin typeface="+mn-lt"/>
              </a:rPr>
              <a:t/>
            </a:r>
            <a:br>
              <a:rPr lang="en-AU" sz="2400" dirty="0" smtClean="0">
                <a:latin typeface="+mn-lt"/>
              </a:rPr>
            </a:br>
            <a:r>
              <a:rPr lang="en-AU" sz="2000" dirty="0" smtClean="0">
                <a:latin typeface="+mn-lt"/>
              </a:rPr>
              <a:t>(</a:t>
            </a:r>
            <a:r>
              <a:rPr lang="en-AU" sz="2000" dirty="0">
                <a:latin typeface="+mn-lt"/>
              </a:rPr>
              <a:t>e.g. 7-digit IDs, students can enrol in no more than 30UC per semester</a:t>
            </a:r>
            <a:r>
              <a:rPr lang="en-AU" sz="2000" dirty="0" smtClean="0">
                <a:latin typeface="+mn-lt"/>
              </a:rPr>
              <a:t>)</a:t>
            </a:r>
          </a:p>
          <a:p>
            <a:pPr marL="717550" indent="-350838">
              <a:spcBef>
                <a:spcPts val="300"/>
              </a:spcBef>
            </a:pPr>
            <a:endParaRPr lang="en-AU" sz="2000" dirty="0">
              <a:latin typeface="+mn-lt"/>
            </a:endParaRPr>
          </a:p>
          <a:p>
            <a:pPr marL="0" indent="0">
              <a:buNone/>
            </a:pPr>
            <a:r>
              <a:rPr lang="en-AU" sz="2800" dirty="0">
                <a:latin typeface="+mn-lt"/>
              </a:rPr>
              <a:t>Data modelling is a </a:t>
            </a:r>
            <a:r>
              <a:rPr lang="en-AU" sz="2800" b="1" dirty="0">
                <a:latin typeface="+mn-lt"/>
              </a:rPr>
              <a:t>design</a:t>
            </a:r>
            <a:r>
              <a:rPr lang="en-AU" sz="2800" dirty="0">
                <a:latin typeface="+mn-lt"/>
              </a:rPr>
              <a:t> </a:t>
            </a:r>
            <a:r>
              <a:rPr lang="en-AU" sz="2800" dirty="0" smtClean="0">
                <a:latin typeface="+mn-lt"/>
              </a:rPr>
              <a:t>process</a:t>
            </a:r>
          </a:p>
          <a:p>
            <a:pPr marL="904875" defTabSz="717550"/>
            <a:r>
              <a:rPr lang="en-AU" sz="2400" dirty="0">
                <a:latin typeface="+mn-lt"/>
              </a:rPr>
              <a:t>converts requirements into a data model</a:t>
            </a:r>
            <a:endParaRPr lang="en-AU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AU" sz="4000" b="1" dirty="0" smtClean="0">
                <a:latin typeface="+mn-lt"/>
              </a:rPr>
              <a:t>Data </a:t>
            </a:r>
            <a:r>
              <a:rPr lang="en-AU" sz="4000" b="1" dirty="0" err="1" smtClean="0">
                <a:latin typeface="+mn-lt"/>
              </a:rPr>
              <a:t>Modeling</a:t>
            </a:r>
            <a:endParaRPr lang="en-AU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37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678363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AU" sz="2800" dirty="0" smtClean="0">
                <a:latin typeface="+mn-lt"/>
              </a:rPr>
              <a:t>Kinds of data models:</a:t>
            </a:r>
          </a:p>
          <a:p>
            <a:pPr marL="801688" indent="-350838"/>
            <a:r>
              <a:rPr lang="en-AU" sz="2400" b="1" dirty="0">
                <a:latin typeface="+mn-lt"/>
              </a:rPr>
              <a:t>logical</a:t>
            </a:r>
            <a:r>
              <a:rPr lang="en-AU" sz="2400" dirty="0">
                <a:latin typeface="+mn-lt"/>
              </a:rPr>
              <a:t>: </a:t>
            </a:r>
            <a:r>
              <a:rPr lang="en-AU" sz="2400" dirty="0" smtClean="0">
                <a:latin typeface="+mn-lt"/>
              </a:rPr>
              <a:t> abstract</a:t>
            </a:r>
            <a:r>
              <a:rPr lang="en-AU" sz="2400" dirty="0">
                <a:latin typeface="+mn-lt"/>
              </a:rPr>
              <a:t>, for conceptual </a:t>
            </a:r>
            <a:r>
              <a:rPr lang="en-AU" sz="2400" dirty="0" smtClean="0">
                <a:latin typeface="+mn-lt"/>
              </a:rPr>
              <a:t>design</a:t>
            </a:r>
            <a:br>
              <a:rPr lang="en-AU" sz="2400" dirty="0" smtClean="0">
                <a:latin typeface="+mn-lt"/>
              </a:rPr>
            </a:br>
            <a:r>
              <a:rPr lang="en-AU" sz="2200" dirty="0" smtClean="0">
                <a:latin typeface="+mn-lt"/>
              </a:rPr>
              <a:t>e.g., Entity Relationship (ER), Object Definition Language (ODL)</a:t>
            </a:r>
            <a:endParaRPr lang="en-AU" sz="2200" dirty="0">
              <a:latin typeface="+mn-lt"/>
            </a:endParaRPr>
          </a:p>
          <a:p>
            <a:pPr marL="801688" indent="-350838"/>
            <a:r>
              <a:rPr lang="en-AU" sz="2400" b="1" dirty="0">
                <a:latin typeface="+mn-lt"/>
              </a:rPr>
              <a:t>physical</a:t>
            </a:r>
            <a:r>
              <a:rPr lang="en-AU" sz="2400" dirty="0">
                <a:latin typeface="+mn-lt"/>
              </a:rPr>
              <a:t>: record-based, for </a:t>
            </a:r>
            <a:r>
              <a:rPr lang="en-AU" sz="2400" dirty="0" smtClean="0">
                <a:latin typeface="+mn-lt"/>
              </a:rPr>
              <a:t>implementation</a:t>
            </a:r>
            <a:br>
              <a:rPr lang="en-AU" sz="2400" dirty="0" smtClean="0">
                <a:latin typeface="+mn-lt"/>
              </a:rPr>
            </a:br>
            <a:r>
              <a:rPr lang="en-AU" sz="2200" dirty="0" smtClean="0">
                <a:latin typeface="+mn-lt"/>
              </a:rPr>
              <a:t>e.g., relational</a:t>
            </a:r>
            <a:endParaRPr lang="en-AU" sz="2200" dirty="0">
              <a:latin typeface="+mn-lt"/>
            </a:endParaRPr>
          </a:p>
          <a:p>
            <a:pPr marL="450850" indent="0">
              <a:buNone/>
            </a:pPr>
            <a:endParaRPr lang="en-AU" sz="2400" dirty="0">
              <a:latin typeface="+mn-lt"/>
            </a:endParaRPr>
          </a:p>
          <a:p>
            <a:pPr marL="0" indent="0">
              <a:buNone/>
            </a:pPr>
            <a:r>
              <a:rPr lang="en-AU" sz="2800" dirty="0">
                <a:latin typeface="+mn-lt"/>
              </a:rPr>
              <a:t>Strategy: design using abstract model; map to physical model</a:t>
            </a:r>
            <a:endParaRPr lang="en-AU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AU" sz="4000" b="1" dirty="0">
                <a:latin typeface="+mn-lt"/>
              </a:rPr>
              <a:t>Data </a:t>
            </a:r>
            <a:r>
              <a:rPr lang="en-AU" sz="4000" b="1" dirty="0" err="1" smtClean="0">
                <a:latin typeface="+mn-lt"/>
              </a:rPr>
              <a:t>Modeling</a:t>
            </a:r>
            <a:r>
              <a:rPr lang="en-AU" sz="4000" b="1" dirty="0" smtClean="0">
                <a:latin typeface="+mn-lt"/>
              </a:rPr>
              <a:t> (cont’d)</a:t>
            </a:r>
            <a:endParaRPr lang="en-AU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37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Course Information</a:t>
            </a:r>
            <a:endParaRPr lang="en-AU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>
                <a:latin typeface="+mn-lt"/>
              </a:rPr>
              <a:t>Lectures:  </a:t>
            </a:r>
            <a:r>
              <a:rPr lang="en-AU" b="1" dirty="0" smtClean="0">
                <a:latin typeface="+mn-lt"/>
              </a:rPr>
              <a:t>Wednesdays 15:00 </a:t>
            </a:r>
            <a:r>
              <a:rPr lang="en-AU" b="1" dirty="0">
                <a:latin typeface="+mn-lt"/>
              </a:rPr>
              <a:t>- </a:t>
            </a:r>
            <a:r>
              <a:rPr lang="en-AU" b="1" dirty="0" smtClean="0">
                <a:latin typeface="+mn-lt"/>
              </a:rPr>
              <a:t>18:00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</a:t>
            </a:r>
            <a:r>
              <a:rPr lang="en-US" dirty="0" smtClean="0">
                <a:latin typeface="+mn-lt"/>
              </a:rPr>
              <a:t>Location</a:t>
            </a:r>
            <a:r>
              <a:rPr lang="en-US" dirty="0">
                <a:latin typeface="+mn-lt"/>
              </a:rPr>
              <a:t>:  </a:t>
            </a:r>
            <a:r>
              <a:rPr lang="en-US" b="1" dirty="0" smtClean="0">
                <a:latin typeface="+mn-lt"/>
              </a:rPr>
              <a:t>ChemScM17</a:t>
            </a:r>
            <a:endParaRPr lang="en-AU" b="1" dirty="0" smtClean="0">
              <a:latin typeface="+mn-lt"/>
            </a:endParaRPr>
          </a:p>
          <a:p>
            <a:pPr>
              <a:lnSpc>
                <a:spcPct val="150000"/>
              </a:lnSpc>
            </a:pPr>
            <a:endParaRPr lang="fr-FR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fr-FR" dirty="0" err="1" smtClean="0">
                <a:latin typeface="+mn-lt"/>
              </a:rPr>
              <a:t>Labs</a:t>
            </a:r>
            <a:r>
              <a:rPr lang="fr-FR" dirty="0" smtClean="0">
                <a:latin typeface="+mn-lt"/>
              </a:rPr>
              <a:t>:  </a:t>
            </a:r>
            <a:r>
              <a:rPr lang="fr-FR" b="1" dirty="0" err="1" smtClean="0">
                <a:latin typeface="+mn-lt"/>
              </a:rPr>
              <a:t>Weeks</a:t>
            </a:r>
            <a:r>
              <a:rPr lang="fr-FR" b="1" dirty="0" smtClean="0">
                <a:latin typeface="+mn-lt"/>
              </a:rPr>
              <a:t> 2 – 13,  2 </a:t>
            </a:r>
            <a:r>
              <a:rPr lang="fr-FR" b="1" dirty="0" err="1">
                <a:latin typeface="+mn-lt"/>
              </a:rPr>
              <a:t>h</a:t>
            </a:r>
            <a:r>
              <a:rPr lang="fr-FR" b="1" dirty="0" err="1" smtClean="0">
                <a:latin typeface="+mn-lt"/>
              </a:rPr>
              <a:t>ours</a:t>
            </a:r>
            <a:r>
              <a:rPr lang="fr-FR" b="1" dirty="0" smtClean="0">
                <a:latin typeface="+mn-lt"/>
              </a:rPr>
              <a:t> per </a:t>
            </a:r>
            <a:r>
              <a:rPr lang="fr-FR" b="1" dirty="0" err="1" smtClean="0">
                <a:latin typeface="+mn-lt"/>
              </a:rPr>
              <a:t>week</a:t>
            </a:r>
            <a:r>
              <a:rPr lang="fr-FR" b="1" dirty="0" smtClean="0">
                <a:latin typeface="+mn-lt"/>
              </a:rPr>
              <a:t> in </a:t>
            </a:r>
            <a:r>
              <a:rPr lang="fr-FR" b="1" dirty="0" err="1" smtClean="0">
                <a:latin typeface="+mn-lt"/>
              </a:rPr>
              <a:t>labs</a:t>
            </a:r>
            <a:endParaRPr lang="fr-FR" b="1" dirty="0" smtClean="0">
              <a:latin typeface="+mn-lt"/>
            </a:endParaRPr>
          </a:p>
          <a:p>
            <a:pPr>
              <a:lnSpc>
                <a:spcPct val="150000"/>
              </a:lnSpc>
            </a:pPr>
            <a:endParaRPr lang="fr-FR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fr-FR" dirty="0" smtClean="0">
                <a:latin typeface="+mn-lt"/>
              </a:rPr>
              <a:t>Consultation:  </a:t>
            </a:r>
            <a:r>
              <a:rPr lang="en-AU" b="1" dirty="0" smtClean="0">
                <a:latin typeface="+mn-lt"/>
              </a:rPr>
              <a:t>Wednesdays 14:00 - 15:00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 smtClean="0">
                <a:latin typeface="+mn-lt"/>
              </a:rPr>
              <a:t>    Location:  </a:t>
            </a:r>
            <a:r>
              <a:rPr lang="en-AU" b="1" dirty="0" smtClean="0">
                <a:latin typeface="+mn-lt"/>
              </a:rPr>
              <a:t>K17-203</a:t>
            </a:r>
            <a:endParaRPr lang="fr-FR" b="1" dirty="0" smtClean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AU" sz="4000" b="1" dirty="0">
                <a:latin typeface="+mn-lt"/>
              </a:rPr>
              <a:t>Data </a:t>
            </a:r>
            <a:r>
              <a:rPr lang="en-AU" sz="4000" b="1" dirty="0" err="1">
                <a:latin typeface="+mn-lt"/>
              </a:rPr>
              <a:t>Modeling</a:t>
            </a:r>
            <a:r>
              <a:rPr lang="en-AU" sz="4000" b="1" dirty="0">
                <a:latin typeface="+mn-lt"/>
              </a:rPr>
              <a:t> (cont’d)</a:t>
            </a:r>
            <a:endParaRPr lang="en-AU" sz="4000" b="1" dirty="0">
              <a:latin typeface="+mn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8872855" cy="334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7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7"/>
            <a:ext cx="8686800" cy="4678363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AU" sz="2800" dirty="0">
                <a:latin typeface="+mn-lt"/>
              </a:rPr>
              <a:t>Consider the following while </a:t>
            </a:r>
            <a:r>
              <a:rPr lang="en-AU" sz="2800" dirty="0" err="1" smtClean="0">
                <a:latin typeface="+mn-lt"/>
              </a:rPr>
              <a:t>modeling</a:t>
            </a:r>
            <a:r>
              <a:rPr lang="en-AU" sz="2800" dirty="0" smtClean="0">
                <a:latin typeface="+mn-lt"/>
              </a:rPr>
              <a:t> data:</a:t>
            </a:r>
          </a:p>
          <a:p>
            <a:pPr marL="801688" indent="-350838"/>
            <a:r>
              <a:rPr lang="en-AU" sz="2400" dirty="0">
                <a:latin typeface="+mn-lt"/>
              </a:rPr>
              <a:t>start simple </a:t>
            </a:r>
            <a:r>
              <a:rPr lang="en-AU" sz="2400" dirty="0" smtClean="0">
                <a:latin typeface="+mn-lt"/>
              </a:rPr>
              <a:t>… </a:t>
            </a:r>
            <a:r>
              <a:rPr lang="en-AU" sz="2400" dirty="0">
                <a:latin typeface="+mn-lt"/>
              </a:rPr>
              <a:t>evolve design as problem better understood</a:t>
            </a:r>
          </a:p>
          <a:p>
            <a:pPr marL="801688" indent="-350838"/>
            <a:r>
              <a:rPr lang="en-AU" sz="2400" dirty="0">
                <a:latin typeface="+mn-lt"/>
              </a:rPr>
              <a:t>identify objects (and their properties), then relationships</a:t>
            </a:r>
          </a:p>
          <a:p>
            <a:pPr marL="801688" indent="-350838"/>
            <a:r>
              <a:rPr lang="en-AU" sz="2400" dirty="0">
                <a:latin typeface="+mn-lt"/>
              </a:rPr>
              <a:t>most designs involve kinds (classes) of people</a:t>
            </a:r>
          </a:p>
          <a:p>
            <a:pPr marL="801688" indent="-350838"/>
            <a:r>
              <a:rPr lang="en-AU" sz="2400" dirty="0">
                <a:latin typeface="+mn-lt"/>
              </a:rPr>
              <a:t>keywords in requirements suggest </a:t>
            </a:r>
            <a:r>
              <a:rPr lang="en-AU" sz="2400" dirty="0" smtClean="0">
                <a:latin typeface="+mn-lt"/>
              </a:rPr>
              <a:t>data/relationships</a:t>
            </a:r>
            <a:br>
              <a:rPr lang="en-AU" sz="2400" dirty="0" smtClean="0">
                <a:latin typeface="+mn-lt"/>
              </a:rPr>
            </a:br>
            <a:r>
              <a:rPr lang="en-AU" sz="2200" dirty="0" smtClean="0">
                <a:latin typeface="+mn-lt"/>
              </a:rPr>
              <a:t>(</a:t>
            </a:r>
            <a:r>
              <a:rPr lang="en-AU" sz="2200" dirty="0">
                <a:latin typeface="+mn-lt"/>
              </a:rPr>
              <a:t>rule-of-thumb: nouns → data, verbs → relationships)</a:t>
            </a:r>
          </a:p>
          <a:p>
            <a:pPr marL="801688" indent="-350838"/>
            <a:r>
              <a:rPr lang="en-AU" sz="2400" dirty="0">
                <a:latin typeface="+mn-lt"/>
              </a:rPr>
              <a:t>don't confuse operations with </a:t>
            </a:r>
            <a:r>
              <a:rPr lang="en-AU" sz="2400" dirty="0" smtClean="0">
                <a:latin typeface="+mn-lt"/>
              </a:rPr>
              <a:t>relationships</a:t>
            </a:r>
            <a:br>
              <a:rPr lang="en-AU" sz="2400" dirty="0" smtClean="0">
                <a:latin typeface="+mn-lt"/>
              </a:rPr>
            </a:br>
            <a:r>
              <a:rPr lang="en-AU" sz="2200" dirty="0" smtClean="0">
                <a:latin typeface="+mn-lt"/>
              </a:rPr>
              <a:t>(</a:t>
            </a:r>
            <a:r>
              <a:rPr lang="en-AU" sz="2200" dirty="0">
                <a:latin typeface="+mn-lt"/>
              </a:rPr>
              <a:t>operation: he buys a book; relationship: the book is owned by him)</a:t>
            </a:r>
          </a:p>
          <a:p>
            <a:pPr marL="801688" indent="-350838"/>
            <a:r>
              <a:rPr lang="en-AU" sz="2400" dirty="0">
                <a:latin typeface="+mn-lt"/>
              </a:rPr>
              <a:t>consider all possible data, not just </a:t>
            </a:r>
            <a:r>
              <a:rPr lang="en-AU" sz="2400" dirty="0" smtClean="0">
                <a:latin typeface="+mn-lt"/>
              </a:rPr>
              <a:t>what is </a:t>
            </a:r>
            <a:r>
              <a:rPr lang="en-AU" sz="2400" dirty="0">
                <a:latin typeface="+mn-lt"/>
              </a:rPr>
              <a:t>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AU" sz="4000" b="1" dirty="0">
                <a:latin typeface="+mn-lt"/>
              </a:rPr>
              <a:t>Some Design Ideas</a:t>
            </a:r>
            <a:endParaRPr lang="en-AU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67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221163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AU" sz="2800" dirty="0">
                <a:latin typeface="+mj-lt"/>
              </a:rPr>
              <a:t>Consider the </a:t>
            </a:r>
            <a:r>
              <a:rPr lang="en-AU" sz="2800" dirty="0" smtClean="0">
                <a:latin typeface="+mj-lt"/>
                <a:hlinkClick r:id="rId2"/>
              </a:rPr>
              <a:t>Gmail</a:t>
            </a:r>
            <a:r>
              <a:rPr lang="en-AU" sz="2800" dirty="0" smtClean="0">
                <a:latin typeface="+mj-lt"/>
              </a:rPr>
              <a:t> system</a:t>
            </a:r>
          </a:p>
          <a:p>
            <a:pPr marL="0" indent="0">
              <a:spcAft>
                <a:spcPts val="600"/>
              </a:spcAft>
              <a:buNone/>
            </a:pPr>
            <a:endParaRPr lang="en-AU" sz="2800" dirty="0" smtClean="0">
              <a:latin typeface="+mn-lt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AU" sz="2800" dirty="0" smtClean="0">
                <a:latin typeface="+mn-lt"/>
              </a:rPr>
              <a:t>Develop </a:t>
            </a:r>
            <a:r>
              <a:rPr lang="en-AU" sz="2800" dirty="0">
                <a:latin typeface="+mn-lt"/>
              </a:rPr>
              <a:t>an informal data model for it by identifying</a:t>
            </a:r>
            <a:r>
              <a:rPr lang="en-AU" sz="2800" dirty="0" smtClean="0">
                <a:latin typeface="+mn-lt"/>
              </a:rPr>
              <a:t>: </a:t>
            </a:r>
          </a:p>
          <a:p>
            <a:pPr>
              <a:spcAft>
                <a:spcPts val="600"/>
              </a:spcAft>
            </a:pPr>
            <a:endParaRPr lang="en-AU" sz="2400" dirty="0" smtClean="0"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AU" sz="2400" dirty="0" smtClean="0">
                <a:latin typeface="+mn-lt"/>
              </a:rPr>
              <a:t>the </a:t>
            </a:r>
            <a:r>
              <a:rPr lang="en-AU" sz="2400" dirty="0">
                <a:latin typeface="+mn-lt"/>
              </a:rPr>
              <a:t>data items involved (objects and their attributes)</a:t>
            </a:r>
          </a:p>
          <a:p>
            <a:pPr>
              <a:spcAft>
                <a:spcPts val="600"/>
              </a:spcAft>
            </a:pPr>
            <a:r>
              <a:rPr lang="en-AU" sz="2400" dirty="0">
                <a:latin typeface="+mn-lt"/>
              </a:rPr>
              <a:t>relationships between these data items</a:t>
            </a:r>
          </a:p>
          <a:p>
            <a:pPr>
              <a:spcAft>
                <a:spcPts val="600"/>
              </a:spcAft>
            </a:pPr>
            <a:r>
              <a:rPr lang="en-AU" sz="2400" dirty="0">
                <a:latin typeface="+mn-lt"/>
              </a:rPr>
              <a:t>constraints on the data and relationships</a:t>
            </a:r>
            <a:endParaRPr lang="en-AU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AU" sz="4000" b="1" dirty="0">
                <a:latin typeface="+mn-lt"/>
              </a:rPr>
              <a:t>Exercise: </a:t>
            </a:r>
            <a:r>
              <a:rPr lang="en-AU" sz="4000" b="1" dirty="0" smtClean="0">
                <a:latin typeface="+mn-lt"/>
              </a:rPr>
              <a:t>Gmail </a:t>
            </a:r>
            <a:r>
              <a:rPr lang="en-AU" sz="4000" b="1" dirty="0">
                <a:latin typeface="+mn-lt"/>
              </a:rPr>
              <a:t>Data Model</a:t>
            </a:r>
            <a:endParaRPr lang="en-AU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727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953000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AU" sz="2800" dirty="0">
                <a:latin typeface="+mn-lt"/>
              </a:rPr>
              <a:t>There is no single "best" design for a given </a:t>
            </a:r>
            <a:r>
              <a:rPr lang="en-AU" sz="2800" dirty="0" smtClean="0">
                <a:latin typeface="+mn-lt"/>
              </a:rPr>
              <a:t>application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AU" sz="2800" dirty="0">
                <a:latin typeface="+mn-lt"/>
              </a:rPr>
              <a:t>Most important aspects of a design (data model</a:t>
            </a:r>
            <a:r>
              <a:rPr lang="en-AU" sz="2800" dirty="0" smtClean="0">
                <a:latin typeface="+mn-lt"/>
              </a:rPr>
              <a:t>)</a:t>
            </a:r>
          </a:p>
          <a:p>
            <a:pPr marL="801688" indent="-350838"/>
            <a:r>
              <a:rPr lang="en-AU" sz="2400" dirty="0">
                <a:latin typeface="+mn-lt"/>
              </a:rPr>
              <a:t>correctness   (satisfies requirements accurately)</a:t>
            </a:r>
          </a:p>
          <a:p>
            <a:pPr marL="801688" indent="-350838"/>
            <a:r>
              <a:rPr lang="en-AU" sz="2400" dirty="0">
                <a:latin typeface="+mn-lt"/>
              </a:rPr>
              <a:t>completeness   (all </a:t>
            </a:r>
            <a:r>
              <a:rPr lang="en-AU" sz="2400" dirty="0" smtClean="0">
                <a:latin typeface="+mn-lt"/>
              </a:rPr>
              <a:t>requirements </a:t>
            </a:r>
            <a:r>
              <a:rPr lang="en-AU" sz="2400" dirty="0">
                <a:latin typeface="+mn-lt"/>
              </a:rPr>
              <a:t>covered, all assumptions explicit)</a:t>
            </a:r>
          </a:p>
          <a:p>
            <a:pPr marL="801688" indent="-350838"/>
            <a:r>
              <a:rPr lang="en-AU" sz="2400" dirty="0">
                <a:latin typeface="+mn-lt"/>
              </a:rPr>
              <a:t>consistency   (no contradictory statements)</a:t>
            </a:r>
            <a:endParaRPr lang="en-AU" sz="2400" dirty="0" smtClean="0">
              <a:latin typeface="+mn-lt"/>
            </a:endParaRPr>
          </a:p>
          <a:p>
            <a:pPr marL="0" indent="0">
              <a:buNone/>
            </a:pPr>
            <a:r>
              <a:rPr lang="en-AU" sz="2800" dirty="0" smtClean="0">
                <a:latin typeface="+mn-lt"/>
              </a:rPr>
              <a:t>Potential </a:t>
            </a:r>
            <a:r>
              <a:rPr lang="en-AU" sz="2800" b="1" dirty="0">
                <a:latin typeface="+mn-lt"/>
              </a:rPr>
              <a:t>inadequacies</a:t>
            </a:r>
            <a:r>
              <a:rPr lang="en-AU" sz="2800" dirty="0">
                <a:latin typeface="+mn-lt"/>
              </a:rPr>
              <a:t> in a </a:t>
            </a:r>
            <a:r>
              <a:rPr lang="en-AU" sz="2800" dirty="0" smtClean="0">
                <a:latin typeface="+mn-lt"/>
              </a:rPr>
              <a:t>design</a:t>
            </a:r>
          </a:p>
          <a:p>
            <a:pPr marL="806450"/>
            <a:r>
              <a:rPr lang="en-AU" sz="2400" dirty="0">
                <a:latin typeface="+mn-lt"/>
              </a:rPr>
              <a:t>omits information that needs to be included</a:t>
            </a:r>
          </a:p>
          <a:p>
            <a:pPr marL="806450"/>
            <a:r>
              <a:rPr lang="en-AU" sz="2400" dirty="0">
                <a:latin typeface="+mn-lt"/>
              </a:rPr>
              <a:t>contains redundant information (⇒ inconsistency)</a:t>
            </a:r>
          </a:p>
          <a:p>
            <a:pPr marL="806450"/>
            <a:r>
              <a:rPr lang="en-AU" sz="2400" dirty="0">
                <a:latin typeface="+mn-lt"/>
              </a:rPr>
              <a:t>leads to an inefficient implementation</a:t>
            </a:r>
          </a:p>
          <a:p>
            <a:pPr marL="806450"/>
            <a:r>
              <a:rPr lang="en-AU" sz="2400" dirty="0">
                <a:latin typeface="+mn-lt"/>
              </a:rPr>
              <a:t>violates syntactic or semantic rules of data model</a:t>
            </a:r>
            <a:endParaRPr lang="en-AU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txBody>
          <a:bodyPr>
            <a:normAutofit/>
          </a:bodyPr>
          <a:lstStyle/>
          <a:p>
            <a:r>
              <a:rPr lang="en-AU" sz="4000" b="1" dirty="0">
                <a:latin typeface="+mn-lt"/>
              </a:rPr>
              <a:t>Quality of Designs</a:t>
            </a:r>
            <a:endParaRPr lang="en-AU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727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4953000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AU" sz="2800" dirty="0">
                <a:latin typeface="+mn-lt"/>
              </a:rPr>
              <a:t>The world is viewed as a collection of </a:t>
            </a:r>
            <a:r>
              <a:rPr lang="en-AU" sz="2800" b="1" dirty="0">
                <a:solidFill>
                  <a:srgbClr val="00B050"/>
                </a:solidFill>
                <a:latin typeface="+mn-lt"/>
              </a:rPr>
              <a:t>inter-related</a:t>
            </a:r>
            <a:r>
              <a:rPr lang="en-AU" sz="2800" dirty="0">
                <a:latin typeface="+mn-lt"/>
              </a:rPr>
              <a:t> </a:t>
            </a:r>
            <a:r>
              <a:rPr lang="en-AU" sz="2800" b="1" dirty="0" smtClean="0">
                <a:solidFill>
                  <a:srgbClr val="0070C0"/>
                </a:solidFill>
                <a:latin typeface="+mn-lt"/>
              </a:rPr>
              <a:t>entities</a:t>
            </a:r>
            <a:endParaRPr lang="en-AU" sz="2800" dirty="0">
              <a:latin typeface="+mn-lt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AU" sz="2800" dirty="0">
                <a:latin typeface="+mn-lt"/>
              </a:rPr>
              <a:t>ER has three major modelling constructs</a:t>
            </a:r>
            <a:r>
              <a:rPr lang="en-AU" sz="2800" dirty="0" smtClean="0">
                <a:latin typeface="+mn-lt"/>
              </a:rPr>
              <a:t>:</a:t>
            </a:r>
            <a:endParaRPr lang="en-AU" sz="2800" dirty="0">
              <a:latin typeface="+mn-lt"/>
            </a:endParaRPr>
          </a:p>
          <a:p>
            <a:pPr marL="904875">
              <a:spcAft>
                <a:spcPts val="600"/>
              </a:spcAft>
            </a:pPr>
            <a:r>
              <a:rPr lang="en-AU" sz="2400" b="1" dirty="0">
                <a:solidFill>
                  <a:srgbClr val="0070C0"/>
                </a:solidFill>
                <a:latin typeface="+mn-lt"/>
              </a:rPr>
              <a:t>attribute</a:t>
            </a:r>
            <a:r>
              <a:rPr lang="en-AU" sz="2400" dirty="0">
                <a:latin typeface="+mn-lt"/>
              </a:rPr>
              <a:t>: </a:t>
            </a:r>
            <a:r>
              <a:rPr lang="en-AU" sz="2400" dirty="0" smtClean="0">
                <a:latin typeface="+mn-lt"/>
              </a:rPr>
              <a:t> </a:t>
            </a:r>
            <a:r>
              <a:rPr lang="en-AU" sz="2400" b="1" dirty="0" smtClean="0">
                <a:solidFill>
                  <a:srgbClr val="00B050"/>
                </a:solidFill>
                <a:latin typeface="+mn-lt"/>
              </a:rPr>
              <a:t>data </a:t>
            </a:r>
            <a:r>
              <a:rPr lang="en-AU" sz="2400" b="1" dirty="0">
                <a:solidFill>
                  <a:srgbClr val="00B050"/>
                </a:solidFill>
                <a:latin typeface="+mn-lt"/>
              </a:rPr>
              <a:t>item </a:t>
            </a:r>
            <a:r>
              <a:rPr lang="en-AU" sz="2400" dirty="0">
                <a:latin typeface="+mn-lt"/>
              </a:rPr>
              <a:t>describing a property of interest</a:t>
            </a:r>
          </a:p>
          <a:p>
            <a:pPr marL="904875">
              <a:spcAft>
                <a:spcPts val="600"/>
              </a:spcAft>
            </a:pPr>
            <a:r>
              <a:rPr lang="en-AU" sz="2400" b="1" dirty="0">
                <a:solidFill>
                  <a:srgbClr val="0070C0"/>
                </a:solidFill>
                <a:latin typeface="+mn-lt"/>
              </a:rPr>
              <a:t>entity</a:t>
            </a:r>
            <a:r>
              <a:rPr lang="en-AU" sz="2400" dirty="0">
                <a:latin typeface="+mn-lt"/>
              </a:rPr>
              <a:t>: </a:t>
            </a:r>
            <a:r>
              <a:rPr lang="en-AU" sz="2400" dirty="0" smtClean="0">
                <a:latin typeface="+mn-lt"/>
              </a:rPr>
              <a:t> collection </a:t>
            </a:r>
            <a:r>
              <a:rPr lang="en-AU" sz="2400" dirty="0">
                <a:latin typeface="+mn-lt"/>
              </a:rPr>
              <a:t>of attributes describing </a:t>
            </a:r>
            <a:r>
              <a:rPr lang="en-AU" sz="2400" b="1" dirty="0">
                <a:solidFill>
                  <a:srgbClr val="00B050"/>
                </a:solidFill>
                <a:latin typeface="+mn-lt"/>
              </a:rPr>
              <a:t>object</a:t>
            </a:r>
            <a:r>
              <a:rPr lang="en-AU" sz="2400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AU" sz="2400" dirty="0">
                <a:latin typeface="+mn-lt"/>
              </a:rPr>
              <a:t>of interest</a:t>
            </a:r>
          </a:p>
          <a:p>
            <a:pPr marL="904875">
              <a:spcAft>
                <a:spcPts val="600"/>
              </a:spcAft>
            </a:pPr>
            <a:r>
              <a:rPr lang="en-AU" sz="2400" b="1" dirty="0">
                <a:solidFill>
                  <a:srgbClr val="0070C0"/>
                </a:solidFill>
                <a:latin typeface="+mn-lt"/>
              </a:rPr>
              <a:t>relationship</a:t>
            </a:r>
            <a:r>
              <a:rPr lang="en-AU" sz="2400" dirty="0">
                <a:latin typeface="+mn-lt"/>
              </a:rPr>
              <a:t>: </a:t>
            </a:r>
            <a:r>
              <a:rPr lang="en-AU" sz="2400" dirty="0" smtClean="0">
                <a:latin typeface="+mn-lt"/>
              </a:rPr>
              <a:t> </a:t>
            </a:r>
            <a:r>
              <a:rPr lang="en-AU" sz="2400" b="1" dirty="0" smtClean="0">
                <a:solidFill>
                  <a:srgbClr val="00B050"/>
                </a:solidFill>
                <a:latin typeface="+mn-lt"/>
              </a:rPr>
              <a:t>association</a:t>
            </a:r>
            <a:r>
              <a:rPr lang="en-AU" sz="24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AU" sz="2400" dirty="0">
                <a:latin typeface="+mn-lt"/>
              </a:rPr>
              <a:t>between entities (objects)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AU" sz="2800" dirty="0">
                <a:latin typeface="+mn-lt"/>
              </a:rPr>
              <a:t>The ER model is not a </a:t>
            </a:r>
            <a:r>
              <a:rPr lang="en-AU" sz="2800" dirty="0" smtClean="0">
                <a:latin typeface="+mn-lt"/>
              </a:rPr>
              <a:t>standard. Hence, </a:t>
            </a:r>
            <a:r>
              <a:rPr lang="en-AU" sz="2800" dirty="0">
                <a:latin typeface="+mn-lt"/>
              </a:rPr>
              <a:t>many variations </a:t>
            </a:r>
            <a:r>
              <a:rPr lang="en-AU" sz="2800" dirty="0" smtClean="0">
                <a:latin typeface="+mn-lt"/>
              </a:rPr>
              <a:t>exist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AU" sz="2800" dirty="0" smtClean="0">
                <a:latin typeface="+mn-lt"/>
              </a:rPr>
              <a:t>Lecture </a:t>
            </a:r>
            <a:r>
              <a:rPr lang="en-AU" sz="2800" dirty="0">
                <a:latin typeface="+mn-lt"/>
              </a:rPr>
              <a:t>notes use notation from </a:t>
            </a:r>
            <a:r>
              <a:rPr lang="en-AU" sz="2800" dirty="0" smtClean="0">
                <a:latin typeface="+mn-lt"/>
              </a:rPr>
              <a:t>SKS </a:t>
            </a:r>
            <a:r>
              <a:rPr lang="en-AU" sz="2800" dirty="0">
                <a:latin typeface="+mn-lt"/>
              </a:rPr>
              <a:t>and GUW </a:t>
            </a:r>
            <a:r>
              <a:rPr lang="en-AU" sz="2800" dirty="0" smtClean="0">
                <a:latin typeface="+mn-lt"/>
              </a:rPr>
              <a:t>books </a:t>
            </a:r>
            <a:r>
              <a:rPr lang="en-AU" sz="2400" dirty="0" smtClean="0">
                <a:latin typeface="+mn-lt"/>
              </a:rPr>
              <a:t>(simple</a:t>
            </a:r>
            <a:r>
              <a:rPr lang="en-AU" sz="2400" dirty="0">
                <a:latin typeface="+mn-lt"/>
              </a:rPr>
              <a:t>)</a:t>
            </a:r>
            <a:endParaRPr lang="en-AU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txBody>
          <a:bodyPr>
            <a:normAutofit/>
          </a:bodyPr>
          <a:lstStyle/>
          <a:p>
            <a:r>
              <a:rPr lang="en-AU" sz="4000" b="1" dirty="0" smtClean="0">
                <a:latin typeface="+mn-lt"/>
              </a:rPr>
              <a:t>Entity-Relationship (ER) Model</a:t>
            </a:r>
            <a:endParaRPr lang="en-AU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32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953000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AU" sz="2800" b="1" dirty="0">
                <a:solidFill>
                  <a:srgbClr val="0070C0"/>
                </a:solidFill>
                <a:latin typeface="+mn-lt"/>
              </a:rPr>
              <a:t>ER diagrams </a:t>
            </a:r>
            <a:r>
              <a:rPr lang="en-AU" sz="2800" dirty="0">
                <a:latin typeface="+mn-lt"/>
              </a:rPr>
              <a:t>are a graphical tool for data </a:t>
            </a:r>
            <a:r>
              <a:rPr lang="en-AU" sz="2800" dirty="0" smtClean="0">
                <a:latin typeface="+mn-lt"/>
              </a:rPr>
              <a:t>modelling</a:t>
            </a:r>
            <a:endParaRPr lang="en-AU" sz="2800" dirty="0">
              <a:latin typeface="+mn-lt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AU" sz="2800" dirty="0">
                <a:latin typeface="+mn-lt"/>
              </a:rPr>
              <a:t>An ER diagram consists </a:t>
            </a:r>
            <a:r>
              <a:rPr lang="en-AU" sz="2800" dirty="0" smtClean="0">
                <a:latin typeface="+mn-lt"/>
              </a:rPr>
              <a:t>of:</a:t>
            </a:r>
            <a:endParaRPr lang="en-AU" sz="2800" dirty="0">
              <a:latin typeface="+mn-lt"/>
            </a:endParaRPr>
          </a:p>
          <a:p>
            <a:pPr marL="904875">
              <a:spcAft>
                <a:spcPts val="600"/>
              </a:spcAft>
            </a:pPr>
            <a:r>
              <a:rPr lang="en-AU" sz="2400" dirty="0">
                <a:latin typeface="+mn-lt"/>
              </a:rPr>
              <a:t>a collection of </a:t>
            </a:r>
            <a:r>
              <a:rPr lang="en-AU" sz="2400" b="1" dirty="0">
                <a:solidFill>
                  <a:srgbClr val="0070C0"/>
                </a:solidFill>
                <a:latin typeface="+mn-lt"/>
              </a:rPr>
              <a:t>entity set </a:t>
            </a:r>
            <a:r>
              <a:rPr lang="en-AU" sz="2400" dirty="0">
                <a:latin typeface="+mn-lt"/>
              </a:rPr>
              <a:t>definitions</a:t>
            </a:r>
          </a:p>
          <a:p>
            <a:pPr marL="904875">
              <a:spcAft>
                <a:spcPts val="600"/>
              </a:spcAft>
            </a:pPr>
            <a:r>
              <a:rPr lang="en-AU" sz="2400" dirty="0">
                <a:latin typeface="+mn-lt"/>
              </a:rPr>
              <a:t>a collection of </a:t>
            </a:r>
            <a:r>
              <a:rPr lang="en-AU" sz="2400" b="1" dirty="0">
                <a:solidFill>
                  <a:srgbClr val="0070C0"/>
                </a:solidFill>
                <a:latin typeface="+mn-lt"/>
              </a:rPr>
              <a:t>relationship set </a:t>
            </a:r>
            <a:r>
              <a:rPr lang="en-AU" sz="2400" dirty="0">
                <a:latin typeface="+mn-lt"/>
              </a:rPr>
              <a:t>definitions</a:t>
            </a:r>
          </a:p>
          <a:p>
            <a:pPr marL="904875">
              <a:spcAft>
                <a:spcPts val="600"/>
              </a:spcAft>
            </a:pPr>
            <a:r>
              <a:rPr lang="en-AU" sz="2400" b="1" dirty="0">
                <a:solidFill>
                  <a:srgbClr val="0070C0"/>
                </a:solidFill>
                <a:latin typeface="+mn-lt"/>
              </a:rPr>
              <a:t>attributes</a:t>
            </a:r>
            <a:r>
              <a:rPr lang="en-AU" sz="2400" dirty="0">
                <a:latin typeface="+mn-lt"/>
              </a:rPr>
              <a:t> associated with entity and relationship sets</a:t>
            </a:r>
          </a:p>
          <a:p>
            <a:pPr marL="904875">
              <a:spcAft>
                <a:spcPts val="600"/>
              </a:spcAft>
            </a:pPr>
            <a:r>
              <a:rPr lang="en-AU" sz="2400" dirty="0">
                <a:latin typeface="+mn-lt"/>
              </a:rPr>
              <a:t>connections between entity and relationship </a:t>
            </a:r>
            <a:r>
              <a:rPr lang="en-AU" sz="2400" dirty="0" smtClean="0">
                <a:latin typeface="+mn-lt"/>
              </a:rPr>
              <a:t>sets</a:t>
            </a:r>
          </a:p>
          <a:p>
            <a:pPr marL="904875">
              <a:spcAft>
                <a:spcPts val="600"/>
              </a:spcAft>
            </a:pPr>
            <a:endParaRPr lang="en-AU" sz="2400" dirty="0">
              <a:latin typeface="+mn-lt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AU" sz="2000" dirty="0" smtClean="0">
                <a:latin typeface="+mn-lt"/>
              </a:rPr>
              <a:t>Terminology </a:t>
            </a:r>
            <a:r>
              <a:rPr lang="en-AU" sz="2000" dirty="0">
                <a:latin typeface="+mn-lt"/>
              </a:rPr>
              <a:t>abuse: "entity" means "entity set" or "entity instance"?</a:t>
            </a:r>
            <a:endParaRPr lang="en-AU" sz="2000" dirty="0" smtClean="0">
              <a:latin typeface="+mn-lt"/>
            </a:endParaRPr>
          </a:p>
          <a:p>
            <a:pPr marL="904875">
              <a:spcAft>
                <a:spcPts val="600"/>
              </a:spcAft>
            </a:pPr>
            <a:endParaRPr lang="en-AU" sz="2400" dirty="0">
              <a:latin typeface="+mn-lt"/>
            </a:endParaRPr>
          </a:p>
          <a:p>
            <a:pPr marL="904875">
              <a:spcAft>
                <a:spcPts val="600"/>
              </a:spcAft>
            </a:pPr>
            <a:endParaRPr lang="en-AU" sz="2400" dirty="0" smtClean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txBody>
          <a:bodyPr>
            <a:normAutofit/>
          </a:bodyPr>
          <a:lstStyle/>
          <a:p>
            <a:r>
              <a:rPr lang="en-AU" sz="4000" b="1" dirty="0" smtClean="0">
                <a:latin typeface="+mn-lt"/>
              </a:rPr>
              <a:t>Entity-Relationship (ER) Diagrams</a:t>
            </a:r>
            <a:endParaRPr lang="en-AU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12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AU" sz="4000" b="1" dirty="0" smtClean="0">
                <a:latin typeface="+mn-lt"/>
              </a:rPr>
              <a:t>Entity-Relationship (ER) Diagrams (cont’d)</a:t>
            </a:r>
            <a:endParaRPr lang="en-AU" sz="4000" b="1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0" y="1447800"/>
            <a:ext cx="8913846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586740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ER </a:t>
            </a:r>
            <a:r>
              <a:rPr lang="en-AU" sz="2000" b="1" dirty="0" smtClean="0"/>
              <a:t>Diagram Example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5444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AU" sz="4000" b="1" dirty="0" smtClean="0">
                <a:latin typeface="+mn-lt"/>
              </a:rPr>
              <a:t>Entity-Relationship (ER) Diagrams (cont’d)</a:t>
            </a:r>
            <a:endParaRPr lang="en-AU" sz="40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800" y="600069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/>
              <a:t>Attribute Notations Example</a:t>
            </a:r>
            <a:endParaRPr lang="en-AU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20947"/>
            <a:ext cx="8686800" cy="457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1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4953000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AU" sz="2800" dirty="0">
                <a:latin typeface="+mn-lt"/>
              </a:rPr>
              <a:t>An </a:t>
            </a:r>
            <a:r>
              <a:rPr lang="en-AU" sz="2800" b="1" dirty="0">
                <a:solidFill>
                  <a:srgbClr val="0070C0"/>
                </a:solidFill>
                <a:latin typeface="+mn-lt"/>
              </a:rPr>
              <a:t>entity set </a:t>
            </a:r>
            <a:r>
              <a:rPr lang="en-AU" sz="2800" dirty="0">
                <a:latin typeface="+mn-lt"/>
              </a:rPr>
              <a:t>can be viewed as either</a:t>
            </a:r>
            <a:r>
              <a:rPr lang="en-AU" sz="2800" dirty="0" smtClean="0">
                <a:latin typeface="+mn-lt"/>
              </a:rPr>
              <a:t>:</a:t>
            </a:r>
            <a:endParaRPr lang="en-AU" sz="2800" dirty="0">
              <a:latin typeface="+mn-lt"/>
            </a:endParaRPr>
          </a:p>
          <a:p>
            <a:pPr marL="904875">
              <a:spcAft>
                <a:spcPts val="600"/>
              </a:spcAft>
            </a:pPr>
            <a:r>
              <a:rPr lang="en-AU" sz="2400" dirty="0">
                <a:latin typeface="+mn-lt"/>
              </a:rPr>
              <a:t>a set of entities with the same set of </a:t>
            </a:r>
            <a:r>
              <a:rPr lang="en-AU" sz="2400" dirty="0" smtClean="0">
                <a:latin typeface="+mn-lt"/>
              </a:rPr>
              <a:t>attributes</a:t>
            </a:r>
            <a:br>
              <a:rPr lang="en-AU" sz="2400" dirty="0" smtClean="0">
                <a:latin typeface="+mn-lt"/>
              </a:rPr>
            </a:br>
            <a:r>
              <a:rPr lang="en-AU" sz="2400" dirty="0" smtClean="0">
                <a:latin typeface="+mn-lt"/>
              </a:rPr>
              <a:t>(</a:t>
            </a:r>
            <a:r>
              <a:rPr lang="en-AU" sz="2400" b="1" dirty="0" smtClean="0">
                <a:solidFill>
                  <a:srgbClr val="0070C0"/>
                </a:solidFill>
                <a:latin typeface="+mn-lt"/>
              </a:rPr>
              <a:t>extensional </a:t>
            </a:r>
            <a:r>
              <a:rPr lang="en-AU" sz="2400" b="1" dirty="0">
                <a:solidFill>
                  <a:srgbClr val="0070C0"/>
                </a:solidFill>
                <a:latin typeface="+mn-lt"/>
              </a:rPr>
              <a:t>view </a:t>
            </a:r>
            <a:r>
              <a:rPr lang="en-AU" sz="2400" dirty="0">
                <a:latin typeface="+mn-lt"/>
              </a:rPr>
              <a:t>of entity set)</a:t>
            </a:r>
          </a:p>
          <a:p>
            <a:pPr marL="904875">
              <a:spcAft>
                <a:spcPts val="600"/>
              </a:spcAft>
            </a:pPr>
            <a:r>
              <a:rPr lang="en-AU" sz="2400" dirty="0">
                <a:latin typeface="+mn-lt"/>
              </a:rPr>
              <a:t>an abstract description of a class of </a:t>
            </a:r>
            <a:r>
              <a:rPr lang="en-AU" sz="2400" dirty="0" smtClean="0">
                <a:latin typeface="+mn-lt"/>
              </a:rPr>
              <a:t>entities</a:t>
            </a:r>
            <a:br>
              <a:rPr lang="en-AU" sz="2400" dirty="0" smtClean="0">
                <a:latin typeface="+mn-lt"/>
              </a:rPr>
            </a:br>
            <a:r>
              <a:rPr lang="en-AU" sz="2400" dirty="0" smtClean="0">
                <a:latin typeface="+mn-lt"/>
              </a:rPr>
              <a:t>(</a:t>
            </a:r>
            <a:r>
              <a:rPr lang="en-AU" sz="2400" b="1" dirty="0" smtClean="0">
                <a:solidFill>
                  <a:srgbClr val="0070C0"/>
                </a:solidFill>
                <a:latin typeface="+mn-lt"/>
              </a:rPr>
              <a:t>intentional </a:t>
            </a:r>
            <a:r>
              <a:rPr lang="en-AU" sz="2400" b="1" dirty="0">
                <a:solidFill>
                  <a:srgbClr val="0070C0"/>
                </a:solidFill>
                <a:latin typeface="+mn-lt"/>
              </a:rPr>
              <a:t>view </a:t>
            </a:r>
            <a:r>
              <a:rPr lang="en-AU" sz="2400" dirty="0">
                <a:latin typeface="+mn-lt"/>
              </a:rPr>
              <a:t>of entity set</a:t>
            </a:r>
            <a:r>
              <a:rPr lang="en-AU" sz="2400" dirty="0" smtClean="0">
                <a:latin typeface="+mn-lt"/>
              </a:rPr>
              <a:t>)</a:t>
            </a:r>
          </a:p>
          <a:p>
            <a:pPr marL="0" indent="0">
              <a:spcAft>
                <a:spcPts val="600"/>
              </a:spcAft>
              <a:buNone/>
            </a:pPr>
            <a:endParaRPr lang="en-AU" sz="2800" dirty="0" smtClean="0">
              <a:latin typeface="+mn-lt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AU" sz="2800" dirty="0" smtClean="0">
                <a:latin typeface="+mn-lt"/>
              </a:rPr>
              <a:t>An </a:t>
            </a:r>
            <a:r>
              <a:rPr lang="en-AU" sz="2800" dirty="0">
                <a:latin typeface="+mn-lt"/>
              </a:rPr>
              <a:t>entity may belong to more than one entity </a:t>
            </a:r>
            <a:r>
              <a:rPr lang="en-AU" sz="2800" dirty="0" smtClean="0">
                <a:latin typeface="+mn-lt"/>
              </a:rPr>
              <a:t>sets</a:t>
            </a:r>
          </a:p>
          <a:p>
            <a:pPr marL="0" indent="0">
              <a:spcAft>
                <a:spcPts val="600"/>
              </a:spcAft>
              <a:buNone/>
            </a:pPr>
            <a:endParaRPr lang="en-AU" sz="2800" dirty="0">
              <a:latin typeface="+mn-lt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AU" sz="2800" dirty="0">
                <a:latin typeface="+mn-lt"/>
              </a:rPr>
              <a:t>"Data" in a database ≅ collection of (extensional) </a:t>
            </a:r>
            <a:r>
              <a:rPr lang="en-AU" sz="2800" dirty="0" smtClean="0">
                <a:latin typeface="+mn-lt"/>
              </a:rPr>
              <a:t>entity sets</a:t>
            </a:r>
            <a:endParaRPr lang="en-AU" sz="2800" dirty="0">
              <a:latin typeface="+mn-lt"/>
            </a:endParaRPr>
          </a:p>
          <a:p>
            <a:pPr marL="904875">
              <a:spcAft>
                <a:spcPts val="600"/>
              </a:spcAft>
            </a:pPr>
            <a:endParaRPr lang="en-AU" sz="2400" dirty="0" smtClean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txBody>
          <a:bodyPr>
            <a:normAutofit/>
          </a:bodyPr>
          <a:lstStyle/>
          <a:p>
            <a:r>
              <a:rPr lang="en-AU" sz="4000" b="1" dirty="0" smtClean="0">
                <a:latin typeface="+mn-lt"/>
              </a:rPr>
              <a:t>Entity Sets</a:t>
            </a:r>
            <a:endParaRPr lang="en-AU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69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953000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AU" sz="2800" b="1" dirty="0">
                <a:solidFill>
                  <a:srgbClr val="0070C0"/>
                </a:solidFill>
                <a:latin typeface="+mn-lt"/>
              </a:rPr>
              <a:t>Key (</a:t>
            </a:r>
            <a:r>
              <a:rPr lang="en-AU" sz="2800" b="1" dirty="0" err="1">
                <a:solidFill>
                  <a:srgbClr val="0070C0"/>
                </a:solidFill>
                <a:latin typeface="+mn-lt"/>
              </a:rPr>
              <a:t>superkey</a:t>
            </a:r>
            <a:r>
              <a:rPr lang="en-AU" sz="2800" b="1" dirty="0">
                <a:solidFill>
                  <a:srgbClr val="0070C0"/>
                </a:solidFill>
                <a:latin typeface="+mn-lt"/>
              </a:rPr>
              <a:t>)</a:t>
            </a:r>
            <a:r>
              <a:rPr lang="en-AU" sz="2800" dirty="0">
                <a:latin typeface="+mn-lt"/>
              </a:rPr>
              <a:t>: any set of </a:t>
            </a:r>
            <a:r>
              <a:rPr lang="en-AU" sz="2800" dirty="0" smtClean="0">
                <a:latin typeface="+mn-lt"/>
              </a:rPr>
              <a:t>attributes</a:t>
            </a:r>
            <a:endParaRPr lang="en-AU" sz="2800" dirty="0">
              <a:latin typeface="+mn-lt"/>
            </a:endParaRPr>
          </a:p>
          <a:p>
            <a:pPr marL="904875">
              <a:spcAft>
                <a:spcPts val="600"/>
              </a:spcAft>
            </a:pPr>
            <a:r>
              <a:rPr lang="en-AU" sz="2400" dirty="0">
                <a:latin typeface="+mn-lt"/>
              </a:rPr>
              <a:t>whose set of values are distinct over entity set</a:t>
            </a:r>
          </a:p>
          <a:p>
            <a:pPr marL="904875">
              <a:spcAft>
                <a:spcPts val="600"/>
              </a:spcAft>
            </a:pPr>
            <a:r>
              <a:rPr lang="en-AU" sz="2400" dirty="0">
                <a:latin typeface="+mn-lt"/>
              </a:rPr>
              <a:t>natural </a:t>
            </a:r>
            <a:r>
              <a:rPr lang="en-AU" sz="2200" dirty="0">
                <a:latin typeface="+mn-lt"/>
              </a:rPr>
              <a:t>(e.g</a:t>
            </a:r>
            <a:r>
              <a:rPr lang="en-AU" sz="2200" dirty="0" smtClean="0">
                <a:latin typeface="+mn-lt"/>
              </a:rPr>
              <a:t>., </a:t>
            </a:r>
            <a:r>
              <a:rPr lang="en-AU" sz="2200" dirty="0" err="1">
                <a:latin typeface="+mn-lt"/>
              </a:rPr>
              <a:t>name+address+birthday</a:t>
            </a:r>
            <a:r>
              <a:rPr lang="en-AU" sz="2200" dirty="0">
                <a:latin typeface="+mn-lt"/>
              </a:rPr>
              <a:t>) </a:t>
            </a:r>
            <a:r>
              <a:rPr lang="en-AU" sz="2400" dirty="0">
                <a:latin typeface="+mn-lt"/>
              </a:rPr>
              <a:t>or artificial </a:t>
            </a:r>
            <a:r>
              <a:rPr lang="en-AU" sz="2200" dirty="0">
                <a:latin typeface="+mn-lt"/>
              </a:rPr>
              <a:t>(e.g</a:t>
            </a:r>
            <a:r>
              <a:rPr lang="en-AU" sz="2200" dirty="0" smtClean="0">
                <a:latin typeface="+mn-lt"/>
              </a:rPr>
              <a:t>., </a:t>
            </a:r>
            <a:r>
              <a:rPr lang="en-AU" sz="2200" dirty="0">
                <a:latin typeface="+mn-lt"/>
              </a:rPr>
              <a:t>SSN</a:t>
            </a:r>
            <a:r>
              <a:rPr lang="en-AU" sz="2200" dirty="0" smtClean="0">
                <a:latin typeface="+mn-lt"/>
              </a:rPr>
              <a:t>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AU" sz="2800" dirty="0" smtClean="0">
                <a:latin typeface="+mn-lt"/>
              </a:rPr>
              <a:t>A </a:t>
            </a:r>
            <a:r>
              <a:rPr lang="en-AU" sz="2800" b="1" dirty="0">
                <a:solidFill>
                  <a:srgbClr val="0070C0"/>
                </a:solidFill>
                <a:latin typeface="+mn-lt"/>
              </a:rPr>
              <a:t>candidate key </a:t>
            </a:r>
            <a:r>
              <a:rPr lang="en-AU" sz="2800" dirty="0">
                <a:latin typeface="+mn-lt"/>
              </a:rPr>
              <a:t>is any </a:t>
            </a:r>
            <a:r>
              <a:rPr lang="en-AU" sz="2800" dirty="0" err="1">
                <a:latin typeface="+mn-lt"/>
              </a:rPr>
              <a:t>superkey</a:t>
            </a:r>
            <a:r>
              <a:rPr lang="en-AU" sz="2800" dirty="0">
                <a:latin typeface="+mn-lt"/>
              </a:rPr>
              <a:t> such </a:t>
            </a:r>
            <a:r>
              <a:rPr lang="en-AU" sz="2800" dirty="0" smtClean="0">
                <a:latin typeface="+mn-lt"/>
              </a:rPr>
              <a:t>that</a:t>
            </a:r>
          </a:p>
          <a:p>
            <a:pPr marL="904875">
              <a:spcAft>
                <a:spcPts val="600"/>
              </a:spcAft>
            </a:pPr>
            <a:r>
              <a:rPr lang="en-AU" sz="2400" dirty="0">
                <a:latin typeface="+mn-lt"/>
              </a:rPr>
              <a:t>no proper subset of its attributes is also a </a:t>
            </a:r>
            <a:r>
              <a:rPr lang="en-AU" sz="2400" dirty="0" err="1" smtClean="0">
                <a:latin typeface="+mn-lt"/>
              </a:rPr>
              <a:t>superkey</a:t>
            </a:r>
            <a:endParaRPr lang="en-AU" sz="2400" dirty="0" smtClean="0">
              <a:latin typeface="+mn-lt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AU" sz="2800" dirty="0" smtClean="0">
                <a:latin typeface="+mn-lt"/>
              </a:rPr>
              <a:t>A </a:t>
            </a:r>
            <a:r>
              <a:rPr lang="en-AU" sz="2800" b="1" dirty="0" smtClean="0">
                <a:solidFill>
                  <a:srgbClr val="0070C0"/>
                </a:solidFill>
                <a:latin typeface="+mn-lt"/>
              </a:rPr>
              <a:t>primary </a:t>
            </a:r>
            <a:r>
              <a:rPr lang="en-AU" sz="2800" b="1" dirty="0">
                <a:solidFill>
                  <a:srgbClr val="0070C0"/>
                </a:solidFill>
                <a:latin typeface="+mn-lt"/>
              </a:rPr>
              <a:t>key</a:t>
            </a:r>
            <a:r>
              <a:rPr lang="en-AU" sz="2800" dirty="0" smtClean="0">
                <a:latin typeface="+mn-lt"/>
              </a:rPr>
              <a:t>:</a:t>
            </a:r>
          </a:p>
          <a:p>
            <a:pPr marL="904875">
              <a:spcAft>
                <a:spcPts val="600"/>
              </a:spcAft>
            </a:pPr>
            <a:r>
              <a:rPr lang="en-AU" sz="2400" dirty="0">
                <a:latin typeface="+mn-lt"/>
              </a:rPr>
              <a:t>is one candidate key chosen by the database </a:t>
            </a:r>
            <a:r>
              <a:rPr lang="en-AU" sz="2400" dirty="0" smtClean="0">
                <a:latin typeface="+mn-lt"/>
              </a:rPr>
              <a:t>designer</a:t>
            </a:r>
          </a:p>
          <a:p>
            <a:pPr marL="0" indent="0">
              <a:spcAft>
                <a:spcPts val="600"/>
              </a:spcAft>
              <a:buNone/>
            </a:pPr>
            <a:endParaRPr lang="en-AU" sz="2800" dirty="0" smtClean="0">
              <a:latin typeface="+mn-lt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AU" sz="2800" dirty="0" smtClean="0">
                <a:latin typeface="+mn-lt"/>
              </a:rPr>
              <a:t>Keys </a:t>
            </a:r>
            <a:r>
              <a:rPr lang="en-AU" sz="2800" dirty="0">
                <a:latin typeface="+mn-lt"/>
              </a:rPr>
              <a:t>are indicated in ER diagrams by underlining</a:t>
            </a:r>
            <a:endParaRPr lang="en-AU" sz="2800" dirty="0" smtClean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AU" sz="4000" b="1" dirty="0" smtClean="0">
                <a:latin typeface="+mn-lt"/>
              </a:rPr>
              <a:t>Keys</a:t>
            </a:r>
            <a:endParaRPr lang="en-AU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04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64" y="1462585"/>
            <a:ext cx="8229600" cy="464478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 smtClean="0">
                <a:latin typeface="+mn-lt"/>
              </a:rPr>
              <a:t>This semester, there will be three (3) assignments and a </a:t>
            </a:r>
            <a:r>
              <a:rPr lang="en-AU" dirty="0">
                <a:latin typeface="+mn-lt"/>
              </a:rPr>
              <a:t>final exam</a:t>
            </a:r>
          </a:p>
          <a:p>
            <a:pPr>
              <a:lnSpc>
                <a:spcPct val="170000"/>
              </a:lnSpc>
            </a:pPr>
            <a:r>
              <a:rPr lang="en-AU" dirty="0" smtClean="0">
                <a:latin typeface="+mn-lt"/>
              </a:rPr>
              <a:t>Assignments are worth </a:t>
            </a:r>
            <a:r>
              <a:rPr lang="en-AU" b="1" dirty="0" smtClean="0">
                <a:latin typeface="+mn-lt"/>
              </a:rPr>
              <a:t>40%</a:t>
            </a:r>
            <a:r>
              <a:rPr lang="en-AU" dirty="0" smtClean="0">
                <a:latin typeface="+mn-lt"/>
              </a:rPr>
              <a:t>:</a:t>
            </a:r>
            <a:endParaRPr lang="en-AU" dirty="0">
              <a:latin typeface="+mn-lt"/>
            </a:endParaRPr>
          </a:p>
          <a:p>
            <a:pPr lvl="1">
              <a:lnSpc>
                <a:spcPct val="170000"/>
              </a:lnSpc>
            </a:pPr>
            <a:r>
              <a:rPr lang="en-AU" dirty="0" smtClean="0">
                <a:latin typeface="+mn-lt"/>
              </a:rPr>
              <a:t>Assignment </a:t>
            </a:r>
            <a:r>
              <a:rPr lang="en-AU" dirty="0">
                <a:latin typeface="+mn-lt"/>
              </a:rPr>
              <a:t>1: </a:t>
            </a:r>
            <a:r>
              <a:rPr lang="en-AU" dirty="0" smtClean="0">
                <a:latin typeface="+mn-lt"/>
              </a:rPr>
              <a:t> ER Diagram / Relational Mapping </a:t>
            </a:r>
            <a:r>
              <a:rPr lang="en-AU" dirty="0">
                <a:latin typeface="+mn-lt"/>
              </a:rPr>
              <a:t>(</a:t>
            </a:r>
            <a:r>
              <a:rPr lang="en-AU" b="1" dirty="0">
                <a:latin typeface="+mn-lt"/>
              </a:rPr>
              <a:t>10%</a:t>
            </a:r>
            <a:r>
              <a:rPr lang="en-AU" dirty="0">
                <a:latin typeface="+mn-lt"/>
              </a:rPr>
              <a:t>) (due </a:t>
            </a:r>
            <a:r>
              <a:rPr lang="en-AU" b="1" dirty="0" smtClean="0">
                <a:latin typeface="+mn-lt"/>
              </a:rPr>
              <a:t>Week 5</a:t>
            </a:r>
            <a:r>
              <a:rPr lang="en-AU" dirty="0">
                <a:latin typeface="+mn-lt"/>
              </a:rPr>
              <a:t>)</a:t>
            </a:r>
          </a:p>
          <a:p>
            <a:pPr lvl="1">
              <a:lnSpc>
                <a:spcPct val="170000"/>
              </a:lnSpc>
            </a:pPr>
            <a:r>
              <a:rPr lang="en-AU" dirty="0" smtClean="0">
                <a:latin typeface="+mn-lt"/>
              </a:rPr>
              <a:t>Assignment </a:t>
            </a:r>
            <a:r>
              <a:rPr lang="en-AU" dirty="0">
                <a:latin typeface="+mn-lt"/>
              </a:rPr>
              <a:t>2: </a:t>
            </a:r>
            <a:r>
              <a:rPr lang="en-AU" dirty="0" smtClean="0">
                <a:latin typeface="+mn-lt"/>
              </a:rPr>
              <a:t> SQL Queries and Functions (15%)  </a:t>
            </a:r>
            <a:r>
              <a:rPr lang="en-AU" dirty="0">
                <a:latin typeface="+mn-lt"/>
              </a:rPr>
              <a:t>(due </a:t>
            </a:r>
            <a:r>
              <a:rPr lang="en-AU" b="1" dirty="0" smtClean="0">
                <a:latin typeface="+mn-lt"/>
              </a:rPr>
              <a:t>Week 8</a:t>
            </a:r>
            <a:r>
              <a:rPr lang="en-AU" dirty="0" smtClean="0">
                <a:latin typeface="+mn-lt"/>
              </a:rPr>
              <a:t>)</a:t>
            </a:r>
            <a:endParaRPr lang="en-AU" dirty="0">
              <a:latin typeface="+mn-lt"/>
            </a:endParaRPr>
          </a:p>
          <a:p>
            <a:pPr lvl="1">
              <a:lnSpc>
                <a:spcPct val="170000"/>
              </a:lnSpc>
            </a:pPr>
            <a:r>
              <a:rPr lang="en-AU" dirty="0" smtClean="0">
                <a:latin typeface="+mn-lt"/>
              </a:rPr>
              <a:t>Assignment </a:t>
            </a:r>
            <a:r>
              <a:rPr lang="en-AU" dirty="0">
                <a:latin typeface="+mn-lt"/>
              </a:rPr>
              <a:t>3: </a:t>
            </a:r>
            <a:r>
              <a:rPr lang="en-AU" dirty="0" smtClean="0">
                <a:latin typeface="+mn-lt"/>
              </a:rPr>
              <a:t> Normalisation / Relational Algebra / Transaction (</a:t>
            </a:r>
            <a:r>
              <a:rPr lang="en-AU" b="1" dirty="0" smtClean="0">
                <a:latin typeface="+mn-lt"/>
              </a:rPr>
              <a:t>15%</a:t>
            </a:r>
            <a:r>
              <a:rPr lang="en-AU" dirty="0" smtClean="0">
                <a:latin typeface="+mn-lt"/>
              </a:rPr>
              <a:t>)   </a:t>
            </a:r>
            <a:r>
              <a:rPr lang="en-AU" dirty="0">
                <a:latin typeface="+mn-lt"/>
              </a:rPr>
              <a:t>(due </a:t>
            </a:r>
            <a:r>
              <a:rPr lang="en-AU" b="1" dirty="0" smtClean="0">
                <a:latin typeface="+mn-lt"/>
              </a:rPr>
              <a:t>Week 11</a:t>
            </a:r>
            <a:r>
              <a:rPr lang="en-AU" dirty="0" smtClean="0">
                <a:latin typeface="+mn-lt"/>
              </a:rPr>
              <a:t>)</a:t>
            </a:r>
            <a:endParaRPr lang="en-AU" dirty="0">
              <a:latin typeface="+mn-lt"/>
            </a:endParaRPr>
          </a:p>
          <a:p>
            <a:pPr>
              <a:lnSpc>
                <a:spcPct val="170000"/>
              </a:lnSpc>
            </a:pPr>
            <a:r>
              <a:rPr lang="en-AU" b="1" dirty="0" smtClean="0">
                <a:latin typeface="+mn-lt"/>
              </a:rPr>
              <a:t>Penalty </a:t>
            </a:r>
            <a:r>
              <a:rPr lang="en-AU" b="1" dirty="0">
                <a:latin typeface="+mn-lt"/>
              </a:rPr>
              <a:t>for </a:t>
            </a:r>
            <a:r>
              <a:rPr lang="en-AU" b="1" dirty="0" smtClean="0">
                <a:latin typeface="+mn-lt"/>
              </a:rPr>
              <a:t>late submission:   </a:t>
            </a:r>
            <a:r>
              <a:rPr lang="en-AU" dirty="0" smtClean="0">
                <a:latin typeface="+mn-lt"/>
              </a:rPr>
              <a:t>10</a:t>
            </a:r>
            <a:r>
              <a:rPr lang="en-AU" dirty="0">
                <a:latin typeface="+mn-lt"/>
              </a:rPr>
              <a:t>% reduction </a:t>
            </a:r>
            <a:r>
              <a:rPr lang="en-AU" dirty="0" smtClean="0">
                <a:latin typeface="+mn-lt"/>
              </a:rPr>
              <a:t>of the total mark for each day late.</a:t>
            </a:r>
            <a:endParaRPr lang="en-AU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0764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j-lt"/>
              </a:rPr>
              <a:t>Course Information (cont’d)</a:t>
            </a:r>
            <a:endParaRPr lang="en-A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68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49530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AU" sz="2800" b="1" dirty="0">
                <a:solidFill>
                  <a:srgbClr val="0070C0"/>
                </a:solidFill>
                <a:latin typeface="+mn-lt"/>
              </a:rPr>
              <a:t>Relationship</a:t>
            </a:r>
            <a:r>
              <a:rPr lang="en-AU" sz="2800" dirty="0">
                <a:latin typeface="+mn-lt"/>
              </a:rPr>
              <a:t>: an association among several </a:t>
            </a:r>
            <a:r>
              <a:rPr lang="en-AU" sz="2800" dirty="0" smtClean="0">
                <a:latin typeface="+mn-lt"/>
              </a:rPr>
              <a:t>entities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E.g., </a:t>
            </a:r>
            <a:r>
              <a:rPr lang="en-AU" sz="2800" dirty="0">
                <a:latin typeface="+mn-lt"/>
              </a:rPr>
              <a:t>Customer(9876)   </a:t>
            </a:r>
            <a:r>
              <a:rPr lang="en-AU" sz="2800" b="1" dirty="0">
                <a:solidFill>
                  <a:srgbClr val="92D050"/>
                </a:solidFill>
                <a:latin typeface="+mn-lt"/>
              </a:rPr>
              <a:t>is the owner </a:t>
            </a:r>
            <a:r>
              <a:rPr lang="en-AU" sz="2800" dirty="0">
                <a:latin typeface="+mn-lt"/>
              </a:rPr>
              <a:t>of   Account(12345)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AU" sz="2800" b="1" dirty="0" smtClean="0">
                <a:solidFill>
                  <a:srgbClr val="0070C0"/>
                </a:solidFill>
                <a:latin typeface="+mn-lt"/>
              </a:rPr>
              <a:t>Relationship </a:t>
            </a:r>
            <a:r>
              <a:rPr lang="en-AU" sz="2800" b="1" dirty="0">
                <a:solidFill>
                  <a:srgbClr val="0070C0"/>
                </a:solidFill>
                <a:latin typeface="+mn-lt"/>
              </a:rPr>
              <a:t>set</a:t>
            </a:r>
            <a:r>
              <a:rPr lang="en-AU" sz="2800" dirty="0">
                <a:latin typeface="+mn-lt"/>
              </a:rPr>
              <a:t>: collection of relationships of the same </a:t>
            </a:r>
            <a:r>
              <a:rPr lang="en-AU" sz="2800" dirty="0" smtClean="0">
                <a:latin typeface="+mn-lt"/>
              </a:rPr>
              <a:t>type</a:t>
            </a:r>
            <a:endParaRPr lang="en-AU" sz="2800" dirty="0">
              <a:latin typeface="+mn-lt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AU" sz="2800" b="1" dirty="0" smtClean="0">
                <a:solidFill>
                  <a:srgbClr val="0070C0"/>
                </a:solidFill>
                <a:latin typeface="+mn-lt"/>
              </a:rPr>
              <a:t>Degree</a:t>
            </a:r>
            <a:r>
              <a:rPr lang="en-AU" sz="2800" dirty="0" smtClean="0">
                <a:latin typeface="+mn-lt"/>
              </a:rPr>
              <a:t> </a:t>
            </a:r>
            <a:r>
              <a:rPr lang="en-AU" sz="2800" dirty="0">
                <a:latin typeface="+mn-lt"/>
              </a:rPr>
              <a:t>= </a:t>
            </a:r>
            <a:r>
              <a:rPr lang="en-AU" sz="2800" dirty="0" smtClean="0">
                <a:latin typeface="+mn-lt"/>
              </a:rPr>
              <a:t># </a:t>
            </a:r>
            <a:r>
              <a:rPr lang="en-AU" sz="2800" dirty="0">
                <a:latin typeface="+mn-lt"/>
              </a:rPr>
              <a:t>entities involved in </a:t>
            </a:r>
            <a:r>
              <a:rPr lang="en-AU" sz="2800" dirty="0" smtClean="0">
                <a:latin typeface="+mn-lt"/>
              </a:rPr>
              <a:t>relationship </a:t>
            </a:r>
            <a:r>
              <a:rPr lang="en-AU" sz="2800" dirty="0">
                <a:latin typeface="+mn-lt"/>
              </a:rPr>
              <a:t>(in ER model, ≥ 2)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AU" sz="2800" b="1" dirty="0" smtClean="0">
                <a:solidFill>
                  <a:srgbClr val="0070C0"/>
                </a:solidFill>
                <a:latin typeface="+mn-lt"/>
              </a:rPr>
              <a:t>Cardinality</a:t>
            </a:r>
            <a:r>
              <a:rPr lang="en-AU" sz="2800" dirty="0" smtClean="0">
                <a:latin typeface="+mn-lt"/>
              </a:rPr>
              <a:t> </a:t>
            </a:r>
            <a:r>
              <a:rPr lang="en-AU" sz="2800" dirty="0">
                <a:latin typeface="+mn-lt"/>
              </a:rPr>
              <a:t>= # associated entities on each side of </a:t>
            </a:r>
            <a:r>
              <a:rPr lang="en-AU" sz="2800" dirty="0" smtClean="0">
                <a:latin typeface="+mn-lt"/>
              </a:rPr>
              <a:t>relationship</a:t>
            </a:r>
            <a:endParaRPr lang="en-AU" sz="2800" dirty="0">
              <a:latin typeface="+mn-lt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AU" sz="2800" b="1" dirty="0" smtClean="0">
                <a:solidFill>
                  <a:srgbClr val="0070C0"/>
                </a:solidFill>
                <a:latin typeface="+mn-lt"/>
              </a:rPr>
              <a:t>Participation</a:t>
            </a:r>
            <a:r>
              <a:rPr lang="en-AU" sz="2800" dirty="0" smtClean="0">
                <a:latin typeface="+mn-lt"/>
              </a:rPr>
              <a:t> </a:t>
            </a:r>
            <a:r>
              <a:rPr lang="en-AU" sz="2800" dirty="0">
                <a:latin typeface="+mn-lt"/>
              </a:rPr>
              <a:t>= must every entity be in the </a:t>
            </a:r>
            <a:r>
              <a:rPr lang="en-AU" sz="2800" dirty="0" smtClean="0">
                <a:latin typeface="+mn-lt"/>
              </a:rPr>
              <a:t>relationship</a:t>
            </a:r>
            <a:endParaRPr lang="en-AU" sz="2400" dirty="0" smtClean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txBody>
          <a:bodyPr>
            <a:normAutofit/>
          </a:bodyPr>
          <a:lstStyle/>
          <a:p>
            <a:r>
              <a:rPr lang="en-AU" sz="4000" b="1" dirty="0">
                <a:latin typeface="+mn-lt"/>
              </a:rPr>
              <a:t>Relationship </a:t>
            </a:r>
            <a:r>
              <a:rPr lang="en-AU" sz="4000" b="1" dirty="0" smtClean="0">
                <a:latin typeface="+mn-lt"/>
              </a:rPr>
              <a:t>Sets</a:t>
            </a:r>
            <a:endParaRPr lang="en-AU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AU" sz="4000" b="1" dirty="0">
                <a:latin typeface="+mn-lt"/>
              </a:rPr>
              <a:t>Relationship </a:t>
            </a:r>
            <a:r>
              <a:rPr lang="en-AU" sz="4000" b="1" dirty="0" smtClean="0">
                <a:latin typeface="+mn-lt"/>
              </a:rPr>
              <a:t>Sets (cont’d)</a:t>
            </a:r>
            <a:endParaRPr lang="en-AU" sz="4000" b="1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6" y="3107253"/>
            <a:ext cx="9041680" cy="144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16764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Example: </a:t>
            </a:r>
            <a:r>
              <a:rPr lang="en-AU" sz="2800" dirty="0" smtClean="0"/>
              <a:t>relationship participation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8090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AU" sz="4000" b="1" dirty="0">
                <a:latin typeface="+mn-lt"/>
              </a:rPr>
              <a:t>Relationship </a:t>
            </a:r>
            <a:r>
              <a:rPr lang="en-AU" sz="4000" b="1" dirty="0" smtClean="0">
                <a:latin typeface="+mn-lt"/>
              </a:rPr>
              <a:t>Sets (cont’d)</a:t>
            </a:r>
            <a:endParaRPr lang="en-AU" sz="40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2192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Example: </a:t>
            </a:r>
            <a:r>
              <a:rPr lang="en-AU" sz="2400" dirty="0"/>
              <a:t>relationship cardinality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9464"/>
            <a:ext cx="8916840" cy="426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9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838200"/>
          </a:xfrm>
        </p:spPr>
        <p:txBody>
          <a:bodyPr>
            <a:normAutofit/>
          </a:bodyPr>
          <a:lstStyle/>
          <a:p>
            <a:r>
              <a:rPr lang="en-AU" sz="4000" b="1" dirty="0">
                <a:latin typeface="+mn-lt"/>
              </a:rPr>
              <a:t>Relationship </a:t>
            </a:r>
            <a:r>
              <a:rPr lang="en-AU" sz="4000" b="1" dirty="0" smtClean="0">
                <a:latin typeface="+mn-lt"/>
              </a:rPr>
              <a:t>Sets (cont’d)</a:t>
            </a:r>
            <a:endParaRPr lang="en-AU" sz="40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990600"/>
            <a:ext cx="83058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dirty="0"/>
              <a:t>The role of each entity in a relationship is usually implicit.</a:t>
            </a:r>
          </a:p>
          <a:p>
            <a:r>
              <a:rPr lang="en-AU" sz="2400" dirty="0"/>
              <a:t>If ambiguity arises, can explicitly name the role</a:t>
            </a:r>
            <a:r>
              <a:rPr lang="en-AU" sz="2400" dirty="0" smtClean="0"/>
              <a:t>.</a:t>
            </a:r>
            <a:endParaRPr lang="en-AU" sz="2400" dirty="0"/>
          </a:p>
        </p:txBody>
      </p:sp>
      <p:pic>
        <p:nvPicPr>
          <p:cNvPr id="7172" name="Picture 4" descr="[Diagram:Pic/erroles.pn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7" y="1957621"/>
            <a:ext cx="8936863" cy="398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594360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Role names become more important when developing SQL schemas</a:t>
            </a:r>
          </a:p>
        </p:txBody>
      </p:sp>
    </p:spTree>
    <p:extLst>
      <p:ext uri="{BB962C8B-B14F-4D97-AF65-F5344CB8AC3E}">
        <p14:creationId xmlns:p14="http://schemas.microsoft.com/office/powerpoint/2010/main" val="27256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AU" sz="4000" b="1" dirty="0">
                <a:latin typeface="+mn-lt"/>
              </a:rPr>
              <a:t>Relationship </a:t>
            </a:r>
            <a:r>
              <a:rPr lang="en-AU" sz="4000" b="1" dirty="0" smtClean="0">
                <a:latin typeface="+mn-lt"/>
              </a:rPr>
              <a:t>Sets (cont’d)</a:t>
            </a:r>
            <a:endParaRPr lang="en-AU" sz="40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143000"/>
            <a:ext cx="861204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200" dirty="0" smtClean="0"/>
              <a:t>In </a:t>
            </a:r>
            <a:r>
              <a:rPr lang="en-AU" sz="2200" dirty="0"/>
              <a:t>some cases, a relationship needs associated attributes</a:t>
            </a:r>
            <a:r>
              <a:rPr lang="en-AU" sz="2200" dirty="0" smtClean="0"/>
              <a:t>.</a:t>
            </a:r>
          </a:p>
          <a:p>
            <a:r>
              <a:rPr lang="en-AU" sz="2200" dirty="0"/>
              <a:t>Example: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" y="2246561"/>
            <a:ext cx="8999173" cy="27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54102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(Price and quantity are related to products in a particular shop)</a:t>
            </a:r>
          </a:p>
        </p:txBody>
      </p:sp>
    </p:spTree>
    <p:extLst>
      <p:ext uri="{BB962C8B-B14F-4D97-AF65-F5344CB8AC3E}">
        <p14:creationId xmlns:p14="http://schemas.microsoft.com/office/powerpoint/2010/main" val="27256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838200"/>
          </a:xfrm>
        </p:spPr>
        <p:txBody>
          <a:bodyPr>
            <a:normAutofit/>
          </a:bodyPr>
          <a:lstStyle/>
          <a:p>
            <a:r>
              <a:rPr lang="en-AU" sz="4000" b="1" dirty="0" smtClean="0">
                <a:latin typeface="+mn-lt"/>
              </a:rPr>
              <a:t>Weak Entity Sets</a:t>
            </a:r>
            <a:endParaRPr lang="en-AU" sz="40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202829"/>
            <a:ext cx="86120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 smtClean="0"/>
              <a:t>Weak entities</a:t>
            </a:r>
          </a:p>
          <a:p>
            <a:pPr marL="722313" indent="-271463">
              <a:buFont typeface="Arial" panose="020B0604020202020204" pitchFamily="34" charset="0"/>
              <a:buChar char="•"/>
            </a:pPr>
            <a:r>
              <a:rPr lang="en-AU" sz="2000" dirty="0"/>
              <a:t>exist only because of association with strong </a:t>
            </a:r>
            <a:r>
              <a:rPr lang="en-AU" sz="2000" dirty="0" smtClean="0"/>
              <a:t>entities</a:t>
            </a:r>
            <a:endParaRPr lang="en-AU" sz="2000" dirty="0"/>
          </a:p>
          <a:p>
            <a:pPr marL="722313" indent="-271463">
              <a:buFont typeface="Arial" panose="020B0604020202020204" pitchFamily="34" charset="0"/>
              <a:buChar char="•"/>
            </a:pPr>
            <a:r>
              <a:rPr lang="en-AU" sz="2000" dirty="0"/>
              <a:t>have no key of their own; have a </a:t>
            </a:r>
            <a:r>
              <a:rPr lang="en-AU" sz="2000" b="1" dirty="0" smtClean="0">
                <a:solidFill>
                  <a:srgbClr val="0070C0"/>
                </a:solidFill>
              </a:rPr>
              <a:t>discriminator</a:t>
            </a:r>
          </a:p>
          <a:p>
            <a:pPr marL="722313" indent="-271463">
              <a:buFont typeface="Arial" panose="020B0604020202020204" pitchFamily="34" charset="0"/>
              <a:buChar char="•"/>
            </a:pPr>
            <a:endParaRPr lang="en-AU" sz="2000" b="1" dirty="0" smtClean="0">
              <a:solidFill>
                <a:srgbClr val="0070C0"/>
              </a:solidFill>
            </a:endParaRPr>
          </a:p>
          <a:p>
            <a:r>
              <a:rPr lang="en-AU" sz="2200" dirty="0" smtClean="0"/>
              <a:t>Example</a:t>
            </a:r>
            <a:r>
              <a:rPr lang="en-AU" sz="2200" dirty="0"/>
              <a:t>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" y="2971801"/>
            <a:ext cx="9082216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0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8" y="1219200"/>
            <a:ext cx="9144000" cy="4953000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AU" sz="2800" dirty="0">
                <a:latin typeface="+mn-lt"/>
              </a:rPr>
              <a:t>A </a:t>
            </a:r>
            <a:r>
              <a:rPr lang="en-AU" sz="2800" b="1" dirty="0" smtClean="0">
                <a:solidFill>
                  <a:srgbClr val="0070C0"/>
                </a:solidFill>
                <a:latin typeface="+mn-lt"/>
              </a:rPr>
              <a:t>subclass </a:t>
            </a:r>
            <a:r>
              <a:rPr lang="en-AU" sz="2800" dirty="0">
                <a:latin typeface="+mn-lt"/>
              </a:rPr>
              <a:t>of an entity set </a:t>
            </a:r>
            <a:r>
              <a:rPr lang="en-AU" sz="2800" i="1" dirty="0">
                <a:latin typeface="+mn-lt"/>
              </a:rPr>
              <a:t>A</a:t>
            </a:r>
            <a:r>
              <a:rPr lang="en-AU" sz="2800" dirty="0">
                <a:latin typeface="+mn-lt"/>
              </a:rPr>
              <a:t> is a set of </a:t>
            </a:r>
            <a:r>
              <a:rPr lang="en-AU" sz="2800" dirty="0" smtClean="0">
                <a:latin typeface="+mn-lt"/>
              </a:rPr>
              <a:t>entities:</a:t>
            </a:r>
            <a:endParaRPr lang="en-AU" sz="2800" dirty="0">
              <a:latin typeface="+mn-lt"/>
            </a:endParaRPr>
          </a:p>
          <a:p>
            <a:pPr marL="904875">
              <a:spcBef>
                <a:spcPts val="0"/>
              </a:spcBef>
            </a:pPr>
            <a:r>
              <a:rPr lang="en-AU" sz="2400" dirty="0">
                <a:latin typeface="+mn-lt"/>
              </a:rPr>
              <a:t>with all attributes of </a:t>
            </a:r>
            <a:r>
              <a:rPr lang="en-AU" sz="2400" i="1" dirty="0">
                <a:latin typeface="+mn-lt"/>
              </a:rPr>
              <a:t>A</a:t>
            </a:r>
            <a:r>
              <a:rPr lang="en-AU" sz="2400" dirty="0">
                <a:latin typeface="+mn-lt"/>
              </a:rPr>
              <a:t>, plus (usually) </a:t>
            </a:r>
            <a:r>
              <a:rPr lang="en-AU" sz="2400" dirty="0" smtClean="0">
                <a:latin typeface="+mn-lt"/>
              </a:rPr>
              <a:t>its </a:t>
            </a:r>
            <a:r>
              <a:rPr lang="en-AU" sz="2400" dirty="0">
                <a:latin typeface="+mn-lt"/>
              </a:rPr>
              <a:t>own attributes</a:t>
            </a:r>
          </a:p>
          <a:p>
            <a:pPr marL="904875"/>
            <a:r>
              <a:rPr lang="en-AU" sz="2400" dirty="0">
                <a:latin typeface="+mn-lt"/>
              </a:rPr>
              <a:t>that is involved in all of </a:t>
            </a:r>
            <a:r>
              <a:rPr lang="en-AU" sz="2400" i="1" dirty="0">
                <a:latin typeface="+mn-lt"/>
              </a:rPr>
              <a:t>A</a:t>
            </a:r>
            <a:r>
              <a:rPr lang="en-AU" sz="2400" dirty="0">
                <a:latin typeface="+mn-lt"/>
              </a:rPr>
              <a:t>'s relationships, plus its own</a:t>
            </a:r>
            <a:endParaRPr lang="en-AU" sz="2200" dirty="0" smtClean="0">
              <a:latin typeface="+mn-lt"/>
            </a:endParaRPr>
          </a:p>
          <a:p>
            <a:pPr marL="0" indent="0">
              <a:spcAft>
                <a:spcPts val="600"/>
              </a:spcAft>
              <a:buNone/>
            </a:pPr>
            <a:endParaRPr lang="en-AU" sz="2800" dirty="0" smtClean="0">
              <a:latin typeface="+mn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AU" sz="2800" dirty="0" smtClean="0">
                <a:latin typeface="+mn-lt"/>
              </a:rPr>
              <a:t>Properties </a:t>
            </a:r>
            <a:r>
              <a:rPr lang="en-AU" sz="2800" dirty="0">
                <a:latin typeface="+mn-lt"/>
              </a:rPr>
              <a:t>of </a:t>
            </a:r>
            <a:r>
              <a:rPr lang="en-AU" sz="2800" dirty="0" smtClean="0">
                <a:latin typeface="+mn-lt"/>
              </a:rPr>
              <a:t>subclasses:</a:t>
            </a:r>
          </a:p>
          <a:p>
            <a:pPr marL="904875">
              <a:spcBef>
                <a:spcPts val="0"/>
              </a:spcBef>
            </a:pPr>
            <a:r>
              <a:rPr lang="en-AU" sz="2400" b="1" dirty="0">
                <a:solidFill>
                  <a:srgbClr val="0070C0"/>
                </a:solidFill>
                <a:latin typeface="+mn-lt"/>
              </a:rPr>
              <a:t>overlapping</a:t>
            </a:r>
            <a:r>
              <a:rPr lang="en-AU" sz="2400" dirty="0">
                <a:latin typeface="+mn-lt"/>
              </a:rPr>
              <a:t> or </a:t>
            </a:r>
            <a:r>
              <a:rPr lang="en-AU" sz="2400" b="1" dirty="0">
                <a:solidFill>
                  <a:srgbClr val="0070C0"/>
                </a:solidFill>
                <a:latin typeface="+mn-lt"/>
              </a:rPr>
              <a:t>disjoint</a:t>
            </a:r>
            <a:r>
              <a:rPr lang="en-AU" sz="2400" dirty="0">
                <a:latin typeface="+mn-lt"/>
              </a:rPr>
              <a:t> </a:t>
            </a:r>
            <a:r>
              <a:rPr lang="en-AU" sz="2000" dirty="0">
                <a:latin typeface="+mn-lt"/>
              </a:rPr>
              <a:t>(can an entity be in multiple subclasses?)</a:t>
            </a:r>
          </a:p>
          <a:p>
            <a:pPr marL="904875"/>
            <a:r>
              <a:rPr lang="en-AU" sz="2400" b="1" dirty="0">
                <a:solidFill>
                  <a:srgbClr val="0070C0"/>
                </a:solidFill>
                <a:latin typeface="+mn-lt"/>
              </a:rPr>
              <a:t>total</a:t>
            </a:r>
            <a:r>
              <a:rPr lang="en-AU" sz="2400" dirty="0">
                <a:latin typeface="+mn-lt"/>
              </a:rPr>
              <a:t> or </a:t>
            </a:r>
            <a:r>
              <a:rPr lang="en-AU" sz="2400" b="1" dirty="0">
                <a:solidFill>
                  <a:srgbClr val="0070C0"/>
                </a:solidFill>
                <a:latin typeface="+mn-lt"/>
              </a:rPr>
              <a:t>partial</a:t>
            </a:r>
            <a:r>
              <a:rPr lang="en-AU" sz="2400" dirty="0">
                <a:latin typeface="+mn-lt"/>
              </a:rPr>
              <a:t> </a:t>
            </a:r>
            <a:r>
              <a:rPr lang="en-AU" sz="2000" dirty="0">
                <a:latin typeface="+mn-lt"/>
              </a:rPr>
              <a:t>(does every entity have to also be in a subclass</a:t>
            </a:r>
            <a:r>
              <a:rPr lang="en-AU" sz="2000" dirty="0" smtClean="0">
                <a:latin typeface="+mn-lt"/>
              </a:rPr>
              <a:t>?)</a:t>
            </a:r>
          </a:p>
          <a:p>
            <a:pPr marL="0" indent="0">
              <a:spcAft>
                <a:spcPts val="600"/>
              </a:spcAft>
              <a:buNone/>
            </a:pPr>
            <a:endParaRPr lang="en-AU" sz="2800" dirty="0" smtClean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2800" dirty="0">
                <a:latin typeface="+mn-lt"/>
              </a:rPr>
              <a:t>Special case: entity has one subclass ("</a:t>
            </a:r>
            <a:r>
              <a:rPr lang="en-AU" sz="2800" i="1" dirty="0">
                <a:latin typeface="+mn-lt"/>
              </a:rPr>
              <a:t>B</a:t>
            </a:r>
            <a:r>
              <a:rPr lang="en-AU" sz="2800" dirty="0">
                <a:latin typeface="+mn-lt"/>
              </a:rPr>
              <a:t> </a:t>
            </a:r>
            <a:r>
              <a:rPr lang="en-AU" sz="2800" b="1" dirty="0">
                <a:solidFill>
                  <a:srgbClr val="0070C0"/>
                </a:solidFill>
                <a:latin typeface="+mn-lt"/>
              </a:rPr>
              <a:t>is-a</a:t>
            </a:r>
            <a:r>
              <a:rPr lang="en-AU" sz="2800" dirty="0">
                <a:latin typeface="+mn-lt"/>
              </a:rPr>
              <a:t> </a:t>
            </a:r>
            <a:r>
              <a:rPr lang="en-AU" sz="2800" i="1" dirty="0">
                <a:latin typeface="+mn-lt"/>
              </a:rPr>
              <a:t>A</a:t>
            </a:r>
            <a:r>
              <a:rPr lang="en-AU" sz="2800" dirty="0">
                <a:latin typeface="+mn-lt"/>
              </a:rPr>
              <a:t>" </a:t>
            </a:r>
            <a:r>
              <a:rPr lang="en-AU" sz="2800" dirty="0" smtClean="0">
                <a:latin typeface="+mn-lt"/>
              </a:rPr>
              <a:t>specialisation</a:t>
            </a:r>
            <a:r>
              <a:rPr lang="en-AU" sz="2800" dirty="0">
                <a:latin typeface="+mn-lt"/>
              </a:rPr>
              <a:t>)</a:t>
            </a:r>
            <a:endParaRPr lang="en-AU" sz="2800" dirty="0" smtClean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AU" sz="4000" b="1" dirty="0">
                <a:latin typeface="+mn-lt"/>
              </a:rPr>
              <a:t>Subclasses and Inheritance</a:t>
            </a:r>
            <a:endParaRPr lang="en-AU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76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AU" sz="4000" b="1" dirty="0">
                <a:latin typeface="+mn-lt"/>
              </a:rPr>
              <a:t>Subclasses and </a:t>
            </a:r>
            <a:r>
              <a:rPr lang="en-AU" sz="4000" b="1" dirty="0" smtClean="0">
                <a:latin typeface="+mn-lt"/>
              </a:rPr>
              <a:t>Inheritance (</a:t>
            </a:r>
            <a:r>
              <a:rPr lang="en-AU" sz="4000" b="1" dirty="0">
                <a:latin typeface="+mn-lt"/>
              </a:rPr>
              <a:t>cont’d</a:t>
            </a:r>
            <a:r>
              <a:rPr lang="en-AU" sz="4000" b="1" dirty="0" smtClean="0">
                <a:latin typeface="+mn-lt"/>
              </a:rPr>
              <a:t>)</a:t>
            </a:r>
            <a:endParaRPr lang="en-AU" sz="40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143000"/>
            <a:ext cx="8612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 smtClean="0"/>
              <a:t>Example</a:t>
            </a:r>
            <a:r>
              <a:rPr lang="en-AU" sz="2200" dirty="0"/>
              <a:t>:</a:t>
            </a:r>
          </a:p>
        </p:txBody>
      </p:sp>
      <p:pic>
        <p:nvPicPr>
          <p:cNvPr id="10242" name="Picture 2" descr="[Diagram:Pic/inherit.pn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0825" cy="497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9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819272" cy="4495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AU" sz="2800" dirty="0">
                <a:latin typeface="+mn-lt"/>
              </a:rPr>
              <a:t>ER model: simple, powerful set of data modelling </a:t>
            </a:r>
            <a:r>
              <a:rPr lang="en-AU" sz="2800" dirty="0" smtClean="0">
                <a:latin typeface="+mn-lt"/>
              </a:rPr>
              <a:t>tools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AU" sz="2800" dirty="0" smtClean="0">
                <a:latin typeface="+mn-lt"/>
              </a:rPr>
              <a:t>Some </a:t>
            </a:r>
            <a:r>
              <a:rPr lang="en-AU" sz="2800" dirty="0">
                <a:latin typeface="+mn-lt"/>
              </a:rPr>
              <a:t>considerations in designing ER models</a:t>
            </a:r>
            <a:r>
              <a:rPr lang="en-AU" sz="2800" dirty="0" smtClean="0">
                <a:latin typeface="+mn-lt"/>
              </a:rPr>
              <a:t>:</a:t>
            </a:r>
          </a:p>
          <a:p>
            <a:pPr marL="633413" indent="-266700" defTabSz="900113">
              <a:spcBef>
                <a:spcPts val="0"/>
              </a:spcBef>
              <a:spcAft>
                <a:spcPts val="400"/>
              </a:spcAft>
            </a:pPr>
            <a:r>
              <a:rPr lang="en-AU" sz="2400" dirty="0">
                <a:latin typeface="+mn-lt"/>
              </a:rPr>
              <a:t>should an "object" be represented by an attribute or entity?</a:t>
            </a:r>
          </a:p>
          <a:p>
            <a:pPr marL="633413" indent="-266700" defTabSz="900113">
              <a:spcBef>
                <a:spcPts val="0"/>
              </a:spcBef>
              <a:spcAft>
                <a:spcPts val="400"/>
              </a:spcAft>
            </a:pPr>
            <a:r>
              <a:rPr lang="en-AU" sz="2400" dirty="0">
                <a:latin typeface="+mn-lt"/>
              </a:rPr>
              <a:t>is a "concept" best expressed as an entity or relationship?</a:t>
            </a:r>
          </a:p>
          <a:p>
            <a:pPr marL="633413" indent="-266700" defTabSz="900113">
              <a:spcBef>
                <a:spcPts val="0"/>
              </a:spcBef>
              <a:spcAft>
                <a:spcPts val="400"/>
              </a:spcAft>
            </a:pPr>
            <a:r>
              <a:rPr lang="en-AU" sz="2400" dirty="0">
                <a:latin typeface="+mn-lt"/>
              </a:rPr>
              <a:t>should we use </a:t>
            </a:r>
            <a:r>
              <a:rPr lang="en-AU" sz="2400" i="1" dirty="0">
                <a:latin typeface="+mn-lt"/>
              </a:rPr>
              <a:t>n</a:t>
            </a:r>
            <a:r>
              <a:rPr lang="en-AU" sz="2400" dirty="0">
                <a:latin typeface="+mn-lt"/>
              </a:rPr>
              <a:t>-way </a:t>
            </a:r>
            <a:r>
              <a:rPr lang="en-AU" sz="2400" dirty="0" smtClean="0">
                <a:latin typeface="+mn-lt"/>
              </a:rPr>
              <a:t>relationship </a:t>
            </a:r>
            <a:r>
              <a:rPr lang="en-AU" sz="2400" dirty="0">
                <a:latin typeface="+mn-lt"/>
              </a:rPr>
              <a:t>or several 2-way </a:t>
            </a:r>
            <a:r>
              <a:rPr lang="en-AU" sz="2400" dirty="0" smtClean="0">
                <a:latin typeface="+mn-lt"/>
              </a:rPr>
              <a:t>relationships</a:t>
            </a:r>
            <a:r>
              <a:rPr lang="en-AU" sz="2400" dirty="0">
                <a:latin typeface="+mn-lt"/>
              </a:rPr>
              <a:t>?</a:t>
            </a:r>
          </a:p>
          <a:p>
            <a:pPr marL="633413" indent="-266700" defTabSz="900113">
              <a:spcBef>
                <a:spcPts val="0"/>
              </a:spcBef>
              <a:spcAft>
                <a:spcPts val="400"/>
              </a:spcAft>
            </a:pPr>
            <a:r>
              <a:rPr lang="en-AU" sz="2400" dirty="0">
                <a:latin typeface="+mn-lt"/>
              </a:rPr>
              <a:t>is an "object" a strong or weak entity? (usually strong)</a:t>
            </a:r>
          </a:p>
          <a:p>
            <a:pPr marL="633413" indent="-266700" defTabSz="900113">
              <a:spcBef>
                <a:spcPts val="0"/>
              </a:spcBef>
            </a:pPr>
            <a:r>
              <a:rPr lang="en-AU" sz="2400" dirty="0">
                <a:latin typeface="+mn-lt"/>
              </a:rPr>
              <a:t>are there subclasses/superclasses within the entities</a:t>
            </a:r>
            <a:r>
              <a:rPr lang="en-AU" sz="2400" dirty="0" smtClean="0">
                <a:latin typeface="+mn-lt"/>
              </a:rPr>
              <a:t>?</a:t>
            </a:r>
            <a:endParaRPr lang="en-AU" sz="2000" dirty="0" smtClean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en-AU" sz="2200" dirty="0" smtClean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 smtClean="0">
                <a:latin typeface="+mn-lt"/>
              </a:rPr>
              <a:t>Answers </a:t>
            </a:r>
            <a:r>
              <a:rPr lang="en-AU" sz="2200" dirty="0">
                <a:latin typeface="+mn-lt"/>
              </a:rPr>
              <a:t>to above are worked out by </a:t>
            </a:r>
            <a:r>
              <a:rPr lang="en-AU" sz="2200" i="1" dirty="0">
                <a:latin typeface="+mn-lt"/>
              </a:rPr>
              <a:t>thinking</a:t>
            </a:r>
            <a:r>
              <a:rPr lang="en-AU" sz="2200" dirty="0">
                <a:latin typeface="+mn-lt"/>
              </a:rPr>
              <a:t> about the application </a:t>
            </a:r>
            <a:r>
              <a:rPr lang="en-AU" sz="2200" dirty="0" smtClean="0">
                <a:latin typeface="+mn-lt"/>
              </a:rPr>
              <a:t>domain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AU" sz="4000" b="1" dirty="0">
                <a:latin typeface="+mn-lt"/>
              </a:rPr>
              <a:t>Design Using the ER Model</a:t>
            </a:r>
            <a:endParaRPr lang="en-AU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19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590672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2800" dirty="0">
                <a:latin typeface="+mn-lt"/>
              </a:rPr>
              <a:t>ER diagrams are typically too large to fit on a single </a:t>
            </a:r>
            <a:r>
              <a:rPr lang="en-AU" sz="2800" dirty="0" smtClean="0">
                <a:latin typeface="+mn-lt"/>
              </a:rPr>
              <a:t>screen</a:t>
            </a:r>
            <a:br>
              <a:rPr lang="en-AU" sz="2800" dirty="0" smtClean="0">
                <a:latin typeface="+mn-lt"/>
              </a:rPr>
            </a:br>
            <a:r>
              <a:rPr lang="en-AU" sz="2400" dirty="0" smtClean="0">
                <a:latin typeface="+mn-lt"/>
              </a:rPr>
              <a:t>(</a:t>
            </a:r>
            <a:r>
              <a:rPr lang="en-AU" sz="2400" dirty="0">
                <a:latin typeface="+mn-lt"/>
              </a:rPr>
              <a:t>or a single sheet of paper, if printing)</a:t>
            </a:r>
            <a:endParaRPr lang="en-AU" sz="2400" dirty="0" smtClean="0">
              <a:latin typeface="+mn-lt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2800" dirty="0">
                <a:latin typeface="+mn-lt"/>
              </a:rPr>
              <a:t>One commonly used strategy:</a:t>
            </a:r>
            <a:endParaRPr lang="en-AU" sz="2800" dirty="0" smtClean="0">
              <a:latin typeface="+mn-lt"/>
            </a:endParaRPr>
          </a:p>
          <a:p>
            <a:pPr marL="633413" indent="-266700" defTabSz="900113">
              <a:spcBef>
                <a:spcPts val="0"/>
              </a:spcBef>
              <a:spcAft>
                <a:spcPts val="600"/>
              </a:spcAft>
            </a:pPr>
            <a:r>
              <a:rPr lang="en-AU" sz="2400" dirty="0">
                <a:latin typeface="+mn-lt"/>
              </a:rPr>
              <a:t>define entity sets separately, showing attributes</a:t>
            </a:r>
          </a:p>
          <a:p>
            <a:pPr marL="633413" indent="-266700" defTabSz="900113">
              <a:spcBef>
                <a:spcPts val="0"/>
              </a:spcBef>
              <a:spcAft>
                <a:spcPts val="600"/>
              </a:spcAft>
            </a:pPr>
            <a:r>
              <a:rPr lang="en-AU" sz="2400" dirty="0">
                <a:latin typeface="+mn-lt"/>
              </a:rPr>
              <a:t>combine </a:t>
            </a:r>
            <a:r>
              <a:rPr lang="en-AU" sz="2400" dirty="0" smtClean="0">
                <a:latin typeface="+mn-lt"/>
              </a:rPr>
              <a:t>entities </a:t>
            </a:r>
            <a:r>
              <a:rPr lang="en-AU" sz="2400" dirty="0">
                <a:latin typeface="+mn-lt"/>
              </a:rPr>
              <a:t>and relationships on a single diagram </a:t>
            </a:r>
            <a:r>
              <a:rPr lang="en-AU" sz="2400" dirty="0" smtClean="0">
                <a:latin typeface="+mn-lt"/>
              </a:rPr>
              <a:t/>
            </a:r>
            <a:br>
              <a:rPr lang="en-AU" sz="2400" dirty="0" smtClean="0">
                <a:latin typeface="+mn-lt"/>
              </a:rPr>
            </a:br>
            <a:r>
              <a:rPr lang="en-AU" sz="2200" dirty="0" smtClean="0">
                <a:latin typeface="+mn-lt"/>
              </a:rPr>
              <a:t>(</a:t>
            </a:r>
            <a:r>
              <a:rPr lang="en-AU" sz="2200" dirty="0">
                <a:latin typeface="+mn-lt"/>
              </a:rPr>
              <a:t>but without entity attributes)</a:t>
            </a:r>
          </a:p>
          <a:p>
            <a:pPr marL="633413" indent="-266700" defTabSz="900113">
              <a:spcBef>
                <a:spcPts val="0"/>
              </a:spcBef>
              <a:spcAft>
                <a:spcPts val="400"/>
              </a:spcAft>
            </a:pPr>
            <a:r>
              <a:rPr lang="en-AU" sz="2400" dirty="0">
                <a:latin typeface="+mn-lt"/>
              </a:rPr>
              <a:t>if very large design, may use several linked </a:t>
            </a:r>
            <a:r>
              <a:rPr lang="en-AU" sz="2400" dirty="0" smtClean="0">
                <a:latin typeface="+mn-lt"/>
              </a:rPr>
              <a:t>diagrams</a:t>
            </a:r>
            <a:endParaRPr lang="en-AU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AU" sz="4000" b="1" dirty="0">
                <a:latin typeface="+mn-lt"/>
              </a:rPr>
              <a:t>Design Using the ER </a:t>
            </a:r>
            <a:r>
              <a:rPr lang="en-AU" sz="4000" b="1" dirty="0" smtClean="0">
                <a:latin typeface="+mn-lt"/>
              </a:rPr>
              <a:t>Model (cont’d)</a:t>
            </a:r>
            <a:endParaRPr lang="en-AU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90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7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AU" b="1" dirty="0" smtClean="0">
                <a:latin typeface="+mn-lt"/>
              </a:rPr>
              <a:t>Final Exam: </a:t>
            </a:r>
          </a:p>
          <a:p>
            <a:pPr marL="717550" lvl="1" indent="0">
              <a:lnSpc>
                <a:spcPct val="150000"/>
              </a:lnSpc>
              <a:buNone/>
            </a:pPr>
            <a:r>
              <a:rPr lang="en-AU" b="1" dirty="0" smtClean="0">
                <a:latin typeface="+mn-lt"/>
              </a:rPr>
              <a:t>Two (2)</a:t>
            </a:r>
            <a:r>
              <a:rPr lang="en-AU" dirty="0" smtClean="0">
                <a:latin typeface="+mn-lt"/>
              </a:rPr>
              <a:t> </a:t>
            </a:r>
            <a:r>
              <a:rPr lang="en-AU" dirty="0">
                <a:latin typeface="+mn-lt"/>
              </a:rPr>
              <a:t>hours </a:t>
            </a:r>
            <a:r>
              <a:rPr lang="en-AU" b="1" dirty="0">
                <a:latin typeface="+mn-lt"/>
              </a:rPr>
              <a:t>written</a:t>
            </a:r>
            <a:r>
              <a:rPr lang="en-AU" dirty="0">
                <a:latin typeface="+mn-lt"/>
              </a:rPr>
              <a:t> exam</a:t>
            </a:r>
          </a:p>
          <a:p>
            <a:pPr marL="717550" lvl="1" indent="0">
              <a:lnSpc>
                <a:spcPct val="150000"/>
              </a:lnSpc>
              <a:buNone/>
            </a:pPr>
            <a:r>
              <a:rPr lang="en-AU" dirty="0" smtClean="0">
                <a:latin typeface="+mn-lt"/>
              </a:rPr>
              <a:t>Worth </a:t>
            </a:r>
            <a:r>
              <a:rPr lang="en-AU" b="1" dirty="0" smtClean="0">
                <a:latin typeface="+mn-lt"/>
              </a:rPr>
              <a:t>60%</a:t>
            </a:r>
            <a:r>
              <a:rPr lang="en-AU" dirty="0" smtClean="0">
                <a:latin typeface="+mn-lt"/>
              </a:rPr>
              <a:t> during exam period</a:t>
            </a:r>
            <a:endParaRPr lang="en-AU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AU" b="1" dirty="0" smtClean="0">
                <a:latin typeface="+mn-lt"/>
              </a:rPr>
              <a:t>Final Mark:</a:t>
            </a:r>
          </a:p>
          <a:p>
            <a:pPr marL="717550" lvl="1" indent="0">
              <a:lnSpc>
                <a:spcPct val="150000"/>
              </a:lnSpc>
              <a:buNone/>
            </a:pPr>
            <a:r>
              <a:rPr lang="en-US" dirty="0" err="1" smtClean="0">
                <a:latin typeface="+mn-lt"/>
              </a:rPr>
              <a:t>FinalMark</a:t>
            </a:r>
            <a:r>
              <a:rPr lang="en-US" dirty="0" smtClean="0">
                <a:latin typeface="+mn-lt"/>
              </a:rPr>
              <a:t> =  A1Mark </a:t>
            </a:r>
            <a:r>
              <a:rPr lang="en-US" dirty="0">
                <a:latin typeface="+mn-lt"/>
              </a:rPr>
              <a:t>+ </a:t>
            </a:r>
            <a:r>
              <a:rPr lang="en-US" dirty="0" smtClean="0">
                <a:latin typeface="+mn-lt"/>
              </a:rPr>
              <a:t>A2Mark </a:t>
            </a:r>
            <a:r>
              <a:rPr lang="en-US" dirty="0">
                <a:latin typeface="+mn-lt"/>
              </a:rPr>
              <a:t>+ </a:t>
            </a:r>
            <a:r>
              <a:rPr lang="en-US" dirty="0" smtClean="0">
                <a:latin typeface="+mn-lt"/>
              </a:rPr>
              <a:t>A3Mark </a:t>
            </a:r>
            <a:r>
              <a:rPr lang="en-US" dirty="0">
                <a:latin typeface="+mn-lt"/>
              </a:rPr>
              <a:t>+ </a:t>
            </a:r>
            <a:r>
              <a:rPr lang="en-US" dirty="0" err="1" smtClean="0">
                <a:latin typeface="+mn-lt"/>
              </a:rPr>
              <a:t>ExamMark</a:t>
            </a:r>
            <a:endParaRPr lang="en-US" b="1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AU" b="1" dirty="0" smtClean="0">
                <a:latin typeface="+mn-lt"/>
              </a:rPr>
              <a:t>Hurdle:</a:t>
            </a:r>
          </a:p>
          <a:p>
            <a:pPr marL="717550" lvl="1" indent="0">
              <a:lnSpc>
                <a:spcPct val="150000"/>
              </a:lnSpc>
              <a:buNone/>
            </a:pPr>
            <a:r>
              <a:rPr lang="en-AU" dirty="0" smtClean="0">
                <a:latin typeface="+mn-lt"/>
              </a:rPr>
              <a:t>To </a:t>
            </a:r>
            <a:r>
              <a:rPr lang="en-AU" dirty="0">
                <a:latin typeface="+mn-lt"/>
              </a:rPr>
              <a:t>pass this </a:t>
            </a:r>
            <a:r>
              <a:rPr lang="en-AU" dirty="0" smtClean="0">
                <a:latin typeface="+mn-lt"/>
              </a:rPr>
              <a:t>course, </a:t>
            </a:r>
            <a:r>
              <a:rPr lang="en-AU" dirty="0">
                <a:latin typeface="+mn-lt"/>
              </a:rPr>
              <a:t>you must obtain </a:t>
            </a:r>
            <a:r>
              <a:rPr lang="en-AU" b="1" dirty="0">
                <a:latin typeface="+mn-lt"/>
              </a:rPr>
              <a:t>at least </a:t>
            </a:r>
            <a:r>
              <a:rPr lang="en-AU" b="1" dirty="0" smtClean="0">
                <a:latin typeface="+mn-lt"/>
              </a:rPr>
              <a:t>40</a:t>
            </a:r>
            <a:r>
              <a:rPr lang="en-AU" b="1" dirty="0">
                <a:latin typeface="+mn-lt"/>
              </a:rPr>
              <a:t>%</a:t>
            </a:r>
            <a:r>
              <a:rPr lang="en-AU" dirty="0">
                <a:latin typeface="+mn-lt"/>
              </a:rPr>
              <a:t> i</a:t>
            </a:r>
            <a:r>
              <a:rPr lang="en-AU" dirty="0" smtClean="0">
                <a:latin typeface="+mn-lt"/>
              </a:rPr>
              <a:t>n </a:t>
            </a:r>
            <a:r>
              <a:rPr lang="en-AU" dirty="0">
                <a:latin typeface="+mn-lt"/>
              </a:rPr>
              <a:t>the final </a:t>
            </a:r>
            <a:r>
              <a:rPr lang="en-AU" dirty="0" smtClean="0">
                <a:latin typeface="+mn-lt"/>
              </a:rPr>
              <a:t>exam </a:t>
            </a:r>
            <a:r>
              <a:rPr lang="en-AU" dirty="0">
                <a:latin typeface="+mn-lt"/>
              </a:rPr>
              <a:t>with a combined total of at least 50</a:t>
            </a:r>
            <a:r>
              <a:rPr lang="en-AU" dirty="0" smtClean="0">
                <a:latin typeface="+mn-lt"/>
              </a:rPr>
              <a:t>%</a:t>
            </a:r>
            <a:endParaRPr lang="en-AU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b="1" dirty="0" smtClean="0">
              <a:latin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 smtClean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0764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j-lt"/>
              </a:rPr>
              <a:t>Course Information (cont’d)</a:t>
            </a:r>
            <a:endParaRPr lang="en-A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40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6388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AU" sz="2000" dirty="0">
                <a:latin typeface="+mn-lt"/>
              </a:rPr>
              <a:t>Patients are identified by an SSN, and their names, addresses and ages must be recorded.</a:t>
            </a:r>
          </a:p>
          <a:p>
            <a:pPr>
              <a:spcAft>
                <a:spcPts val="600"/>
              </a:spcAft>
            </a:pPr>
            <a:r>
              <a:rPr lang="en-AU" sz="2000" dirty="0">
                <a:latin typeface="+mn-lt"/>
              </a:rPr>
              <a:t>Doctors are identified by an SSN. For each doctor, the name, specialty and years of experience must be recorded.</a:t>
            </a:r>
          </a:p>
          <a:p>
            <a:pPr>
              <a:spcAft>
                <a:spcPts val="600"/>
              </a:spcAft>
            </a:pPr>
            <a:r>
              <a:rPr lang="en-AU" sz="2000" dirty="0">
                <a:latin typeface="+mn-lt"/>
              </a:rPr>
              <a:t>Each pharmacy has a name, address and phone number. A pharmacy must have a manager.</a:t>
            </a:r>
          </a:p>
          <a:p>
            <a:pPr>
              <a:spcAft>
                <a:spcPts val="600"/>
              </a:spcAft>
            </a:pPr>
            <a:r>
              <a:rPr lang="en-AU" sz="2000" dirty="0">
                <a:latin typeface="+mn-lt"/>
              </a:rPr>
              <a:t>A pharmacist is identified by an SSN, he/she can only work for one pharmacy. For each pharmacist, the name, qualification must be recorded.</a:t>
            </a:r>
          </a:p>
          <a:p>
            <a:pPr>
              <a:spcAft>
                <a:spcPts val="600"/>
              </a:spcAft>
            </a:pPr>
            <a:r>
              <a:rPr lang="en-AU" sz="2000" dirty="0">
                <a:latin typeface="+mn-lt"/>
              </a:rPr>
              <a:t>For each drug, the trade name and formula must be recorded.</a:t>
            </a:r>
          </a:p>
          <a:p>
            <a:pPr>
              <a:spcAft>
                <a:spcPts val="600"/>
              </a:spcAft>
            </a:pPr>
            <a:r>
              <a:rPr lang="en-AU" sz="2000" dirty="0">
                <a:latin typeface="+mn-lt"/>
              </a:rPr>
              <a:t>Every patient has a primary physician. Every doctor has at least one patient.</a:t>
            </a:r>
          </a:p>
          <a:p>
            <a:pPr>
              <a:spcAft>
                <a:spcPts val="600"/>
              </a:spcAft>
            </a:pPr>
            <a:r>
              <a:rPr lang="en-AU" sz="2000" dirty="0">
                <a:latin typeface="+mn-lt"/>
              </a:rPr>
              <a:t>Each pharmacy sells several drugs, and has a price for each. A drug could be sold at several pharmacies, and the price could vary between pharmacies.</a:t>
            </a:r>
          </a:p>
          <a:p>
            <a:pPr>
              <a:spcAft>
                <a:spcPts val="600"/>
              </a:spcAft>
            </a:pPr>
            <a:r>
              <a:rPr lang="en-AU" sz="2000" dirty="0">
                <a:latin typeface="+mn-lt"/>
              </a:rPr>
              <a:t>Doctors prescribe drugs for patients. A doctor could prescribe one or more drugs for several patients, and a patient could obtain prescriptions from several doctors. Each prescription has a date and quantity associated with it.</a:t>
            </a:r>
            <a:endParaRPr lang="en-AU" sz="20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AU" sz="4000" b="1" dirty="0">
                <a:latin typeface="+mn-lt"/>
              </a:rPr>
              <a:t>Exercise: Medical Information</a:t>
            </a:r>
            <a:endParaRPr lang="en-AU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17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257800"/>
          </a:xfrm>
        </p:spPr>
        <p:txBody>
          <a:bodyPr>
            <a:normAutofit fontScale="77500" lnSpcReduction="20000"/>
          </a:bodyPr>
          <a:lstStyle/>
          <a:p>
            <a:r>
              <a:rPr lang="en-AU" dirty="0">
                <a:latin typeface="+mn-lt"/>
              </a:rPr>
              <a:t>Textbook:</a:t>
            </a:r>
          </a:p>
          <a:p>
            <a:pPr lvl="1"/>
            <a:r>
              <a:rPr lang="en-AU" dirty="0">
                <a:latin typeface="+mn-lt"/>
                <a:hlinkClick r:id="rId2"/>
              </a:rPr>
              <a:t>Fundamentals of Database Systems </a:t>
            </a:r>
            <a:r>
              <a:rPr lang="en-AU" dirty="0">
                <a:latin typeface="+mn-lt"/>
              </a:rPr>
              <a:t>, </a:t>
            </a:r>
            <a:r>
              <a:rPr lang="en-AU" dirty="0" err="1">
                <a:latin typeface="+mn-lt"/>
              </a:rPr>
              <a:t>Elmasri</a:t>
            </a:r>
            <a:r>
              <a:rPr lang="en-AU" dirty="0">
                <a:latin typeface="+mn-lt"/>
              </a:rPr>
              <a:t> and </a:t>
            </a:r>
            <a:r>
              <a:rPr lang="en-AU" dirty="0" err="1">
                <a:latin typeface="+mn-lt"/>
              </a:rPr>
              <a:t>Navathe</a:t>
            </a:r>
            <a:r>
              <a:rPr lang="en-AU" dirty="0">
                <a:latin typeface="+mn-lt"/>
              </a:rPr>
              <a:t>, </a:t>
            </a:r>
            <a:r>
              <a:rPr lang="en-AU" dirty="0" smtClean="0">
                <a:latin typeface="+mn-lt"/>
              </a:rPr>
              <a:t>7th </a:t>
            </a:r>
            <a:r>
              <a:rPr lang="en-AU" dirty="0">
                <a:latin typeface="+mn-lt"/>
              </a:rPr>
              <a:t>edition, </a:t>
            </a:r>
            <a:r>
              <a:rPr lang="en-AU" dirty="0" smtClean="0">
                <a:latin typeface="+mn-lt"/>
              </a:rPr>
              <a:t>2016, </a:t>
            </a:r>
            <a:r>
              <a:rPr lang="en-AU" dirty="0">
                <a:latin typeface="+mn-lt"/>
              </a:rPr>
              <a:t>Addison-Wesley</a:t>
            </a:r>
          </a:p>
          <a:p>
            <a:endParaRPr lang="en-AU" dirty="0" smtClean="0">
              <a:latin typeface="+mn-lt"/>
            </a:endParaRPr>
          </a:p>
          <a:p>
            <a:r>
              <a:rPr lang="en-AU" dirty="0" smtClean="0">
                <a:latin typeface="+mn-lt"/>
              </a:rPr>
              <a:t>Reference </a:t>
            </a:r>
            <a:r>
              <a:rPr lang="en-AU" dirty="0">
                <a:latin typeface="+mn-lt"/>
              </a:rPr>
              <a:t>books</a:t>
            </a:r>
            <a:r>
              <a:rPr lang="en-AU" dirty="0" smtClean="0">
                <a:latin typeface="+mn-lt"/>
              </a:rPr>
              <a:t>:</a:t>
            </a:r>
            <a:endParaRPr lang="en-AU" dirty="0">
              <a:latin typeface="+mn-lt"/>
            </a:endParaRPr>
          </a:p>
          <a:p>
            <a:pPr lvl="1"/>
            <a:r>
              <a:rPr lang="en-AU" dirty="0">
                <a:latin typeface="+mn-lt"/>
                <a:hlinkClick r:id="rId3"/>
              </a:rPr>
              <a:t>Database System Concepts </a:t>
            </a:r>
            <a:r>
              <a:rPr lang="en-AU" dirty="0">
                <a:latin typeface="+mn-lt"/>
              </a:rPr>
              <a:t>, </a:t>
            </a:r>
            <a:r>
              <a:rPr lang="en-AU" dirty="0" err="1">
                <a:latin typeface="+mn-lt"/>
              </a:rPr>
              <a:t>Silberschatz</a:t>
            </a:r>
            <a:r>
              <a:rPr lang="en-AU" dirty="0">
                <a:latin typeface="+mn-lt"/>
              </a:rPr>
              <a:t>, </a:t>
            </a:r>
            <a:r>
              <a:rPr lang="en-AU" dirty="0" err="1">
                <a:latin typeface="+mn-lt"/>
              </a:rPr>
              <a:t>Korth</a:t>
            </a:r>
            <a:r>
              <a:rPr lang="en-AU" dirty="0">
                <a:latin typeface="+mn-lt"/>
              </a:rPr>
              <a:t>, </a:t>
            </a:r>
            <a:r>
              <a:rPr lang="en-AU" dirty="0" err="1">
                <a:latin typeface="+mn-lt"/>
              </a:rPr>
              <a:t>Sudarshan</a:t>
            </a:r>
            <a:r>
              <a:rPr lang="en-AU" dirty="0">
                <a:latin typeface="+mn-lt"/>
              </a:rPr>
              <a:t>, 6th edition, 2010, McGraw-Hill</a:t>
            </a:r>
          </a:p>
          <a:p>
            <a:pPr lvl="1"/>
            <a:r>
              <a:rPr lang="en-AU" dirty="0">
                <a:latin typeface="+mn-lt"/>
                <a:hlinkClick r:id="rId4"/>
              </a:rPr>
              <a:t>Database Management Systems </a:t>
            </a:r>
            <a:r>
              <a:rPr lang="en-AU" dirty="0">
                <a:latin typeface="+mn-lt"/>
              </a:rPr>
              <a:t>, Ramakrishnan and </a:t>
            </a:r>
            <a:r>
              <a:rPr lang="en-AU" dirty="0" err="1">
                <a:latin typeface="+mn-lt"/>
              </a:rPr>
              <a:t>Gehrke</a:t>
            </a:r>
            <a:r>
              <a:rPr lang="en-AU" dirty="0">
                <a:latin typeface="+mn-lt"/>
              </a:rPr>
              <a:t>, 3rd edition, 2003, McGraw-Hill</a:t>
            </a:r>
          </a:p>
          <a:p>
            <a:pPr lvl="1"/>
            <a:r>
              <a:rPr lang="en-AU" dirty="0">
                <a:latin typeface="+mn-lt"/>
                <a:hlinkClick r:id="rId5"/>
              </a:rPr>
              <a:t>Database Systems: The Complete Book </a:t>
            </a:r>
            <a:r>
              <a:rPr lang="en-AU" dirty="0">
                <a:latin typeface="+mn-lt"/>
              </a:rPr>
              <a:t>, Garcia-Molina, Ullman, </a:t>
            </a:r>
            <a:r>
              <a:rPr lang="en-AU" dirty="0" err="1">
                <a:latin typeface="+mn-lt"/>
              </a:rPr>
              <a:t>Widom</a:t>
            </a:r>
            <a:r>
              <a:rPr lang="en-AU" dirty="0">
                <a:latin typeface="+mn-lt"/>
              </a:rPr>
              <a:t>, 2nd edition, 2008, Prentice-Hall</a:t>
            </a:r>
          </a:p>
          <a:p>
            <a:pPr lvl="1"/>
            <a:r>
              <a:rPr lang="en-AU" dirty="0">
                <a:latin typeface="+mn-lt"/>
                <a:hlinkClick r:id="rId6"/>
              </a:rPr>
              <a:t>Database Systems: An Application-Oriented Approach </a:t>
            </a:r>
            <a:r>
              <a:rPr lang="en-AU" dirty="0" err="1">
                <a:latin typeface="+mn-lt"/>
              </a:rPr>
              <a:t>Kifer</a:t>
            </a:r>
            <a:r>
              <a:rPr lang="en-AU" dirty="0">
                <a:latin typeface="+mn-lt"/>
              </a:rPr>
              <a:t>, </a:t>
            </a:r>
            <a:r>
              <a:rPr lang="en-AU" dirty="0" err="1">
                <a:latin typeface="+mn-lt"/>
              </a:rPr>
              <a:t>Berstein</a:t>
            </a:r>
            <a:r>
              <a:rPr lang="en-AU" dirty="0">
                <a:latin typeface="+mn-lt"/>
              </a:rPr>
              <a:t>, Lewis, 2nd edition (Complete Version), 2006, </a:t>
            </a:r>
            <a:r>
              <a:rPr lang="en-AU" dirty="0" smtClean="0">
                <a:latin typeface="+mn-lt"/>
              </a:rPr>
              <a:t>Addison-Wesley</a:t>
            </a:r>
          </a:p>
          <a:p>
            <a:pPr marL="457200" lvl="1" indent="0">
              <a:buNone/>
            </a:pPr>
            <a:endParaRPr lang="en-AU" dirty="0" smtClean="0">
              <a:latin typeface="+mn-lt"/>
            </a:endParaRPr>
          </a:p>
          <a:p>
            <a:pPr marL="457200" lvl="1" indent="0">
              <a:buNone/>
            </a:pPr>
            <a:r>
              <a:rPr lang="en-AU" dirty="0" smtClean="0">
                <a:latin typeface="+mn-lt"/>
              </a:rPr>
              <a:t>Note: Earlier </a:t>
            </a:r>
            <a:r>
              <a:rPr lang="en-AU" dirty="0">
                <a:latin typeface="+mn-lt"/>
              </a:rPr>
              <a:t>editions </a:t>
            </a:r>
            <a:r>
              <a:rPr lang="en-AU" dirty="0" smtClean="0">
                <a:latin typeface="+mn-lt"/>
              </a:rPr>
              <a:t>are fine for this course</a:t>
            </a:r>
            <a:endParaRPr lang="en-AU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0764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j-lt"/>
              </a:rPr>
              <a:t>Course Information (cont’d)</a:t>
            </a:r>
            <a:endParaRPr lang="en-A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97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762000"/>
          </a:xfrm>
        </p:spPr>
        <p:txBody>
          <a:bodyPr/>
          <a:lstStyle/>
          <a:p>
            <a:r>
              <a:rPr lang="en-AU" b="1" dirty="0" smtClean="0">
                <a:latin typeface="+mj-lt"/>
              </a:rPr>
              <a:t>Course Schedule</a:t>
            </a:r>
            <a:endParaRPr lang="en-AU" b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8382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The following is an </a:t>
            </a:r>
            <a:r>
              <a:rPr lang="en-AU" b="1" dirty="0"/>
              <a:t>approximate</a:t>
            </a:r>
            <a:r>
              <a:rPr lang="en-AU" dirty="0"/>
              <a:t> guide to the sequence of topics in this course.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07" y="1359932"/>
            <a:ext cx="5797409" cy="5421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9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AU" b="1" dirty="0" smtClean="0">
                <a:latin typeface="+mj-lt"/>
              </a:rPr>
              <a:t>Databases in CSE</a:t>
            </a:r>
            <a:endParaRPr lang="en-AU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10200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AU" sz="2600" dirty="0">
                <a:latin typeface="+mn-lt"/>
              </a:rPr>
              <a:t>COMP9311 introduces foundations &amp; technology of </a:t>
            </a:r>
            <a:r>
              <a:rPr lang="en-AU" sz="2600" dirty="0" smtClean="0">
                <a:latin typeface="+mn-lt"/>
              </a:rPr>
              <a:t>databases</a:t>
            </a:r>
          </a:p>
          <a:p>
            <a:pPr marL="723900" indent="-192088"/>
            <a:r>
              <a:rPr lang="en-AU" sz="2200" dirty="0" smtClean="0">
                <a:latin typeface="+mn-lt"/>
              </a:rPr>
              <a:t>Skills</a:t>
            </a:r>
            <a:r>
              <a:rPr lang="en-AU" sz="2200" dirty="0">
                <a:latin typeface="+mn-lt"/>
              </a:rPr>
              <a:t>: how to build database-backed applications</a:t>
            </a:r>
          </a:p>
          <a:p>
            <a:pPr marL="723900" indent="-192088"/>
            <a:r>
              <a:rPr lang="en-AU" sz="2200" dirty="0" smtClean="0">
                <a:latin typeface="+mn-lt"/>
              </a:rPr>
              <a:t>Theory</a:t>
            </a:r>
            <a:r>
              <a:rPr lang="en-AU" sz="2200" dirty="0">
                <a:latin typeface="+mn-lt"/>
              </a:rPr>
              <a:t>: how do you know that what you built was any </a:t>
            </a:r>
            <a:r>
              <a:rPr lang="en-AU" sz="2200" dirty="0" smtClean="0">
                <a:latin typeface="+mn-lt"/>
              </a:rPr>
              <a:t>good</a:t>
            </a:r>
          </a:p>
          <a:p>
            <a:pPr marL="531812" indent="0">
              <a:buNone/>
            </a:pPr>
            <a:endParaRPr lang="en-AU" sz="2200" dirty="0">
              <a:latin typeface="+mn-lt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AU" sz="2600" dirty="0">
                <a:latin typeface="+mn-lt"/>
              </a:rPr>
              <a:t>After COMP9311 you can go on to study ...</a:t>
            </a:r>
          </a:p>
          <a:p>
            <a:pPr marL="723900" indent="-192088"/>
            <a:r>
              <a:rPr lang="en-AU" sz="2200" dirty="0" smtClean="0">
                <a:latin typeface="+mn-lt"/>
              </a:rPr>
              <a:t>COMP9315</a:t>
            </a:r>
            <a:r>
              <a:rPr lang="en-AU" sz="2200" dirty="0">
                <a:latin typeface="+mn-lt"/>
              </a:rPr>
              <a:t>: how to build relational DBMSs </a:t>
            </a:r>
            <a:r>
              <a:rPr lang="en-AU" sz="2000" dirty="0">
                <a:latin typeface="+mn-lt"/>
              </a:rPr>
              <a:t>(write your own Oracle)</a:t>
            </a:r>
          </a:p>
          <a:p>
            <a:pPr marL="723900" indent="-192088"/>
            <a:r>
              <a:rPr lang="en-AU" sz="2200" dirty="0">
                <a:latin typeface="+mn-lt"/>
              </a:rPr>
              <a:t>COMP9318: techniques for data mining </a:t>
            </a:r>
            <a:r>
              <a:rPr lang="en-AU" sz="2000" dirty="0">
                <a:latin typeface="+mn-lt"/>
              </a:rPr>
              <a:t>(discovering patterns in DB)</a:t>
            </a:r>
          </a:p>
          <a:p>
            <a:pPr marL="723900" indent="-192088"/>
            <a:r>
              <a:rPr lang="en-AU" sz="2200" dirty="0">
                <a:latin typeface="+mn-lt"/>
              </a:rPr>
              <a:t>COMP6714: information retrieval, web search </a:t>
            </a:r>
            <a:r>
              <a:rPr lang="en-AU" sz="2000" dirty="0">
                <a:latin typeface="+mn-lt"/>
              </a:rPr>
              <a:t>(dealing with text data)</a:t>
            </a:r>
          </a:p>
          <a:p>
            <a:pPr marL="723900" indent="-192088"/>
            <a:r>
              <a:rPr lang="en-AU" sz="2200" dirty="0">
                <a:latin typeface="+mn-lt"/>
              </a:rPr>
              <a:t>COMP9319: web search and data compression </a:t>
            </a:r>
            <a:r>
              <a:rPr lang="en-AU" sz="2000" dirty="0">
                <a:latin typeface="+mn-lt"/>
              </a:rPr>
              <a:t>(dealing searching compressed web data)</a:t>
            </a:r>
          </a:p>
          <a:p>
            <a:pPr marL="723900" indent="-192088"/>
            <a:r>
              <a:rPr lang="en-AU" sz="2200" dirty="0" smtClean="0">
                <a:latin typeface="+mn-lt"/>
              </a:rPr>
              <a:t>COMP932(1|2|3): </a:t>
            </a:r>
            <a:r>
              <a:rPr lang="en-AU" sz="2200" dirty="0">
                <a:latin typeface="+mn-lt"/>
              </a:rPr>
              <a:t>service-oriented computing, which relies on DB 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+mn-lt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>
                <a:latin typeface="+mj-lt"/>
              </a:rPr>
              <a:t>Database Applications</a:t>
            </a:r>
            <a:r>
              <a:rPr lang="en-AU" dirty="0" smtClean="0">
                <a:latin typeface="+mj-lt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AU" dirty="0">
                <a:latin typeface="+mj-lt"/>
              </a:rPr>
              <a:t>Banking System,</a:t>
            </a:r>
          </a:p>
          <a:p>
            <a:pPr lvl="1">
              <a:lnSpc>
                <a:spcPct val="150000"/>
              </a:lnSpc>
            </a:pPr>
            <a:r>
              <a:rPr lang="en-AU" dirty="0" smtClean="0">
                <a:latin typeface="+mj-lt"/>
              </a:rPr>
              <a:t>Stock </a:t>
            </a:r>
            <a:r>
              <a:rPr lang="en-AU" dirty="0">
                <a:latin typeface="+mj-lt"/>
              </a:rPr>
              <a:t>Market,</a:t>
            </a:r>
          </a:p>
          <a:p>
            <a:pPr lvl="1">
              <a:lnSpc>
                <a:spcPct val="150000"/>
              </a:lnSpc>
            </a:pPr>
            <a:r>
              <a:rPr lang="en-AU" dirty="0" smtClean="0">
                <a:latin typeface="+mj-lt"/>
              </a:rPr>
              <a:t>Transportation,</a:t>
            </a:r>
          </a:p>
          <a:p>
            <a:pPr lvl="1">
              <a:lnSpc>
                <a:spcPct val="150000"/>
              </a:lnSpc>
            </a:pPr>
            <a:r>
              <a:rPr lang="en-AU" dirty="0" smtClean="0">
                <a:latin typeface="+mj-lt"/>
              </a:rPr>
              <a:t>Social Network,</a:t>
            </a:r>
            <a:endParaRPr lang="en-AU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AU" dirty="0" smtClean="0">
                <a:latin typeface="+mj-lt"/>
              </a:rPr>
              <a:t>Marine </a:t>
            </a:r>
            <a:r>
              <a:rPr lang="en-AU" dirty="0">
                <a:latin typeface="+mj-lt"/>
              </a:rPr>
              <a:t>Data Analysis,</a:t>
            </a:r>
          </a:p>
          <a:p>
            <a:pPr lvl="1">
              <a:lnSpc>
                <a:spcPct val="150000"/>
              </a:lnSpc>
            </a:pPr>
            <a:r>
              <a:rPr lang="en-AU" dirty="0" smtClean="0">
                <a:latin typeface="+mj-lt"/>
              </a:rPr>
              <a:t>Criminal </a:t>
            </a:r>
            <a:r>
              <a:rPr lang="en-AU" dirty="0">
                <a:latin typeface="+mj-lt"/>
              </a:rPr>
              <a:t>Analysis and Control,</a:t>
            </a:r>
          </a:p>
          <a:p>
            <a:pPr lvl="1">
              <a:lnSpc>
                <a:spcPct val="150000"/>
              </a:lnSpc>
            </a:pPr>
            <a:r>
              <a:rPr lang="en-AU" dirty="0" smtClean="0">
                <a:latin typeface="+mj-lt"/>
              </a:rPr>
              <a:t> Now, Big Data ... </a:t>
            </a:r>
            <a:endParaRPr lang="en-AU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4|0.3|0.3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2386</TotalTime>
  <Words>2139</Words>
  <Application>Microsoft Office PowerPoint</Application>
  <PresentationFormat>On-screen Show (4:3)</PresentationFormat>
  <Paragraphs>395</Paragraphs>
  <Slides>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PowerPoint Presentation</vt:lpstr>
      <vt:lpstr>Course Information</vt:lpstr>
      <vt:lpstr>PowerPoint Presentation</vt:lpstr>
      <vt:lpstr>PowerPoint Presentation</vt:lpstr>
      <vt:lpstr>PowerPoint Presentation</vt:lpstr>
      <vt:lpstr>Course Schedule</vt:lpstr>
      <vt:lpstr>Databases in CSE</vt:lpstr>
      <vt:lpstr>Introduction</vt:lpstr>
      <vt:lpstr>Introduction (cont’d)</vt:lpstr>
      <vt:lpstr>More Applications</vt:lpstr>
      <vt:lpstr>Graphs Could be Big!</vt:lpstr>
      <vt:lpstr>Databases: Important Themes</vt:lpstr>
      <vt:lpstr>What is data?</vt:lpstr>
      <vt:lpstr>What is a database?</vt:lpstr>
      <vt:lpstr>What is a database management system (DBMS)?</vt:lpstr>
      <vt:lpstr>Simplified Database System Environment (Elmasri/Navathe)</vt:lpstr>
      <vt:lpstr>Database Users</vt:lpstr>
      <vt:lpstr>Database Users (cont’d)</vt:lpstr>
      <vt:lpstr>Categories of End-Users (cont’d)</vt:lpstr>
      <vt:lpstr>Database Management Systems</vt:lpstr>
      <vt:lpstr>Database Management Systems (cont’d)</vt:lpstr>
      <vt:lpstr>Database Management Systems (cont’d)</vt:lpstr>
      <vt:lpstr>Working from Home</vt:lpstr>
      <vt:lpstr>Overview of the Database Areas</vt:lpstr>
      <vt:lpstr>Database Application Development</vt:lpstr>
      <vt:lpstr>Database System Languages</vt:lpstr>
      <vt:lpstr>Data Modeling</vt:lpstr>
      <vt:lpstr>Data Modeling (cont’d)</vt:lpstr>
      <vt:lpstr>Data Modeling (cont’d)</vt:lpstr>
      <vt:lpstr>Some Design Ideas</vt:lpstr>
      <vt:lpstr>Exercise: Gmail Data Model</vt:lpstr>
      <vt:lpstr>Quality of Designs</vt:lpstr>
      <vt:lpstr>Entity-Relationship (ER) Model</vt:lpstr>
      <vt:lpstr>Entity-Relationship (ER) Diagrams</vt:lpstr>
      <vt:lpstr>Entity-Relationship (ER) Diagrams (cont’d)</vt:lpstr>
      <vt:lpstr>Entity-Relationship (ER) Diagrams (cont’d)</vt:lpstr>
      <vt:lpstr>Entity Sets</vt:lpstr>
      <vt:lpstr>Keys</vt:lpstr>
      <vt:lpstr>Relationship Sets</vt:lpstr>
      <vt:lpstr>Relationship Sets (cont’d)</vt:lpstr>
      <vt:lpstr>Relationship Sets (cont’d)</vt:lpstr>
      <vt:lpstr>Relationship Sets (cont’d)</vt:lpstr>
      <vt:lpstr>Relationship Sets (cont’d)</vt:lpstr>
      <vt:lpstr>Weak Entity Sets</vt:lpstr>
      <vt:lpstr>Subclasses and Inheritance</vt:lpstr>
      <vt:lpstr>Subclasses and Inheritance (cont’d)</vt:lpstr>
      <vt:lpstr>Design Using the ER Model</vt:lpstr>
      <vt:lpstr>Design Using the ER Model (cont’d)</vt:lpstr>
      <vt:lpstr>Exercise: Medical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COMP3311 Database Systems</dc:title>
  <dc:creator>xiaoyangw</dc:creator>
  <cp:lastModifiedBy>Rachid</cp:lastModifiedBy>
  <cp:revision>370</cp:revision>
  <cp:lastPrinted>2017-02-24T11:52:28Z</cp:lastPrinted>
  <dcterms:created xsi:type="dcterms:W3CDTF">2006-08-16T00:00:00Z</dcterms:created>
  <dcterms:modified xsi:type="dcterms:W3CDTF">2017-07-23T17:55:02Z</dcterms:modified>
</cp:coreProperties>
</file>