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517" r:id="rId2"/>
    <p:sldId id="518" r:id="rId3"/>
    <p:sldId id="519" r:id="rId4"/>
    <p:sldId id="511" r:id="rId5"/>
    <p:sldId id="512" r:id="rId6"/>
    <p:sldId id="513" r:id="rId7"/>
    <p:sldId id="514" r:id="rId8"/>
    <p:sldId id="515" r:id="rId9"/>
    <p:sldId id="51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p15:clr>
            <a:srgbClr val="A4A3A4"/>
          </p15:clr>
        </p15:guide>
        <p15:guide id="2" pos="383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1" autoAdjust="0"/>
    <p:restoredTop sz="79760" autoAdjust="0"/>
  </p:normalViewPr>
  <p:slideViewPr>
    <p:cSldViewPr snapToGrid="0">
      <p:cViewPr varScale="1">
        <p:scale>
          <a:sx n="97" d="100"/>
          <a:sy n="97" d="100"/>
        </p:scale>
        <p:origin x="1328" y="184"/>
      </p:cViewPr>
      <p:guideLst>
        <p:guide orient="horz" pos="2153"/>
        <p:guide pos="38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1651616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10354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t>2022/5/4</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t>‹#›</a:t>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t>2022/5/4</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t>‹#›</a:t>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t>2022/5/4</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t>‹#›</a:t>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228" y="6410338"/>
            <a:ext cx="2844800" cy="476250"/>
          </a:xfrm>
          <a:prstGeom prst="rect">
            <a:avLst/>
          </a:prstGeom>
        </p:spPr>
        <p:txBody>
          <a:bodyPr anchor="ctr" anchorCtr="0"/>
          <a:lstStyle>
            <a:lvl1pPr>
              <a:defRPr/>
            </a:lvl1pPr>
          </a:lstStyle>
          <a:p>
            <a:pPr>
              <a:defRPr/>
            </a:pPr>
            <a:endParaRPr lang="zh-CN" altLang="en-US"/>
          </a:p>
        </p:txBody>
      </p:sp>
      <p:sp>
        <p:nvSpPr>
          <p:cNvPr id="4" name="页脚占位符 3"/>
          <p:cNvSpPr>
            <a:spLocks noGrp="1"/>
          </p:cNvSpPr>
          <p:nvPr>
            <p:ph type="ftr" sz="quarter" idx="11"/>
          </p:nvPr>
        </p:nvSpPr>
        <p:spPr>
          <a:xfrm>
            <a:off x="4165600" y="6410338"/>
            <a:ext cx="3860800" cy="476250"/>
          </a:xfrm>
          <a:prstGeom prst="rect">
            <a:avLst/>
          </a:prstGeom>
        </p:spPr>
        <p:txBody>
          <a:bodyPr anchor="ctr" anchorCtr="0"/>
          <a:lstStyle>
            <a:lvl1pPr>
              <a:defRPr/>
            </a:lvl1pPr>
          </a:lstStyle>
          <a:p>
            <a:pPr>
              <a:defRPr/>
            </a:pPr>
            <a:endParaRPr lang="zh-CN" altLang="en-US"/>
          </a:p>
        </p:txBody>
      </p:sp>
      <p:sp>
        <p:nvSpPr>
          <p:cNvPr id="5" name="灯片编号占位符 4"/>
          <p:cNvSpPr>
            <a:spLocks noGrp="1"/>
          </p:cNvSpPr>
          <p:nvPr>
            <p:ph type="sldNum" sz="quarter" idx="12"/>
          </p:nvPr>
        </p:nvSpPr>
        <p:spPr>
          <a:xfrm>
            <a:off x="9301972" y="6410338"/>
            <a:ext cx="2844800" cy="476250"/>
          </a:xfrm>
        </p:spPr>
        <p:txBody>
          <a:bodyPr anchor="ctr" anchorCtr="0"/>
          <a:lstStyle>
            <a:lvl1pPr algn="r">
              <a:defRPr/>
            </a:lvl1pPr>
          </a:lstStyle>
          <a:p>
            <a:pPr>
              <a:defRPr/>
            </a:pPr>
            <a:fld id="{7209E6C1-1C34-425C-B085-B5FA8DE29391}" type="slidenum">
              <a:rPr lang="zh-CN" altLang="en-US" smtClean="0"/>
              <a:t>‹#›</a:t>
            </a:fld>
            <a:endParaRPr lang="en-US" altLang="zh-CN" sz="1800"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t>2022/5/4</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t>2022/5/4</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t>‹#›</a:t>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t>2022/5/4</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t>‹#›</a:t>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t>2022/5/4</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t>‹#›</a:t>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t>2022/5/4</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t>2022/5/4</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t>‹#›</a:t>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t>2022/5/4</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t>‹#›</a:t>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t>2022/5/4</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t>‹#›</a:t>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702030404030204" charset="0"/>
                <a:ea typeface="SimSun" pitchFamily="2" charset="-122"/>
                <a:sym typeface="Calibri" panose="020F0702030404030204" charset="0"/>
              </a:defRPr>
            </a:lvl1pPr>
            <a:lvl2pPr eaLnBrk="0" hangingPunct="0">
              <a:defRPr>
                <a:solidFill>
                  <a:srgbClr val="000000"/>
                </a:solidFill>
                <a:latin typeface="Calibri" panose="020F0702030404030204" charset="0"/>
                <a:ea typeface="SimSun" pitchFamily="2" charset="-122"/>
                <a:sym typeface="Calibri" panose="020F0702030404030204" charset="0"/>
              </a:defRPr>
            </a:lvl2pPr>
            <a:lvl3pPr eaLnBrk="0" hangingPunct="0">
              <a:defRPr>
                <a:solidFill>
                  <a:srgbClr val="000000"/>
                </a:solidFill>
                <a:latin typeface="Calibri" panose="020F0702030404030204" charset="0"/>
                <a:ea typeface="SimSun" pitchFamily="2" charset="-122"/>
                <a:sym typeface="Calibri" panose="020F0702030404030204" charset="0"/>
              </a:defRPr>
            </a:lvl3pPr>
            <a:lvl4pPr eaLnBrk="0" hangingPunct="0">
              <a:defRPr>
                <a:solidFill>
                  <a:srgbClr val="000000"/>
                </a:solidFill>
                <a:latin typeface="Calibri" panose="020F0702030404030204" charset="0"/>
                <a:ea typeface="SimSun" pitchFamily="2" charset="-122"/>
                <a:sym typeface="Calibri" panose="020F0702030404030204" charset="0"/>
              </a:defRPr>
            </a:lvl4pPr>
            <a:lvl5pPr eaLnBrk="0" hangingPunct="0">
              <a:defRPr>
                <a:solidFill>
                  <a:srgbClr val="000000"/>
                </a:solidFill>
                <a:latin typeface="Calibri" panose="020F0702030404030204" charset="0"/>
                <a:ea typeface="SimSun" pitchFamily="2" charset="-122"/>
                <a:sym typeface="Calibri" panose="020F0702030404030204" charset="0"/>
              </a:defRPr>
            </a:lvl5pPr>
            <a:lvl6pPr marL="22828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6pPr>
            <a:lvl7pPr marL="27400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7pPr>
            <a:lvl8pPr marL="31972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8pPr>
            <a:lvl9pPr marL="36544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Microsoft YaHei"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702030404030204" charset="0"/>
              </a:rPr>
              <a:t>2022/5/4</a:t>
            </a:fld>
            <a:endParaRPr lang="zh-CN" altLang="en-US" b="1" i="1">
              <a:sym typeface="Calibri" panose="020F070203040403020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Microsoft YaHei" panose="020B0503020204020204" pitchFamily="34" charset="-122"/>
              </a:defRPr>
            </a:lvl1pPr>
          </a:lstStyle>
          <a:p>
            <a:pPr fontAlgn="base">
              <a:spcBef>
                <a:spcPct val="0"/>
              </a:spcBef>
              <a:spcAft>
                <a:spcPct val="0"/>
              </a:spcAft>
            </a:pPr>
            <a:endParaRPr lang="zh-CN" altLang="en-US">
              <a:sym typeface="Calibri" panose="020F070203040403020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Microsoft YaHei" panose="020B0503020204020204" pitchFamily="34" charset="-122"/>
              </a:defRPr>
            </a:lvl1pPr>
          </a:lstStyle>
          <a:p>
            <a:pPr fontAlgn="base">
              <a:spcBef>
                <a:spcPct val="0"/>
              </a:spcBef>
              <a:spcAft>
                <a:spcPct val="0"/>
              </a:spcAft>
            </a:pPr>
            <a:fld id="{4735416B-1EEB-4908-B3FA-75CB8A360816}" type="slidenum">
              <a:rPr lang="zh-CN" altLang="en-US">
                <a:sym typeface="Calibri" panose="020F0702030404030204" charset="0"/>
              </a:rPr>
              <a:t>‹#›</a:t>
            </a:fld>
            <a:endParaRPr lang="zh-CN" altLang="en-US">
              <a:sym typeface="Calibri" panose="020F070203040403020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702030404030204" charset="0"/>
              <a:buChar char=" "/>
              <a:defRPr sz="3200">
                <a:solidFill>
                  <a:srgbClr val="404040"/>
                </a:solidFill>
                <a:latin typeface="Calibri" panose="020F0702030404030204" charset="0"/>
                <a:ea typeface="SimSun" pitchFamily="2" charset="-122"/>
              </a:defRPr>
            </a:lvl1pPr>
            <a:lvl2pPr marL="742950" indent="-285750">
              <a:lnSpc>
                <a:spcPct val="90000"/>
              </a:lnSpc>
              <a:spcBef>
                <a:spcPts val="150"/>
              </a:spcBef>
              <a:spcAft>
                <a:spcPts val="300"/>
              </a:spcAft>
              <a:buClr>
                <a:srgbClr val="0B4DA2"/>
              </a:buClr>
              <a:buSzPct val="100000"/>
              <a:buFont typeface="Calibri" panose="020F0702030404030204" charset="0"/>
              <a:buChar char="◦"/>
              <a:defRPr sz="1300">
                <a:solidFill>
                  <a:srgbClr val="404040"/>
                </a:solidFill>
                <a:latin typeface="Calibri" panose="020F0702030404030204" charset="0"/>
                <a:ea typeface="SimSun" pitchFamily="2" charset="-122"/>
              </a:defRPr>
            </a:lvl2pPr>
            <a:lvl3pPr marL="11430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3pPr>
            <a:lvl4pPr marL="16002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4pPr>
            <a:lvl5pPr marL="20574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70203040403020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4"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70203040403020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89DB14B3-731A-4352-BC82-B1993596BD11}" type="slidenum">
              <a:rPr lang="zh-CN" altLang="en-US" smtClean="0"/>
              <a:t>1</a:t>
            </a:fld>
            <a:endParaRPr lang="zh-CN" altLang="en-US" dirty="0"/>
          </a:p>
        </p:txBody>
      </p:sp>
      <p:sp>
        <p:nvSpPr>
          <p:cNvPr id="6" name="文本框 5">
            <a:extLst>
              <a:ext uri="{FF2B5EF4-FFF2-40B4-BE49-F238E27FC236}">
                <a16:creationId xmlns:a16="http://schemas.microsoft.com/office/drawing/2014/main" id="{3886E027-271E-5761-B762-A19AFE795510}"/>
              </a:ext>
            </a:extLst>
          </p:cNvPr>
          <p:cNvSpPr txBox="1"/>
          <p:nvPr/>
        </p:nvSpPr>
        <p:spPr>
          <a:xfrm>
            <a:off x="660399" y="1142973"/>
            <a:ext cx="5344747" cy="1754326"/>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相关性分析</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针对</a:t>
            </a:r>
            <a:r>
              <a:rPr lang="en-US" altLang="zh-CN" dirty="0">
                <a:latin typeface="Times New Roman" panose="02020603050405020304" pitchFamily="18" charset="0"/>
                <a:ea typeface="宋体" panose="02010600030101010101" pitchFamily="2" charset="-122"/>
                <a:cs typeface="Times New Roman" panose="02020603050405020304" pitchFamily="18" charset="0"/>
              </a:rPr>
              <a:t>84</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条数据。我们将多个电、磁共振峰等多值类特征进行统计，构造均值、最大值、最小值以及最大值与最小值的差等衍生特征。计算最强吸收值和有效吸收带宽与衍生特征的</a:t>
            </a:r>
            <a:r>
              <a:rPr lang="en-US" altLang="zh-CN" b="0" i="0" dirty="0">
                <a:solidFill>
                  <a:srgbClr val="222222"/>
                </a:solidFill>
                <a:effectLst/>
                <a:latin typeface="Times New Roman" panose="02020603050405020304" pitchFamily="18" charset="0"/>
                <a:cs typeface="Times New Roman" panose="02020603050405020304" pitchFamily="18" charset="0"/>
              </a:rPr>
              <a:t>spearman</a:t>
            </a:r>
            <a:r>
              <a:rPr lang="zh-CN" altLang="en-US" b="0" i="0" dirty="0">
                <a:solidFill>
                  <a:srgbClr val="222222"/>
                </a:solidFill>
                <a:effectLst/>
                <a:latin typeface="Times New Roman" panose="02020603050405020304" pitchFamily="18" charset="0"/>
                <a:cs typeface="Times New Roman" panose="02020603050405020304" pitchFamily="18" charset="0"/>
              </a:rPr>
              <a:t>相关系数。部分相关性高的结果如下表所示。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表格 12">
            <a:extLst>
              <a:ext uri="{FF2B5EF4-FFF2-40B4-BE49-F238E27FC236}">
                <a16:creationId xmlns:a16="http://schemas.microsoft.com/office/drawing/2014/main" id="{934117A1-311B-E105-0FF8-5AE49FC54B15}"/>
              </a:ext>
            </a:extLst>
          </p:cNvPr>
          <p:cNvGraphicFramePr>
            <a:graphicFrameLocks noGrp="1"/>
          </p:cNvGraphicFramePr>
          <p:nvPr/>
        </p:nvGraphicFramePr>
        <p:xfrm>
          <a:off x="660398" y="2897299"/>
          <a:ext cx="5344747" cy="3383280"/>
        </p:xfrm>
        <a:graphic>
          <a:graphicData uri="http://schemas.openxmlformats.org/drawingml/2006/table">
            <a:tbl>
              <a:tblPr firstRow="1" bandRow="1">
                <a:tableStyleId>{5940675A-B579-460E-94D1-54222C63F5DA}</a:tableStyleId>
              </a:tblPr>
              <a:tblGrid>
                <a:gridCol w="1065442">
                  <a:extLst>
                    <a:ext uri="{9D8B030D-6E8A-4147-A177-3AD203B41FA5}">
                      <a16:colId xmlns:a16="http://schemas.microsoft.com/office/drawing/2014/main" val="2280738743"/>
                    </a:ext>
                  </a:extLst>
                </a:gridCol>
                <a:gridCol w="756011">
                  <a:extLst>
                    <a:ext uri="{9D8B030D-6E8A-4147-A177-3AD203B41FA5}">
                      <a16:colId xmlns:a16="http://schemas.microsoft.com/office/drawing/2014/main" val="802139775"/>
                    </a:ext>
                  </a:extLst>
                </a:gridCol>
                <a:gridCol w="942681">
                  <a:extLst>
                    <a:ext uri="{9D8B030D-6E8A-4147-A177-3AD203B41FA5}">
                      <a16:colId xmlns:a16="http://schemas.microsoft.com/office/drawing/2014/main" val="2997992378"/>
                    </a:ext>
                  </a:extLst>
                </a:gridCol>
                <a:gridCol w="796069">
                  <a:extLst>
                    <a:ext uri="{9D8B030D-6E8A-4147-A177-3AD203B41FA5}">
                      <a16:colId xmlns:a16="http://schemas.microsoft.com/office/drawing/2014/main" val="4080370705"/>
                    </a:ext>
                  </a:extLst>
                </a:gridCol>
                <a:gridCol w="968331">
                  <a:extLst>
                    <a:ext uri="{9D8B030D-6E8A-4147-A177-3AD203B41FA5}">
                      <a16:colId xmlns:a16="http://schemas.microsoft.com/office/drawing/2014/main" val="1365861013"/>
                    </a:ext>
                  </a:extLst>
                </a:gridCol>
                <a:gridCol w="816213">
                  <a:extLst>
                    <a:ext uri="{9D8B030D-6E8A-4147-A177-3AD203B41FA5}">
                      <a16:colId xmlns:a16="http://schemas.microsoft.com/office/drawing/2014/main" val="185389313"/>
                    </a:ext>
                  </a:extLst>
                </a:gridCol>
              </a:tblGrid>
              <a:tr h="244029">
                <a:tc gridSpan="4">
                  <a:txBody>
                    <a:bodyPr/>
                    <a:lstStyle/>
                    <a:p>
                      <a:pPr algn="ctr"/>
                      <a:r>
                        <a:rPr lang="zh-CN" altLang="en-US" sz="1800" b="1" dirty="0">
                          <a:latin typeface="Times New Roman" panose="02020603050405020304" pitchFamily="18" charset="0"/>
                          <a:ea typeface="+mj-ea"/>
                          <a:cs typeface="Times New Roman" panose="02020603050405020304" pitchFamily="18" charset="0"/>
                        </a:rPr>
                        <a:t>最强吸收值</a:t>
                      </a:r>
                    </a:p>
                  </a:txBody>
                  <a:tcPr anchor="ctr"/>
                </a:tc>
                <a:tc hMerge="1">
                  <a:txBody>
                    <a:bodyPr/>
                    <a:lstStyle/>
                    <a:p>
                      <a:pPr algn="l"/>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hMerge="1">
                  <a:txBody>
                    <a:bodyPr/>
                    <a:lstStyle/>
                    <a:p>
                      <a:pPr algn="l"/>
                      <a:endParaRPr lang="zh-CN" altLang="en-US" b="0" dirty="0">
                        <a:latin typeface="Times New Roman" panose="02020603050405020304" pitchFamily="18" charset="0"/>
                        <a:ea typeface="+mj-ea"/>
                        <a:cs typeface="Times New Roman" panose="02020603050405020304" pitchFamily="18" charset="0"/>
                      </a:endParaRPr>
                    </a:p>
                  </a:txBody>
                  <a:tcPr anchor="ctr"/>
                </a:tc>
                <a:tc hMerge="1">
                  <a:txBody>
                    <a:bodyPr/>
                    <a:lstStyle/>
                    <a:p>
                      <a:pPr algn="l"/>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gridSpan="2">
                  <a:txBody>
                    <a:bodyPr/>
                    <a:lstStyle/>
                    <a:p>
                      <a:pPr algn="ctr"/>
                      <a:r>
                        <a:rPr lang="zh-CN" altLang="en-US" sz="1800" b="1" kern="100" dirty="0">
                          <a:effectLst/>
                          <a:latin typeface="Times New Roman" panose="02020603050405020304" pitchFamily="18" charset="0"/>
                          <a:ea typeface="+mn-ea"/>
                          <a:cs typeface="Times New Roman" panose="02020603050405020304" pitchFamily="18" charset="0"/>
                        </a:rPr>
                        <a:t>有效吸收带宽</a:t>
                      </a:r>
                      <a:endParaRPr lang="zh-CN" sz="1800" b="1"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hMerge="1">
                  <a:txBody>
                    <a:bodyPr/>
                    <a:lstStyle/>
                    <a:p>
                      <a:pPr algn="l"/>
                      <a:endParaRPr lang="zh-CN" sz="1350" b="0" kern="1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07615800"/>
                  </a:ext>
                </a:extLst>
              </a:tr>
              <a:tr h="244029">
                <a:tc>
                  <a:txBody>
                    <a:bodyPr/>
                    <a:lstStyle/>
                    <a:p>
                      <a:pPr algn="l"/>
                      <a:r>
                        <a:rPr lang="zh-CN" altLang="en-US" b="0" dirty="0">
                          <a:latin typeface="Times New Roman" panose="02020603050405020304" pitchFamily="18" charset="0"/>
                          <a:ea typeface="+mj-ea"/>
                          <a:cs typeface="Times New Roman" panose="02020603050405020304" pitchFamily="18" charset="0"/>
                        </a:rPr>
                        <a:t>电共振峰位置</a:t>
                      </a:r>
                      <a:r>
                        <a:rPr lang="en-US" altLang="zh-CN" b="0" dirty="0">
                          <a:latin typeface="Times New Roman" panose="02020603050405020304" pitchFamily="18" charset="0"/>
                          <a:ea typeface="+mj-ea"/>
                          <a:cs typeface="Times New Roman" panose="02020603050405020304" pitchFamily="18" charset="0"/>
                        </a:rPr>
                        <a:t>_mean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0070C0"/>
                          </a:solidFill>
                          <a:latin typeface="Times New Roman" panose="02020603050405020304" pitchFamily="18" charset="0"/>
                          <a:ea typeface="+mj-ea"/>
                          <a:cs typeface="Times New Roman" panose="02020603050405020304" pitchFamily="18" charset="0"/>
                        </a:rPr>
                        <a:t>-0.7497</a:t>
                      </a:r>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电共振峰</a:t>
                      </a:r>
                      <a:r>
                        <a:rPr lang="en-US" altLang="zh-CN" b="0" dirty="0" err="1">
                          <a:latin typeface="Times New Roman" panose="02020603050405020304" pitchFamily="18" charset="0"/>
                          <a:ea typeface="+mj-ea"/>
                          <a:cs typeface="Times New Roman" panose="02020603050405020304" pitchFamily="18" charset="0"/>
                        </a:rPr>
                        <a:t>m’_min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0070C0"/>
                          </a:solidFill>
                          <a:latin typeface="Times New Roman" panose="02020603050405020304" pitchFamily="18" charset="0"/>
                          <a:ea typeface="+mj-ea"/>
                          <a:cs typeface="Times New Roman" panose="02020603050405020304" pitchFamily="18" charset="0"/>
                        </a:rPr>
                        <a:t>-0.7801</a:t>
                      </a:r>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zh-CN" sz="1350" b="0" kern="1200" dirty="0">
                          <a:solidFill>
                            <a:schemeClr val="tx1"/>
                          </a:solidFill>
                          <a:effectLst/>
                          <a:latin typeface="Times New Roman" panose="02020603050405020304" pitchFamily="18" charset="0"/>
                          <a:ea typeface="+mn-ea"/>
                          <a:cs typeface="Times New Roman" panose="02020603050405020304" pitchFamily="18" charset="0"/>
                        </a:rPr>
                        <a:t>电共振峰位置</a:t>
                      </a:r>
                      <a:r>
                        <a:rPr lang="en-US" altLang="zh-CN" sz="1350" b="0" kern="1200" dirty="0">
                          <a:solidFill>
                            <a:schemeClr val="tx1"/>
                          </a:solidFill>
                          <a:effectLst/>
                          <a:latin typeface="Times New Roman" panose="02020603050405020304" pitchFamily="18" charset="0"/>
                          <a:ea typeface="+mn-ea"/>
                          <a:cs typeface="Times New Roman" panose="02020603050405020304" pitchFamily="18" charset="0"/>
                        </a:rPr>
                        <a:t>_mean</a:t>
                      </a:r>
                      <a:endParaRPr lang="zh-CN" sz="135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en-US" altLang="zh-CN" sz="1350" b="0" kern="1200" dirty="0">
                          <a:solidFill>
                            <a:srgbClr val="0070C0"/>
                          </a:solidFill>
                          <a:effectLst/>
                          <a:latin typeface="Times New Roman" panose="02020603050405020304" pitchFamily="18" charset="0"/>
                          <a:ea typeface="+mn-ea"/>
                          <a:cs typeface="Times New Roman" panose="02020603050405020304" pitchFamily="18" charset="0"/>
                        </a:rPr>
                        <a:t>-0.8129</a:t>
                      </a:r>
                      <a:endParaRPr lang="zh-CN" sz="1350" b="0" kern="1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13911185"/>
                  </a:ext>
                </a:extLst>
              </a:tr>
              <a:tr h="244029">
                <a:tc>
                  <a:txBody>
                    <a:bodyPr/>
                    <a:lstStyle/>
                    <a:p>
                      <a:pPr algn="l"/>
                      <a:r>
                        <a:rPr lang="zh-CN" altLang="en-US" b="0" dirty="0">
                          <a:latin typeface="Times New Roman" panose="02020603050405020304" pitchFamily="18" charset="0"/>
                          <a:ea typeface="+mj-ea"/>
                          <a:cs typeface="Times New Roman" panose="02020603050405020304" pitchFamily="18" charset="0"/>
                        </a:rPr>
                        <a:t>电共振峰位置</a:t>
                      </a:r>
                      <a:r>
                        <a:rPr lang="en-US" altLang="zh-CN" b="0" dirty="0">
                          <a:latin typeface="Times New Roman" panose="02020603050405020304" pitchFamily="18" charset="0"/>
                          <a:ea typeface="+mj-ea"/>
                          <a:cs typeface="Times New Roman" panose="02020603050405020304" pitchFamily="18" charset="0"/>
                        </a:rPr>
                        <a:t>_max</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0070C0"/>
                          </a:solidFill>
                          <a:latin typeface="Times New Roman" panose="02020603050405020304" pitchFamily="18" charset="0"/>
                          <a:ea typeface="+mj-ea"/>
                          <a:cs typeface="Times New Roman" panose="02020603050405020304" pitchFamily="18" charset="0"/>
                        </a:rPr>
                        <a:t>-0.7619</a:t>
                      </a:r>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磁共振峰</a:t>
                      </a:r>
                      <a:r>
                        <a:rPr lang="en-US" altLang="zh-CN" b="0" dirty="0" err="1">
                          <a:latin typeface="Times New Roman" panose="02020603050405020304" pitchFamily="18" charset="0"/>
                          <a:ea typeface="+mj-ea"/>
                          <a:cs typeface="Times New Roman" panose="02020603050405020304" pitchFamily="18" charset="0"/>
                        </a:rPr>
                        <a:t>e’’_mean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0.8060</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zh-CN" sz="1350" b="0" kern="1200" dirty="0">
                          <a:solidFill>
                            <a:schemeClr val="tx1"/>
                          </a:solidFill>
                          <a:effectLst/>
                          <a:latin typeface="Times New Roman" panose="02020603050405020304" pitchFamily="18" charset="0"/>
                          <a:ea typeface="+mn-ea"/>
                          <a:cs typeface="Times New Roman" panose="02020603050405020304" pitchFamily="18" charset="0"/>
                        </a:rPr>
                        <a:t>电共振峰位置</a:t>
                      </a:r>
                      <a:r>
                        <a:rPr lang="en-US" altLang="zh-CN" sz="1350" b="0" kern="1200" dirty="0">
                          <a:solidFill>
                            <a:schemeClr val="tx1"/>
                          </a:solidFill>
                          <a:effectLst/>
                          <a:latin typeface="Times New Roman" panose="02020603050405020304" pitchFamily="18" charset="0"/>
                          <a:ea typeface="+mn-ea"/>
                          <a:cs typeface="Times New Roman" panose="02020603050405020304" pitchFamily="18" charset="0"/>
                        </a:rPr>
                        <a:t>_min</a:t>
                      </a:r>
                      <a:endParaRPr lang="zh-CN" sz="135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algn="l"/>
                      <a:r>
                        <a:rPr lang="en-US" altLang="zh-CN" sz="1350" b="0" kern="1200" dirty="0">
                          <a:solidFill>
                            <a:srgbClr val="0070C0"/>
                          </a:solidFill>
                          <a:effectLst/>
                          <a:latin typeface="Times New Roman" panose="02020603050405020304" pitchFamily="18" charset="0"/>
                          <a:ea typeface="+mn-ea"/>
                          <a:cs typeface="Times New Roman" panose="02020603050405020304" pitchFamily="18" charset="0"/>
                        </a:rPr>
                        <a:t>-0.7807</a:t>
                      </a:r>
                      <a:endParaRPr lang="zh-CN" sz="1350" b="0" kern="100" dirty="0">
                        <a:solidFill>
                          <a:srgbClr val="0070C0"/>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000183212"/>
                  </a:ext>
                </a:extLst>
              </a:tr>
              <a:tr h="244029">
                <a:tc>
                  <a:txBody>
                    <a:bodyPr/>
                    <a:lstStyle/>
                    <a:p>
                      <a:pPr algn="l"/>
                      <a:r>
                        <a:rPr lang="zh-CN" altLang="en-US" b="0" dirty="0">
                          <a:latin typeface="Times New Roman" panose="02020603050405020304" pitchFamily="18" charset="0"/>
                          <a:ea typeface="+mj-ea"/>
                          <a:cs typeface="Times New Roman" panose="02020603050405020304" pitchFamily="18" charset="0"/>
                        </a:rPr>
                        <a:t>电共振峰</a:t>
                      </a:r>
                      <a:r>
                        <a:rPr lang="en-US" altLang="zh-CN" b="0" dirty="0" err="1">
                          <a:latin typeface="Times New Roman" panose="02020603050405020304" pitchFamily="18" charset="0"/>
                          <a:ea typeface="+mj-ea"/>
                          <a:cs typeface="Times New Roman" panose="02020603050405020304" pitchFamily="18" charset="0"/>
                        </a:rPr>
                        <a:t>e’’_mean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0.8545</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磁共振峰</a:t>
                      </a:r>
                      <a:r>
                        <a:rPr lang="en-US" altLang="zh-CN" b="0" dirty="0" err="1">
                          <a:latin typeface="Times New Roman" panose="02020603050405020304" pitchFamily="18" charset="0"/>
                          <a:ea typeface="+mj-ea"/>
                          <a:cs typeface="Times New Roman" panose="02020603050405020304" pitchFamily="18" charset="0"/>
                        </a:rPr>
                        <a:t>e’’_max</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0.8060</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zh-CN" sz="1350" b="0" kern="1200" dirty="0">
                          <a:solidFill>
                            <a:schemeClr val="tx1"/>
                          </a:solidFill>
                          <a:effectLst/>
                          <a:latin typeface="Times New Roman" panose="02020603050405020304" pitchFamily="18" charset="0"/>
                          <a:ea typeface="+mn-ea"/>
                          <a:cs typeface="Times New Roman" panose="02020603050405020304" pitchFamily="18" charset="0"/>
                        </a:rPr>
                        <a:t>电共振峰</a:t>
                      </a:r>
                      <a:r>
                        <a:rPr lang="en-US" altLang="zh-CN" sz="1350" b="0" kern="1200" dirty="0">
                          <a:solidFill>
                            <a:schemeClr val="tx1"/>
                          </a:solidFill>
                          <a:effectLst/>
                          <a:latin typeface="Times New Roman" panose="02020603050405020304" pitchFamily="18" charset="0"/>
                          <a:ea typeface="+mn-ea"/>
                          <a:cs typeface="Times New Roman" panose="02020603050405020304" pitchFamily="18" charset="0"/>
                        </a:rPr>
                        <a:t>e’’_ mean</a:t>
                      </a:r>
                      <a:endParaRPr lang="zh-CN" altLang="zh-CN" sz="135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b="0" kern="100" dirty="0">
                          <a:solidFill>
                            <a:srgbClr val="FF0000"/>
                          </a:solidFill>
                          <a:effectLst/>
                          <a:latin typeface="Times New Roman" panose="02020603050405020304" pitchFamily="18" charset="0"/>
                          <a:ea typeface="+mn-ea"/>
                          <a:cs typeface="Times New Roman" panose="02020603050405020304" pitchFamily="18" charset="0"/>
                        </a:rPr>
                        <a:t>0.7655</a:t>
                      </a:r>
                      <a:endParaRPr lang="zh-CN" altLang="zh-CN" sz="1350" b="0" kern="100" dirty="0">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301630939"/>
                  </a:ext>
                </a:extLst>
              </a:tr>
              <a:tr h="244029">
                <a:tc>
                  <a:txBody>
                    <a:bodyPr/>
                    <a:lstStyle/>
                    <a:p>
                      <a:pPr algn="l"/>
                      <a:r>
                        <a:rPr lang="zh-CN" altLang="en-US" b="0" dirty="0">
                          <a:latin typeface="Times New Roman" panose="02020603050405020304" pitchFamily="18" charset="0"/>
                          <a:ea typeface="+mj-ea"/>
                          <a:cs typeface="Times New Roman" panose="02020603050405020304" pitchFamily="18" charset="0"/>
                        </a:rPr>
                        <a:t>电共振峰</a:t>
                      </a:r>
                      <a:r>
                        <a:rPr lang="en-US" altLang="zh-CN" b="0" dirty="0" err="1">
                          <a:latin typeface="Times New Roman" panose="02020603050405020304" pitchFamily="18" charset="0"/>
                          <a:ea typeface="+mj-ea"/>
                          <a:cs typeface="Times New Roman" panose="02020603050405020304" pitchFamily="18" charset="0"/>
                        </a:rPr>
                        <a:t>e’’_min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0.8695</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磁共振峰</a:t>
                      </a:r>
                      <a:r>
                        <a:rPr lang="en-US" altLang="zh-CN" b="0" dirty="0" err="1">
                          <a:latin typeface="Times New Roman" panose="02020603050405020304" pitchFamily="18" charset="0"/>
                          <a:ea typeface="+mj-ea"/>
                          <a:cs typeface="Times New Roman" panose="02020603050405020304" pitchFamily="18" charset="0"/>
                        </a:rPr>
                        <a:t>e’’_min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0.8064</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zh-CN" sz="1350" b="0" kern="1200" dirty="0">
                          <a:solidFill>
                            <a:schemeClr val="tx1"/>
                          </a:solidFill>
                          <a:effectLst/>
                          <a:latin typeface="Times New Roman" panose="02020603050405020304" pitchFamily="18" charset="0"/>
                          <a:ea typeface="+mn-ea"/>
                          <a:cs typeface="Times New Roman" panose="02020603050405020304" pitchFamily="18" charset="0"/>
                        </a:rPr>
                        <a:t>电共振峰</a:t>
                      </a:r>
                      <a:r>
                        <a:rPr lang="en-US" altLang="zh-CN" sz="1350" b="0" kern="1200" dirty="0">
                          <a:solidFill>
                            <a:schemeClr val="tx1"/>
                          </a:solidFill>
                          <a:effectLst/>
                          <a:latin typeface="Times New Roman" panose="02020603050405020304" pitchFamily="18" charset="0"/>
                          <a:ea typeface="+mn-ea"/>
                          <a:cs typeface="Times New Roman" panose="02020603050405020304" pitchFamily="18" charset="0"/>
                        </a:rPr>
                        <a:t>e’’_ max</a:t>
                      </a:r>
                      <a:endParaRPr lang="zh-CN" sz="1350" b="0" kern="100" dirty="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b="0" kern="100" dirty="0">
                          <a:solidFill>
                            <a:srgbClr val="FF0000"/>
                          </a:solidFill>
                          <a:effectLst/>
                          <a:latin typeface="Times New Roman" panose="02020603050405020304" pitchFamily="18" charset="0"/>
                          <a:ea typeface="+mn-ea"/>
                          <a:cs typeface="Times New Roman" panose="02020603050405020304" pitchFamily="18" charset="0"/>
                        </a:rPr>
                        <a:t>0.7345</a:t>
                      </a:r>
                      <a:endParaRPr lang="zh-CN" altLang="zh-CN" sz="1350" b="0" kern="100" dirty="0">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468057919"/>
                  </a:ext>
                </a:extLst>
              </a:tr>
              <a:tr h="244029">
                <a:tc>
                  <a:txBody>
                    <a:bodyPr/>
                    <a:lstStyle/>
                    <a:p>
                      <a:pPr algn="l"/>
                      <a:r>
                        <a:rPr lang="zh-CN" altLang="en-US" b="0" dirty="0">
                          <a:latin typeface="Times New Roman" panose="02020603050405020304" pitchFamily="18" charset="0"/>
                          <a:ea typeface="+mj-ea"/>
                          <a:cs typeface="Times New Roman" panose="02020603050405020304" pitchFamily="18" charset="0"/>
                        </a:rPr>
                        <a:t>电共振峰</a:t>
                      </a:r>
                      <a:r>
                        <a:rPr lang="en-US" altLang="zh-CN" b="0" dirty="0" err="1">
                          <a:latin typeface="Times New Roman" panose="02020603050405020304" pitchFamily="18" charset="0"/>
                          <a:ea typeface="+mj-ea"/>
                          <a:cs typeface="Times New Roman" panose="02020603050405020304" pitchFamily="18" charset="0"/>
                        </a:rPr>
                        <a:t>m’_mean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0.8697</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磁共振峰</a:t>
                      </a:r>
                      <a:r>
                        <a:rPr lang="en-US" altLang="zh-CN" b="0" dirty="0" err="1">
                          <a:latin typeface="Times New Roman" panose="02020603050405020304" pitchFamily="18" charset="0"/>
                          <a:ea typeface="+mj-ea"/>
                          <a:cs typeface="Times New Roman" panose="02020603050405020304" pitchFamily="18" charset="0"/>
                        </a:rPr>
                        <a:t>m’_mean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0070C0"/>
                          </a:solidFill>
                          <a:latin typeface="Times New Roman" panose="02020603050405020304" pitchFamily="18" charset="0"/>
                          <a:ea typeface="+mj-ea"/>
                          <a:cs typeface="Times New Roman" panose="02020603050405020304" pitchFamily="18" charset="0"/>
                        </a:rPr>
                        <a:t>-0.7461</a:t>
                      </a:r>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350" b="0" kern="1200" dirty="0">
                          <a:solidFill>
                            <a:schemeClr val="tx1"/>
                          </a:solidFill>
                          <a:latin typeface="Times New Roman" panose="02020603050405020304" pitchFamily="18" charset="0"/>
                          <a:ea typeface="+mn-ea"/>
                          <a:cs typeface="Times New Roman" panose="02020603050405020304" pitchFamily="18" charset="0"/>
                        </a:rPr>
                        <a:t>磁共振峰</a:t>
                      </a:r>
                      <a:r>
                        <a:rPr lang="en-US" altLang="zh-CN" sz="1350" b="0" kern="1200" dirty="0" err="1">
                          <a:solidFill>
                            <a:schemeClr val="tx1"/>
                          </a:solidFill>
                          <a:latin typeface="Times New Roman" panose="02020603050405020304" pitchFamily="18" charset="0"/>
                          <a:ea typeface="+mn-ea"/>
                          <a:cs typeface="Times New Roman" panose="02020603050405020304" pitchFamily="18" charset="0"/>
                        </a:rPr>
                        <a:t>e’’_min</a:t>
                      </a:r>
                      <a:endParaRPr lang="zh-CN" altLang="en-US" sz="1350" b="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b="0" kern="100" dirty="0">
                          <a:solidFill>
                            <a:srgbClr val="FF0000"/>
                          </a:solidFill>
                          <a:effectLst/>
                          <a:latin typeface="Times New Roman" panose="02020603050405020304" pitchFamily="18" charset="0"/>
                          <a:ea typeface="+mn-ea"/>
                          <a:cs typeface="Times New Roman" panose="02020603050405020304" pitchFamily="18" charset="0"/>
                        </a:rPr>
                        <a:t>0.8000</a:t>
                      </a:r>
                      <a:endParaRPr lang="zh-CN" altLang="zh-CN" sz="1350" b="0" kern="100" dirty="0">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014631378"/>
                  </a:ext>
                </a:extLst>
              </a:tr>
              <a:tr h="24402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b="0" dirty="0">
                          <a:latin typeface="Times New Roman" panose="02020603050405020304" pitchFamily="18" charset="0"/>
                          <a:ea typeface="+mj-ea"/>
                          <a:cs typeface="Times New Roman" panose="02020603050405020304" pitchFamily="18" charset="0"/>
                        </a:rPr>
                        <a:t>电共振峰</a:t>
                      </a:r>
                      <a:r>
                        <a:rPr lang="en-US" altLang="zh-CN" b="0" dirty="0" err="1">
                          <a:latin typeface="Times New Roman" panose="02020603050405020304" pitchFamily="18" charset="0"/>
                          <a:ea typeface="+mj-ea"/>
                          <a:cs typeface="Times New Roman" panose="02020603050405020304" pitchFamily="18" charset="0"/>
                        </a:rPr>
                        <a:t>m’_max</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FF0000"/>
                          </a:solidFill>
                          <a:latin typeface="Times New Roman" panose="02020603050405020304" pitchFamily="18" charset="0"/>
                          <a:ea typeface="+mj-ea"/>
                          <a:cs typeface="Times New Roman" panose="02020603050405020304" pitchFamily="18" charset="0"/>
                        </a:rPr>
                        <a:t>0.8607</a:t>
                      </a:r>
                      <a:endParaRPr lang="zh-CN" altLang="en-US" b="0" dirty="0">
                        <a:solidFill>
                          <a:srgbClr val="FF0000"/>
                        </a:solidFill>
                        <a:latin typeface="Times New Roman" panose="02020603050405020304" pitchFamily="18" charset="0"/>
                        <a:ea typeface="+mj-ea"/>
                        <a:cs typeface="Times New Roman" panose="02020603050405020304" pitchFamily="18" charset="0"/>
                      </a:endParaRPr>
                    </a:p>
                  </a:txBody>
                  <a:tcPr anchor="ctr"/>
                </a:tc>
                <a:tc>
                  <a:txBody>
                    <a:bodyPr/>
                    <a:lstStyle/>
                    <a:p>
                      <a:pPr algn="l"/>
                      <a:r>
                        <a:rPr lang="zh-CN" altLang="en-US" b="0" dirty="0">
                          <a:latin typeface="Times New Roman" panose="02020603050405020304" pitchFamily="18" charset="0"/>
                          <a:ea typeface="+mj-ea"/>
                          <a:cs typeface="Times New Roman" panose="02020603050405020304" pitchFamily="18" charset="0"/>
                        </a:rPr>
                        <a:t>磁共振峰</a:t>
                      </a:r>
                      <a:r>
                        <a:rPr lang="en-US" altLang="zh-CN" b="0" dirty="0" err="1">
                          <a:latin typeface="Times New Roman" panose="02020603050405020304" pitchFamily="18" charset="0"/>
                          <a:ea typeface="+mj-ea"/>
                          <a:cs typeface="Times New Roman" panose="02020603050405020304" pitchFamily="18" charset="0"/>
                        </a:rPr>
                        <a:t>m’_min</a:t>
                      </a:r>
                      <a:endParaRPr lang="zh-CN" altLang="en-US" b="0" dirty="0">
                        <a:latin typeface="Times New Roman" panose="02020603050405020304" pitchFamily="18" charset="0"/>
                        <a:ea typeface="+mj-ea"/>
                        <a:cs typeface="Times New Roman" panose="02020603050405020304" pitchFamily="18" charset="0"/>
                      </a:endParaRPr>
                    </a:p>
                  </a:txBody>
                  <a:tcPr anchor="ctr"/>
                </a:tc>
                <a:tc>
                  <a:txBody>
                    <a:bodyPr/>
                    <a:lstStyle/>
                    <a:p>
                      <a:pPr algn="l"/>
                      <a:r>
                        <a:rPr lang="en-US" altLang="zh-CN" b="0" dirty="0">
                          <a:solidFill>
                            <a:srgbClr val="0070C0"/>
                          </a:solidFill>
                          <a:latin typeface="Times New Roman" panose="02020603050405020304" pitchFamily="18" charset="0"/>
                          <a:ea typeface="+mj-ea"/>
                          <a:cs typeface="Times New Roman" panose="02020603050405020304" pitchFamily="18" charset="0"/>
                        </a:rPr>
                        <a:t>-0.7341</a:t>
                      </a:r>
                      <a:endParaRPr lang="zh-CN" altLang="en-US" b="0" dirty="0">
                        <a:solidFill>
                          <a:srgbClr val="0070C0"/>
                        </a:solidFill>
                        <a:latin typeface="Times New Roman" panose="02020603050405020304" pitchFamily="18" charset="0"/>
                        <a:ea typeface="+mj-ea"/>
                        <a:cs typeface="Times New Roman" panose="02020603050405020304" pitchFamily="18" charset="0"/>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350" b="0" kern="100" dirty="0">
                          <a:effectLst/>
                          <a:latin typeface="Times New Roman" panose="02020603050405020304" pitchFamily="18" charset="0"/>
                          <a:ea typeface="+mn-ea"/>
                          <a:cs typeface="Times New Roman" panose="02020603050405020304" pitchFamily="18" charset="0"/>
                        </a:rPr>
                        <a:t>磁共振峰</a:t>
                      </a:r>
                      <a:r>
                        <a:rPr lang="en-US" altLang="zh-CN" sz="1350" b="0" kern="100" dirty="0">
                          <a:effectLst/>
                          <a:latin typeface="Times New Roman" panose="02020603050405020304" pitchFamily="18" charset="0"/>
                          <a:ea typeface="+mn-ea"/>
                          <a:cs typeface="Times New Roman" panose="02020603050405020304" pitchFamily="18" charset="0"/>
                        </a:rPr>
                        <a:t>m’’_ mean</a:t>
                      </a:r>
                      <a:endParaRPr lang="zh-CN" altLang="zh-CN" sz="1350" b="0" kern="100" dirty="0">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350" b="0" kern="100" dirty="0">
                          <a:solidFill>
                            <a:srgbClr val="0070C0"/>
                          </a:solidFill>
                          <a:effectLst/>
                          <a:latin typeface="Times New Roman" panose="02020603050405020304" pitchFamily="18" charset="0"/>
                          <a:ea typeface="+mn-ea"/>
                          <a:cs typeface="Times New Roman" panose="02020603050405020304" pitchFamily="18" charset="0"/>
                        </a:rPr>
                        <a:t>-0.8000</a:t>
                      </a:r>
                      <a:endParaRPr lang="zh-CN" altLang="zh-CN" sz="1350" b="0" kern="100" dirty="0">
                        <a:solidFill>
                          <a:srgbClr val="0070C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520695061"/>
                  </a:ext>
                </a:extLst>
              </a:tr>
            </a:tbl>
          </a:graphicData>
        </a:graphic>
      </p:graphicFrame>
      <p:sp>
        <p:nvSpPr>
          <p:cNvPr id="14" name="文本框 13">
            <a:extLst>
              <a:ext uri="{FF2B5EF4-FFF2-40B4-BE49-F238E27FC236}">
                <a16:creationId xmlns:a16="http://schemas.microsoft.com/office/drawing/2014/main" id="{DEECB024-6BFA-2C36-0E44-24CFDD5005D3}"/>
              </a:ext>
            </a:extLst>
          </p:cNvPr>
          <p:cNvSpPr txBox="1"/>
          <p:nvPr/>
        </p:nvSpPr>
        <p:spPr>
          <a:xfrm>
            <a:off x="6183925" y="1142973"/>
            <a:ext cx="5659313" cy="2862322"/>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基于衍生特征的最强吸收值和对应频率回归</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以多个电、磁共振峰等多值类特征的衍生特征作为自变量，以最强吸收值和最强吸收值对应频率作为因变量，分别建立树模型进行回归学习。五折交叉验证得到平均准确率分别为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0.7546</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0.0103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mj-ea"/>
              <a:buAutoNum type="circleNumDbPlain"/>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①</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的基础上，加入经过</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操作后的多值类特征作为自变量。</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将多值类特征统一编码为等长的特征，原始长度小于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padding</a:t>
            </a:r>
            <a:r>
              <a:rPr lang="zh-CN" altLang="en-US" dirty="0">
                <a:latin typeface="Times New Roman" panose="02020603050405020304" pitchFamily="18" charset="0"/>
                <a:ea typeface="宋体" panose="02010600030101010101" pitchFamily="2" charset="-122"/>
                <a:cs typeface="Times New Roman" panose="02020603050405020304" pitchFamily="18" charset="0"/>
              </a:rPr>
              <a:t>后长度的部分用空值填充。同样建立树模型进行回归学习，五折交叉验证得到平均准确率为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0.6992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0.1520</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2F11593-0A0D-A68A-524B-6887E3446E7B}"/>
              </a:ext>
            </a:extLst>
          </p:cNvPr>
          <p:cNvSpPr txBox="1"/>
          <p:nvPr/>
        </p:nvSpPr>
        <p:spPr>
          <a:xfrm>
            <a:off x="6183925" y="4009863"/>
            <a:ext cx="5659313" cy="2308324"/>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基于固定频率的电磁参数与最强吸收值回归</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以给定的频率和对应电磁参数，通过经验公式计算得到固定频率下的最强吸收值。以此得到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71779</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样本。在此基础上，以固定频率下的各电磁参数、是否为电共振峰、是否为磁共振峰以及电磁参数对应的一、二阶导数作为自变量，固定频率下的最强吸收值作为因变量，以树模型进行回归学习。五折交叉验证后得到平均准确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0.9849</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89DB14B3-731A-4352-BC82-B1993596BD11}" type="slidenum">
              <a:rPr lang="zh-CN" altLang="en-US" smtClean="0"/>
              <a:t>2</a:t>
            </a:fld>
            <a:endParaRPr lang="zh-CN" altLang="en-US" dirty="0"/>
          </a:p>
        </p:txBody>
      </p:sp>
      <p:sp>
        <p:nvSpPr>
          <p:cNvPr id="5" name="文本框 4">
            <a:extLst>
              <a:ext uri="{FF2B5EF4-FFF2-40B4-BE49-F238E27FC236}">
                <a16:creationId xmlns:a16="http://schemas.microsoft.com/office/drawing/2014/main" id="{94258B7C-7C0D-95F2-366F-CE27EDED74FA}"/>
              </a:ext>
            </a:extLst>
          </p:cNvPr>
          <p:cNvSpPr txBox="1"/>
          <p:nvPr/>
        </p:nvSpPr>
        <p:spPr>
          <a:xfrm>
            <a:off x="660399" y="1142973"/>
            <a:ext cx="5344747" cy="4524315"/>
          </a:xfrm>
          <a:prstGeom prst="rect">
            <a:avLst/>
          </a:prstGeom>
          <a:noFill/>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基于一维卷积的电磁参数</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最强吸收值回归</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构建以下五类序列数据作为自变量，以最强吸收值作为因变量进行序列建模。</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电磁参数随频率变化的序列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频率序列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电磁参数对应的一、二阶导数序列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是否为电共振峰序列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是否为磁共振峰序列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我们选用一维卷积作为序列建模的工具，卷积核沿着频率方向滑动，动态学习共振峰的特点。模型结构如右图所示，由四层一维卷积和三层的全连接网络构成。通过该模型对最强吸收值进行回归预测，五折交叉验证后得到平均准确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0.7234</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。将是否为电共振峰序列和是否为磁共振峰序列去除后，得到平均准确率为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0.7543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46225CE-E38D-A9A6-C6D5-C1F3C7B0EFBD}"/>
              </a:ext>
            </a:extLst>
          </p:cNvPr>
          <p:cNvPicPr>
            <a:picLocks noChangeAspect="1"/>
          </p:cNvPicPr>
          <p:nvPr/>
        </p:nvPicPr>
        <p:blipFill rotWithShape="1">
          <a:blip r:embed="rId3">
            <a:extLst>
              <a:ext uri="{28A0092B-C50C-407E-A947-70E740481C1C}">
                <a14:useLocalDpi xmlns:a14="http://schemas.microsoft.com/office/drawing/2010/main" val="0"/>
              </a:ext>
            </a:extLst>
          </a:blip>
          <a:srcRect r="20081"/>
          <a:stretch/>
        </p:blipFill>
        <p:spPr>
          <a:xfrm>
            <a:off x="6383053" y="2068046"/>
            <a:ext cx="4108279" cy="2533503"/>
          </a:xfrm>
          <a:prstGeom prst="rect">
            <a:avLst/>
          </a:prstGeom>
        </p:spPr>
      </p:pic>
      <p:sp>
        <p:nvSpPr>
          <p:cNvPr id="8" name="文本框 7">
            <a:extLst>
              <a:ext uri="{FF2B5EF4-FFF2-40B4-BE49-F238E27FC236}">
                <a16:creationId xmlns:a16="http://schemas.microsoft.com/office/drawing/2014/main" id="{6E61D129-9D08-5A43-19DE-6485B23867DC}"/>
              </a:ext>
            </a:extLst>
          </p:cNvPr>
          <p:cNvSpPr txBox="1"/>
          <p:nvPr/>
        </p:nvSpPr>
        <p:spPr>
          <a:xfrm>
            <a:off x="7568907" y="4601549"/>
            <a:ext cx="1736569" cy="369332"/>
          </a:xfrm>
          <a:prstGeom prst="rect">
            <a:avLst/>
          </a:prstGeom>
          <a:noFill/>
        </p:spPr>
        <p:txBody>
          <a:bodyPr wrap="square">
            <a:spAutoFit/>
          </a:bodyPr>
          <a:lstStyle/>
          <a:p>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b="1" kern="1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模型结构图</a:t>
            </a:r>
            <a:endParaRPr lang="zh-CN" altLang="en-US" sz="1800" b="1" dirty="0"/>
          </a:p>
        </p:txBody>
      </p:sp>
    </p:spTree>
    <p:extLst>
      <p:ext uri="{BB962C8B-B14F-4D97-AF65-F5344CB8AC3E}">
        <p14:creationId xmlns:p14="http://schemas.microsoft.com/office/powerpoint/2010/main" val="2727943762"/>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A1AC6DA-4D9E-4D7A-97FD-9CF65C5D40F4}"/>
              </a:ext>
            </a:extLst>
          </p:cNvPr>
          <p:cNvSpPr>
            <a:spLocks noGrp="1"/>
          </p:cNvSpPr>
          <p:nvPr>
            <p:ph type="sldNum" sz="quarter" idx="12"/>
          </p:nvPr>
        </p:nvSpPr>
        <p:spPr/>
        <p:txBody>
          <a:bodyPr/>
          <a:lstStyle/>
          <a:p>
            <a:fld id="{89DB14B3-731A-4352-BC82-B1993596BD11}" type="slidenum">
              <a:rPr lang="zh-CN" altLang="en-US" smtClean="0"/>
              <a:t>3</a:t>
            </a:fld>
            <a:endParaRPr lang="zh-CN" altLang="en-US" dirty="0"/>
          </a:p>
        </p:txBody>
      </p:sp>
      <p:graphicFrame>
        <p:nvGraphicFramePr>
          <p:cNvPr id="4" name="表格 4">
            <a:extLst>
              <a:ext uri="{FF2B5EF4-FFF2-40B4-BE49-F238E27FC236}">
                <a16:creationId xmlns:a16="http://schemas.microsoft.com/office/drawing/2014/main" id="{3BA96101-1B8F-4FAD-800F-A988D87FC30F}"/>
              </a:ext>
            </a:extLst>
          </p:cNvPr>
          <p:cNvGraphicFramePr>
            <a:graphicFrameLocks noGrp="1"/>
          </p:cNvGraphicFramePr>
          <p:nvPr/>
        </p:nvGraphicFramePr>
        <p:xfrm>
          <a:off x="5928852" y="1120877"/>
          <a:ext cx="5815734" cy="1685004"/>
        </p:xfrm>
        <a:graphic>
          <a:graphicData uri="http://schemas.openxmlformats.org/drawingml/2006/table">
            <a:tbl>
              <a:tblPr firstRow="1" bandRow="1">
                <a:tableStyleId>{5C22544A-7EE6-4342-B048-85BDC9FD1C3A}</a:tableStyleId>
              </a:tblPr>
              <a:tblGrid>
                <a:gridCol w="1224908">
                  <a:extLst>
                    <a:ext uri="{9D8B030D-6E8A-4147-A177-3AD203B41FA5}">
                      <a16:colId xmlns:a16="http://schemas.microsoft.com/office/drawing/2014/main" val="1404961571"/>
                    </a:ext>
                  </a:extLst>
                </a:gridCol>
                <a:gridCol w="2267598">
                  <a:extLst>
                    <a:ext uri="{9D8B030D-6E8A-4147-A177-3AD203B41FA5}">
                      <a16:colId xmlns:a16="http://schemas.microsoft.com/office/drawing/2014/main" val="3926160183"/>
                    </a:ext>
                  </a:extLst>
                </a:gridCol>
                <a:gridCol w="2323228">
                  <a:extLst>
                    <a:ext uri="{9D8B030D-6E8A-4147-A177-3AD203B41FA5}">
                      <a16:colId xmlns:a16="http://schemas.microsoft.com/office/drawing/2014/main" val="3877233705"/>
                    </a:ext>
                  </a:extLst>
                </a:gridCol>
              </a:tblGrid>
              <a:tr h="421251">
                <a:tc gridSpan="3">
                  <a:txBody>
                    <a:bodyPr/>
                    <a:lstStyle/>
                    <a:p>
                      <a:pPr algn="ctr"/>
                      <a:r>
                        <a:rPr lang="en-US" altLang="zh-CN" dirty="0"/>
                        <a:t>238</a:t>
                      </a:r>
                      <a:r>
                        <a:rPr lang="zh-CN" altLang="en-US" dirty="0"/>
                        <a:t>组文献数据（去除空值）</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825056884"/>
                  </a:ext>
                </a:extLst>
              </a:tr>
              <a:tr h="421251">
                <a:tc>
                  <a:txBody>
                    <a:bodyPr/>
                    <a:lstStyle/>
                    <a:p>
                      <a:pPr algn="ctr"/>
                      <a:endParaRPr lang="zh-CN" altLang="en-US" dirty="0"/>
                    </a:p>
                  </a:txBody>
                  <a:tcPr anchor="ctr"/>
                </a:tc>
                <a:tc>
                  <a:txBody>
                    <a:bodyPr/>
                    <a:lstStyle/>
                    <a:p>
                      <a:pPr algn="ctr"/>
                      <a:r>
                        <a:rPr lang="zh-CN" altLang="en-US" dirty="0"/>
                        <a:t>电共振峰数据</a:t>
                      </a:r>
                      <a:r>
                        <a:rPr lang="en-US" altLang="zh-CN" dirty="0"/>
                        <a:t>+</a:t>
                      </a:r>
                      <a:r>
                        <a:rPr lang="zh-CN" altLang="en-US" dirty="0"/>
                        <a:t>厚度</a:t>
                      </a:r>
                    </a:p>
                  </a:txBody>
                  <a:tcPr anchor="ctr"/>
                </a:tc>
                <a:tc>
                  <a:txBody>
                    <a:bodyPr/>
                    <a:lstStyle/>
                    <a:p>
                      <a:pPr algn="ctr"/>
                      <a:r>
                        <a:rPr lang="zh-CN" altLang="en-US" dirty="0"/>
                        <a:t>磁共振峰数据</a:t>
                      </a:r>
                      <a:r>
                        <a:rPr lang="en-US" altLang="zh-CN" dirty="0"/>
                        <a:t>+</a:t>
                      </a:r>
                      <a:r>
                        <a:rPr lang="zh-CN" altLang="en-US" dirty="0"/>
                        <a:t>厚度</a:t>
                      </a:r>
                    </a:p>
                  </a:txBody>
                  <a:tcPr anchor="ctr"/>
                </a:tc>
                <a:extLst>
                  <a:ext uri="{0D108BD9-81ED-4DB2-BD59-A6C34878D82A}">
                    <a16:rowId xmlns:a16="http://schemas.microsoft.com/office/drawing/2014/main" val="672852348"/>
                  </a:ext>
                </a:extLst>
              </a:tr>
              <a:tr h="421251">
                <a:tc>
                  <a:txBody>
                    <a:bodyPr/>
                    <a:lstStyle/>
                    <a:p>
                      <a:pPr algn="ctr"/>
                      <a:r>
                        <a:rPr lang="zh-CN" altLang="en-US" dirty="0"/>
                        <a:t>有效吸收带宽</a:t>
                      </a:r>
                    </a:p>
                  </a:txBody>
                  <a:tcPr anchor="ctr"/>
                </a:tc>
                <a:tc>
                  <a:txBody>
                    <a:bodyPr/>
                    <a:lstStyle/>
                    <a:p>
                      <a:pPr algn="ctr"/>
                      <a:r>
                        <a:rPr lang="en-US" altLang="zh-CN" dirty="0"/>
                        <a:t>0.83(GB)</a:t>
                      </a:r>
                      <a:endParaRPr lang="zh-CN" altLang="en-US" dirty="0"/>
                    </a:p>
                  </a:txBody>
                  <a:tcPr anchor="ctr"/>
                </a:tc>
                <a:tc>
                  <a:txBody>
                    <a:bodyPr/>
                    <a:lstStyle/>
                    <a:p>
                      <a:pPr algn="ctr"/>
                      <a:r>
                        <a:rPr lang="en-US" altLang="zh-CN" dirty="0"/>
                        <a:t>0.76(GB)</a:t>
                      </a:r>
                      <a:endParaRPr lang="zh-CN" altLang="en-US" dirty="0"/>
                    </a:p>
                  </a:txBody>
                  <a:tcPr anchor="ctr"/>
                </a:tc>
                <a:extLst>
                  <a:ext uri="{0D108BD9-81ED-4DB2-BD59-A6C34878D82A}">
                    <a16:rowId xmlns:a16="http://schemas.microsoft.com/office/drawing/2014/main" val="3239909211"/>
                  </a:ext>
                </a:extLst>
              </a:tr>
              <a:tr h="421251">
                <a:tc>
                  <a:txBody>
                    <a:bodyPr/>
                    <a:lstStyle/>
                    <a:p>
                      <a:pPr algn="ctr"/>
                      <a:r>
                        <a:rPr lang="zh-CN" altLang="en-US" dirty="0"/>
                        <a:t>最强吸收值</a:t>
                      </a:r>
                    </a:p>
                  </a:txBody>
                  <a:tcPr anchor="ctr"/>
                </a:tc>
                <a:tc>
                  <a:txBody>
                    <a:bodyPr/>
                    <a:lstStyle/>
                    <a:p>
                      <a:pPr algn="ctr"/>
                      <a:r>
                        <a:rPr lang="en-US" altLang="zh-CN" dirty="0"/>
                        <a:t>0.67(RF)</a:t>
                      </a:r>
                      <a:endParaRPr lang="zh-CN" altLang="en-US" dirty="0"/>
                    </a:p>
                  </a:txBody>
                  <a:tcPr anchor="ctr"/>
                </a:tc>
                <a:tc>
                  <a:txBody>
                    <a:bodyPr/>
                    <a:lstStyle/>
                    <a:p>
                      <a:pPr algn="ctr"/>
                      <a:r>
                        <a:rPr lang="en-US" altLang="zh-CN" dirty="0"/>
                        <a:t>0.60(RF)</a:t>
                      </a:r>
                      <a:endParaRPr lang="zh-CN" altLang="en-US" dirty="0"/>
                    </a:p>
                  </a:txBody>
                  <a:tcPr anchor="ctr"/>
                </a:tc>
                <a:extLst>
                  <a:ext uri="{0D108BD9-81ED-4DB2-BD59-A6C34878D82A}">
                    <a16:rowId xmlns:a16="http://schemas.microsoft.com/office/drawing/2014/main" val="1551993032"/>
                  </a:ext>
                </a:extLst>
              </a:tr>
            </a:tbl>
          </a:graphicData>
        </a:graphic>
      </p:graphicFrame>
      <p:graphicFrame>
        <p:nvGraphicFramePr>
          <p:cNvPr id="8" name="表格 8">
            <a:extLst>
              <a:ext uri="{FF2B5EF4-FFF2-40B4-BE49-F238E27FC236}">
                <a16:creationId xmlns:a16="http://schemas.microsoft.com/office/drawing/2014/main" id="{6DCD2353-35FA-4EA8-BBE8-32B6D6908425}"/>
              </a:ext>
            </a:extLst>
          </p:cNvPr>
          <p:cNvGraphicFramePr>
            <a:graphicFrameLocks noGrp="1"/>
          </p:cNvGraphicFramePr>
          <p:nvPr/>
        </p:nvGraphicFramePr>
        <p:xfrm>
          <a:off x="5928852" y="2805881"/>
          <a:ext cx="5807934" cy="3236166"/>
        </p:xfrm>
        <a:graphic>
          <a:graphicData uri="http://schemas.openxmlformats.org/drawingml/2006/table">
            <a:tbl>
              <a:tblPr firstRow="1" bandRow="1">
                <a:tableStyleId>{5C22544A-7EE6-4342-B048-85BDC9FD1C3A}</a:tableStyleId>
              </a:tblPr>
              <a:tblGrid>
                <a:gridCol w="1214833">
                  <a:extLst>
                    <a:ext uri="{9D8B030D-6E8A-4147-A177-3AD203B41FA5}">
                      <a16:colId xmlns:a16="http://schemas.microsoft.com/office/drawing/2014/main" val="1839945882"/>
                    </a:ext>
                  </a:extLst>
                </a:gridCol>
                <a:gridCol w="2287935">
                  <a:extLst>
                    <a:ext uri="{9D8B030D-6E8A-4147-A177-3AD203B41FA5}">
                      <a16:colId xmlns:a16="http://schemas.microsoft.com/office/drawing/2014/main" val="2830113662"/>
                    </a:ext>
                  </a:extLst>
                </a:gridCol>
                <a:gridCol w="2305166">
                  <a:extLst>
                    <a:ext uri="{9D8B030D-6E8A-4147-A177-3AD203B41FA5}">
                      <a16:colId xmlns:a16="http://schemas.microsoft.com/office/drawing/2014/main" val="2291259642"/>
                    </a:ext>
                  </a:extLst>
                </a:gridCol>
              </a:tblGrid>
              <a:tr h="421251">
                <a:tc gridSpan="3">
                  <a:txBody>
                    <a:bodyPr/>
                    <a:lstStyle/>
                    <a:p>
                      <a:pPr algn="ctr"/>
                      <a:r>
                        <a:rPr lang="en-US" altLang="zh-CN" dirty="0"/>
                        <a:t>84</a:t>
                      </a:r>
                      <a:r>
                        <a:rPr lang="zh-CN" altLang="en-US" dirty="0"/>
                        <a:t>组实验数据（去除空值）</a:t>
                      </a:r>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554007590"/>
                  </a:ext>
                </a:extLst>
              </a:tr>
              <a:tr h="421251">
                <a:tc>
                  <a:txBody>
                    <a:bodyPr/>
                    <a:lstStyle/>
                    <a:p>
                      <a:pPr algn="ctr"/>
                      <a:endParaRPr lang="zh-CN" altLang="en-US" dirty="0"/>
                    </a:p>
                  </a:txBody>
                  <a:tcPr anchor="ctr"/>
                </a:tc>
                <a:tc>
                  <a:txBody>
                    <a:bodyPr/>
                    <a:lstStyle/>
                    <a:p>
                      <a:pPr algn="ctr"/>
                      <a:r>
                        <a:rPr lang="zh-CN" altLang="zh-CN" sz="1350" kern="1200" dirty="0">
                          <a:solidFill>
                            <a:schemeClr val="dk1"/>
                          </a:solidFill>
                          <a:effectLst/>
                          <a:latin typeface="+mn-lt"/>
                          <a:ea typeface="+mn-ea"/>
                          <a:cs typeface="+mn-cs"/>
                        </a:rPr>
                        <a:t>电共振峰</a:t>
                      </a:r>
                      <a:r>
                        <a:rPr lang="en-US" altLang="zh-CN" sz="1350" kern="1200" dirty="0">
                          <a:solidFill>
                            <a:schemeClr val="dk1"/>
                          </a:solidFill>
                          <a:effectLst/>
                          <a:latin typeface="+mn-lt"/>
                          <a:ea typeface="+mn-ea"/>
                          <a:cs typeface="+mn-cs"/>
                        </a:rPr>
                        <a:t>+</a:t>
                      </a:r>
                      <a:r>
                        <a:rPr lang="zh-CN" altLang="zh-CN" sz="1350" kern="1200" dirty="0">
                          <a:solidFill>
                            <a:schemeClr val="dk1"/>
                          </a:solidFill>
                          <a:effectLst/>
                          <a:latin typeface="+mn-lt"/>
                          <a:ea typeface="+mn-ea"/>
                          <a:cs typeface="+mn-cs"/>
                        </a:rPr>
                        <a:t>最强吸收值厚度</a:t>
                      </a:r>
                      <a:endParaRPr lang="zh-CN" altLang="en-US" dirty="0"/>
                    </a:p>
                  </a:txBody>
                  <a:tcPr anchor="ctr"/>
                </a:tc>
                <a:tc>
                  <a:txBody>
                    <a:bodyPr/>
                    <a:lstStyle/>
                    <a:p>
                      <a:pPr algn="ctr"/>
                      <a:r>
                        <a:rPr lang="zh-CN" altLang="zh-CN" sz="1350" kern="1200" dirty="0">
                          <a:solidFill>
                            <a:schemeClr val="dk1"/>
                          </a:solidFill>
                          <a:effectLst/>
                          <a:latin typeface="+mn-lt"/>
                          <a:ea typeface="+mn-ea"/>
                          <a:cs typeface="+mn-cs"/>
                        </a:rPr>
                        <a:t>磁共振峰</a:t>
                      </a:r>
                      <a:r>
                        <a:rPr lang="en-US" altLang="zh-CN" sz="1350" kern="1200" dirty="0">
                          <a:solidFill>
                            <a:schemeClr val="dk1"/>
                          </a:solidFill>
                          <a:effectLst/>
                          <a:latin typeface="+mn-lt"/>
                          <a:ea typeface="+mn-ea"/>
                          <a:cs typeface="+mn-cs"/>
                        </a:rPr>
                        <a:t>+</a:t>
                      </a:r>
                      <a:r>
                        <a:rPr lang="zh-CN" altLang="zh-CN" sz="1350" kern="1200" dirty="0">
                          <a:solidFill>
                            <a:schemeClr val="dk1"/>
                          </a:solidFill>
                          <a:effectLst/>
                          <a:latin typeface="+mn-lt"/>
                          <a:ea typeface="+mn-ea"/>
                          <a:cs typeface="+mn-cs"/>
                        </a:rPr>
                        <a:t>最强吸收值厚度</a:t>
                      </a:r>
                      <a:endParaRPr lang="zh-CN" altLang="en-US" dirty="0"/>
                    </a:p>
                  </a:txBody>
                  <a:tcPr anchor="ctr"/>
                </a:tc>
                <a:extLst>
                  <a:ext uri="{0D108BD9-81ED-4DB2-BD59-A6C34878D82A}">
                    <a16:rowId xmlns:a16="http://schemas.microsoft.com/office/drawing/2014/main" val="2181208350"/>
                  </a:ext>
                </a:extLst>
              </a:tr>
              <a:tr h="421251">
                <a:tc>
                  <a:txBody>
                    <a:bodyPr/>
                    <a:lstStyle/>
                    <a:p>
                      <a:pPr algn="ctr"/>
                      <a:r>
                        <a:rPr lang="zh-CN" altLang="en-US" dirty="0"/>
                        <a:t>第一组</a:t>
                      </a:r>
                    </a:p>
                  </a:txBody>
                  <a:tcPr anchor="ctr"/>
                </a:tc>
                <a:tc>
                  <a:txBody>
                    <a:bodyPr/>
                    <a:lstStyle/>
                    <a:p>
                      <a:pPr algn="ctr"/>
                      <a:r>
                        <a:rPr lang="en-US" altLang="zh-CN" dirty="0"/>
                        <a:t>0.63(GB)</a:t>
                      </a:r>
                      <a:endParaRPr lang="zh-CN" altLang="en-US" dirty="0"/>
                    </a:p>
                  </a:txBody>
                  <a:tcPr anchor="ctr"/>
                </a:tc>
                <a:tc>
                  <a:txBody>
                    <a:bodyPr/>
                    <a:lstStyle/>
                    <a:p>
                      <a:pPr algn="ctr"/>
                      <a:r>
                        <a:rPr lang="en-US" altLang="zh-CN" dirty="0"/>
                        <a:t>0.17(Ridge)</a:t>
                      </a:r>
                      <a:endParaRPr lang="zh-CN" altLang="en-US" dirty="0"/>
                    </a:p>
                  </a:txBody>
                  <a:tcPr anchor="ctr"/>
                </a:tc>
                <a:extLst>
                  <a:ext uri="{0D108BD9-81ED-4DB2-BD59-A6C34878D82A}">
                    <a16:rowId xmlns:a16="http://schemas.microsoft.com/office/drawing/2014/main" val="2070136779"/>
                  </a:ext>
                </a:extLst>
              </a:tr>
              <a:tr h="421251">
                <a:tc>
                  <a:txBody>
                    <a:bodyPr/>
                    <a:lstStyle/>
                    <a:p>
                      <a:pPr algn="ctr"/>
                      <a:r>
                        <a:rPr lang="zh-CN" altLang="en-US"/>
                        <a:t>第二组</a:t>
                      </a:r>
                      <a:endParaRPr lang="zh-CN" altLang="en-US" dirty="0"/>
                    </a:p>
                  </a:txBody>
                  <a:tcPr anchor="ctr"/>
                </a:tc>
                <a:tc>
                  <a:txBody>
                    <a:bodyPr/>
                    <a:lstStyle/>
                    <a:p>
                      <a:pPr algn="ctr"/>
                      <a:r>
                        <a:rPr lang="en-US" altLang="zh-CN" dirty="0"/>
                        <a:t>0.91(SVR)</a:t>
                      </a:r>
                      <a:endParaRPr lang="zh-CN" altLang="en-US" dirty="0"/>
                    </a:p>
                  </a:txBody>
                  <a:tcPr anchor="ctr"/>
                </a:tc>
                <a:tc>
                  <a:txBody>
                    <a:bodyPr/>
                    <a:lstStyle/>
                    <a:p>
                      <a:pPr algn="ctr"/>
                      <a:r>
                        <a:rPr lang="en-US" altLang="zh-CN" dirty="0"/>
                        <a:t>0.01(SVR)</a:t>
                      </a:r>
                      <a:endParaRPr lang="zh-CN" altLang="en-US" dirty="0"/>
                    </a:p>
                  </a:txBody>
                  <a:tcPr anchor="ctr"/>
                </a:tc>
                <a:extLst>
                  <a:ext uri="{0D108BD9-81ED-4DB2-BD59-A6C34878D82A}">
                    <a16:rowId xmlns:a16="http://schemas.microsoft.com/office/drawing/2014/main" val="2668671874"/>
                  </a:ext>
                </a:extLst>
              </a:tr>
              <a:tr h="421251">
                <a:tc>
                  <a:txBody>
                    <a:bodyPr/>
                    <a:lstStyle/>
                    <a:p>
                      <a:pPr algn="ctr"/>
                      <a:r>
                        <a:rPr lang="zh-CN" altLang="en-US"/>
                        <a:t>第三组</a:t>
                      </a:r>
                      <a:endParaRPr lang="zh-CN" altLang="en-US" dirty="0"/>
                    </a:p>
                  </a:txBody>
                  <a:tcPr anchor="ctr"/>
                </a:tc>
                <a:tc>
                  <a:txBody>
                    <a:bodyPr/>
                    <a:lstStyle/>
                    <a:p>
                      <a:pPr algn="ctr"/>
                      <a:r>
                        <a:rPr lang="en-US" altLang="zh-CN" dirty="0"/>
                        <a:t>0.62(GB)</a:t>
                      </a:r>
                      <a:endParaRPr lang="zh-CN" altLang="en-US" dirty="0"/>
                    </a:p>
                  </a:txBody>
                  <a:tcPr anchor="ctr"/>
                </a:tc>
                <a:tc>
                  <a:txBody>
                    <a:bodyPr/>
                    <a:lstStyle/>
                    <a:p>
                      <a:pPr algn="ctr"/>
                      <a:r>
                        <a:rPr lang="en-US" altLang="zh-CN" dirty="0"/>
                        <a:t>0.36(SVR)</a:t>
                      </a:r>
                      <a:endParaRPr lang="zh-CN" altLang="en-US" dirty="0"/>
                    </a:p>
                  </a:txBody>
                  <a:tcPr anchor="ctr"/>
                </a:tc>
                <a:extLst>
                  <a:ext uri="{0D108BD9-81ED-4DB2-BD59-A6C34878D82A}">
                    <a16:rowId xmlns:a16="http://schemas.microsoft.com/office/drawing/2014/main" val="1916757936"/>
                  </a:ext>
                </a:extLst>
              </a:tr>
              <a:tr h="421251">
                <a:tc>
                  <a:txBody>
                    <a:bodyPr/>
                    <a:lstStyle/>
                    <a:p>
                      <a:pPr algn="ctr"/>
                      <a:r>
                        <a:rPr lang="zh-CN" altLang="en-US" dirty="0"/>
                        <a:t>第四组</a:t>
                      </a:r>
                    </a:p>
                  </a:txBody>
                  <a:tcPr anchor="ctr"/>
                </a:tc>
                <a:tc>
                  <a:txBody>
                    <a:bodyPr/>
                    <a:lstStyle/>
                    <a:p>
                      <a:pPr algn="ctr"/>
                      <a:r>
                        <a:rPr lang="en-US" altLang="zh-CN" dirty="0"/>
                        <a:t>0.28(GB)</a:t>
                      </a:r>
                      <a:endParaRPr lang="zh-CN" altLang="en-US" dirty="0"/>
                    </a:p>
                  </a:txBody>
                  <a:tcPr anchor="ctr"/>
                </a:tc>
                <a:tc>
                  <a:txBody>
                    <a:bodyPr/>
                    <a:lstStyle/>
                    <a:p>
                      <a:pPr algn="ctr"/>
                      <a:r>
                        <a:rPr lang="en-US" altLang="zh-CN" dirty="0"/>
                        <a:t>0.82(SVR)</a:t>
                      </a:r>
                      <a:endParaRPr lang="zh-CN" altLang="en-US" dirty="0"/>
                    </a:p>
                  </a:txBody>
                  <a:tcPr anchor="ctr"/>
                </a:tc>
                <a:extLst>
                  <a:ext uri="{0D108BD9-81ED-4DB2-BD59-A6C34878D82A}">
                    <a16:rowId xmlns:a16="http://schemas.microsoft.com/office/drawing/2014/main" val="484113304"/>
                  </a:ext>
                </a:extLst>
              </a:tr>
              <a:tr h="571285">
                <a:tc gridSpan="3">
                  <a:txBody>
                    <a:bodyPr/>
                    <a:lstStyle/>
                    <a:p>
                      <a:pPr algn="l"/>
                      <a:r>
                        <a:rPr lang="zh-CN" altLang="en-US" dirty="0"/>
                        <a:t>注：表格中</a:t>
                      </a:r>
                      <a:r>
                        <a:rPr lang="zh-CN" altLang="zh-CN" sz="1350" kern="1200" dirty="0">
                          <a:solidFill>
                            <a:schemeClr val="dk1"/>
                          </a:solidFill>
                          <a:effectLst/>
                          <a:latin typeface="+mn-lt"/>
                          <a:ea typeface="+mn-ea"/>
                          <a:cs typeface="+mn-cs"/>
                        </a:rPr>
                        <a:t>值为</a:t>
                      </a:r>
                      <a:r>
                        <a:rPr lang="zh-CN" altLang="en-US" sz="1350" kern="1200" dirty="0">
                          <a:solidFill>
                            <a:schemeClr val="dk1"/>
                          </a:solidFill>
                          <a:effectLst/>
                          <a:latin typeface="+mn-lt"/>
                          <a:ea typeface="+mn-ea"/>
                          <a:cs typeface="+mn-cs"/>
                        </a:rPr>
                        <a:t>机器学习</a:t>
                      </a:r>
                      <a:r>
                        <a:rPr lang="zh-CN" altLang="zh-CN" sz="1350" kern="1200" dirty="0">
                          <a:solidFill>
                            <a:schemeClr val="dk1"/>
                          </a:solidFill>
                          <a:effectLst/>
                          <a:latin typeface="+mn-lt"/>
                          <a:ea typeface="+mn-ea"/>
                          <a:cs typeface="+mn-cs"/>
                        </a:rPr>
                        <a:t>模型最好的决定系数</a:t>
                      </a:r>
                      <a:r>
                        <a:rPr lang="zh-CN" altLang="en-US" sz="1350" kern="1200" dirty="0">
                          <a:solidFill>
                            <a:schemeClr val="dk1"/>
                          </a:solidFill>
                          <a:effectLst/>
                          <a:latin typeface="+mn-lt"/>
                          <a:ea typeface="+mn-ea"/>
                          <a:cs typeface="+mn-cs"/>
                        </a:rPr>
                        <a:t>（</a:t>
                      </a:r>
                      <a:r>
                        <a:rPr lang="en-US" altLang="zh-CN" sz="1350" kern="1200" dirty="0">
                          <a:solidFill>
                            <a:schemeClr val="dk1"/>
                          </a:solidFill>
                          <a:effectLst/>
                          <a:latin typeface="+mn-lt"/>
                          <a:ea typeface="+mn-ea"/>
                          <a:cs typeface="+mn-cs"/>
                        </a:rPr>
                        <a:t>R2</a:t>
                      </a:r>
                      <a:r>
                        <a:rPr lang="zh-CN" altLang="en-US" sz="1350" kern="1200" dirty="0">
                          <a:solidFill>
                            <a:schemeClr val="dk1"/>
                          </a:solidFill>
                          <a:effectLst/>
                          <a:latin typeface="+mn-lt"/>
                          <a:ea typeface="+mn-ea"/>
                          <a:cs typeface="+mn-cs"/>
                        </a:rPr>
                        <a:t>）</a:t>
                      </a:r>
                      <a:r>
                        <a:rPr lang="zh-CN" altLang="zh-CN" sz="1350" kern="1200" dirty="0">
                          <a:solidFill>
                            <a:schemeClr val="dk1"/>
                          </a:solidFill>
                          <a:effectLst/>
                          <a:latin typeface="+mn-lt"/>
                          <a:ea typeface="+mn-ea"/>
                          <a:cs typeface="+mn-cs"/>
                        </a:rPr>
                        <a:t>，括号内为对应的模型（</a:t>
                      </a:r>
                      <a:r>
                        <a:rPr lang="en-US" altLang="zh-CN" sz="1350" kern="1200" dirty="0">
                          <a:solidFill>
                            <a:schemeClr val="dk1"/>
                          </a:solidFill>
                          <a:effectLst/>
                          <a:latin typeface="+mn-lt"/>
                          <a:ea typeface="+mn-ea"/>
                          <a:cs typeface="+mn-cs"/>
                        </a:rPr>
                        <a:t>GB</a:t>
                      </a:r>
                      <a:r>
                        <a:rPr lang="zh-CN" altLang="zh-CN" sz="1350" kern="1200" dirty="0">
                          <a:solidFill>
                            <a:schemeClr val="dk1"/>
                          </a:solidFill>
                          <a:effectLst/>
                          <a:latin typeface="+mn-lt"/>
                          <a:ea typeface="+mn-ea"/>
                          <a:cs typeface="+mn-cs"/>
                        </a:rPr>
                        <a:t>：梯度加速回归模型，</a:t>
                      </a:r>
                      <a:r>
                        <a:rPr lang="en-US" altLang="zh-CN" sz="1350" kern="1200" dirty="0">
                          <a:solidFill>
                            <a:schemeClr val="dk1"/>
                          </a:solidFill>
                          <a:effectLst/>
                          <a:latin typeface="+mn-lt"/>
                          <a:ea typeface="+mn-ea"/>
                          <a:cs typeface="+mn-cs"/>
                        </a:rPr>
                        <a:t>RF</a:t>
                      </a:r>
                      <a:r>
                        <a:rPr lang="zh-CN" altLang="zh-CN" sz="1350" kern="1200" dirty="0">
                          <a:solidFill>
                            <a:schemeClr val="dk1"/>
                          </a:solidFill>
                          <a:effectLst/>
                          <a:latin typeface="+mn-lt"/>
                          <a:ea typeface="+mn-ea"/>
                          <a:cs typeface="+mn-cs"/>
                        </a:rPr>
                        <a:t>：随机森林模型，</a:t>
                      </a:r>
                      <a:r>
                        <a:rPr lang="en-US" altLang="zh-CN" sz="1350" kern="1200" dirty="0">
                          <a:solidFill>
                            <a:schemeClr val="dk1"/>
                          </a:solidFill>
                          <a:effectLst/>
                          <a:latin typeface="+mn-lt"/>
                          <a:ea typeface="+mn-ea"/>
                          <a:cs typeface="+mn-cs"/>
                        </a:rPr>
                        <a:t>SVR</a:t>
                      </a:r>
                      <a:r>
                        <a:rPr lang="zh-CN" altLang="zh-CN" sz="1350" kern="1200" dirty="0">
                          <a:solidFill>
                            <a:schemeClr val="dk1"/>
                          </a:solidFill>
                          <a:effectLst/>
                          <a:latin typeface="+mn-lt"/>
                          <a:ea typeface="+mn-ea"/>
                          <a:cs typeface="+mn-cs"/>
                        </a:rPr>
                        <a:t>：支持向量回归</a:t>
                      </a:r>
                      <a:r>
                        <a:rPr lang="zh-CN" altLang="en-US" sz="1350" kern="1200" dirty="0">
                          <a:solidFill>
                            <a:schemeClr val="dk1"/>
                          </a:solidFill>
                          <a:effectLst/>
                          <a:latin typeface="+mn-lt"/>
                          <a:ea typeface="+mn-ea"/>
                          <a:cs typeface="+mn-cs"/>
                        </a:rPr>
                        <a:t>，</a:t>
                      </a:r>
                      <a:r>
                        <a:rPr lang="en-US" altLang="zh-CN" sz="1350" kern="1200" dirty="0">
                          <a:solidFill>
                            <a:schemeClr val="dk1"/>
                          </a:solidFill>
                          <a:effectLst/>
                          <a:latin typeface="+mn-lt"/>
                          <a:ea typeface="+mn-ea"/>
                          <a:cs typeface="+mn-cs"/>
                        </a:rPr>
                        <a:t>Ridge</a:t>
                      </a:r>
                      <a:r>
                        <a:rPr lang="zh-CN" altLang="en-US" sz="1350" kern="1200" dirty="0">
                          <a:solidFill>
                            <a:schemeClr val="dk1"/>
                          </a:solidFill>
                          <a:effectLst/>
                          <a:latin typeface="+mn-lt"/>
                          <a:ea typeface="+mn-ea"/>
                          <a:cs typeface="+mn-cs"/>
                        </a:rPr>
                        <a:t>：岭回归</a:t>
                      </a:r>
                      <a:r>
                        <a:rPr lang="zh-CN" altLang="zh-CN" sz="1350" kern="1200" dirty="0">
                          <a:solidFill>
                            <a:schemeClr val="dk1"/>
                          </a:solidFill>
                          <a:effectLst/>
                          <a:latin typeface="+mn-lt"/>
                          <a:ea typeface="+mn-ea"/>
                          <a:cs typeface="+mn-cs"/>
                        </a:rPr>
                        <a:t>）</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538451445"/>
                  </a:ext>
                </a:extLst>
              </a:tr>
            </a:tbl>
          </a:graphicData>
        </a:graphic>
      </p:graphicFrame>
      <p:sp>
        <p:nvSpPr>
          <p:cNvPr id="9" name="文本框 8">
            <a:extLst>
              <a:ext uri="{FF2B5EF4-FFF2-40B4-BE49-F238E27FC236}">
                <a16:creationId xmlns:a16="http://schemas.microsoft.com/office/drawing/2014/main" id="{2B44CDEB-C080-44B3-BF10-105370294596}"/>
              </a:ext>
            </a:extLst>
          </p:cNvPr>
          <p:cNvSpPr txBox="1"/>
          <p:nvPr/>
        </p:nvSpPr>
        <p:spPr>
          <a:xfrm>
            <a:off x="619432" y="502527"/>
            <a:ext cx="9202993" cy="523220"/>
          </a:xfrm>
          <a:prstGeom prst="rect">
            <a:avLst/>
          </a:prstGeom>
          <a:noFill/>
        </p:spPr>
        <p:txBody>
          <a:bodyPr wrap="square" rtlCol="0">
            <a:spAutoFit/>
          </a:bodyPr>
          <a:lstStyle/>
          <a:p>
            <a:r>
              <a:rPr lang="zh-CN" altLang="en-US" sz="2800" b="1" dirty="0"/>
              <a:t>挖掘共振峰数据与最强吸收值，有效吸收带宽之间的关系</a:t>
            </a:r>
          </a:p>
        </p:txBody>
      </p:sp>
      <p:sp>
        <p:nvSpPr>
          <p:cNvPr id="10" name="文本框 9">
            <a:extLst>
              <a:ext uri="{FF2B5EF4-FFF2-40B4-BE49-F238E27FC236}">
                <a16:creationId xmlns:a16="http://schemas.microsoft.com/office/drawing/2014/main" id="{61A89ACA-CAAF-4A10-B582-A8F04BC4DD63}"/>
              </a:ext>
            </a:extLst>
          </p:cNvPr>
          <p:cNvSpPr txBox="1"/>
          <p:nvPr/>
        </p:nvSpPr>
        <p:spPr>
          <a:xfrm>
            <a:off x="619432" y="1328553"/>
            <a:ext cx="4729316" cy="3139321"/>
          </a:xfrm>
          <a:prstGeom prst="rect">
            <a:avLst/>
          </a:prstGeom>
          <a:noFill/>
        </p:spPr>
        <p:txBody>
          <a:bodyPr wrap="square" rtlCol="0">
            <a:spAutoFit/>
          </a:bodyPr>
          <a:lstStyle/>
          <a:p>
            <a:r>
              <a:rPr lang="zh-CN" altLang="en-US" dirty="0"/>
              <a:t>针对</a:t>
            </a:r>
            <a:r>
              <a:rPr lang="en-US" altLang="zh-CN" dirty="0"/>
              <a:t>238</a:t>
            </a:r>
            <a:r>
              <a:rPr lang="zh-CN" altLang="en-US" dirty="0"/>
              <a:t>组文献数据以及</a:t>
            </a:r>
            <a:r>
              <a:rPr lang="en-US" altLang="zh-CN" dirty="0"/>
              <a:t>84</a:t>
            </a:r>
            <a:r>
              <a:rPr lang="zh-CN" altLang="en-US" dirty="0"/>
              <a:t>组实验数据，运用</a:t>
            </a:r>
            <a:r>
              <a:rPr lang="en-US" altLang="zh-CN" dirty="0"/>
              <a:t>8</a:t>
            </a:r>
            <a:r>
              <a:rPr lang="zh-CN" altLang="en-US" dirty="0"/>
              <a:t>种经典机器学习模型，挖掘电磁共振峰相关电磁参数与最强吸收值和有效吸收带宽之间的关系。</a:t>
            </a:r>
            <a:endParaRPr lang="en-US" altLang="zh-CN" dirty="0"/>
          </a:p>
          <a:p>
            <a:r>
              <a:rPr lang="zh-CN" altLang="en-US" dirty="0"/>
              <a:t>由于共振峰数量不同，特征维度是变长的。为了适合模型的输入，将电磁共振峰数据分别拆开单独作为特征来做回归，模型使用十折交叉验证取测试集上决定系数（</a:t>
            </a:r>
            <a:r>
              <a:rPr lang="en-US" altLang="zh-CN" dirty="0"/>
              <a:t>R2</a:t>
            </a:r>
            <a:r>
              <a:rPr lang="zh-CN" altLang="en-US" dirty="0"/>
              <a:t>）的平均值，结果如右图。</a:t>
            </a:r>
            <a:endParaRPr lang="en-US" altLang="zh-CN" dirty="0"/>
          </a:p>
          <a:p>
            <a:r>
              <a:rPr lang="en-US" altLang="zh-CN" dirty="0"/>
              <a:t>84</a:t>
            </a:r>
            <a:r>
              <a:rPr lang="zh-CN" altLang="en-US" dirty="0"/>
              <a:t>组实验数据根据材料不同成分分为四组，分别对其特征进行回归建模</a:t>
            </a:r>
            <a:endParaRPr lang="en-US" altLang="zh-CN" dirty="0"/>
          </a:p>
        </p:txBody>
      </p:sp>
      <p:sp>
        <p:nvSpPr>
          <p:cNvPr id="11" name="椭圆 10">
            <a:extLst>
              <a:ext uri="{FF2B5EF4-FFF2-40B4-BE49-F238E27FC236}">
                <a16:creationId xmlns:a16="http://schemas.microsoft.com/office/drawing/2014/main" id="{529F3A23-20FF-43F9-8A38-F3D602C5D303}"/>
              </a:ext>
            </a:extLst>
          </p:cNvPr>
          <p:cNvSpPr/>
          <p:nvPr/>
        </p:nvSpPr>
        <p:spPr bwMode="auto">
          <a:xfrm>
            <a:off x="1800639" y="4550267"/>
            <a:ext cx="2558774" cy="1355399"/>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702030404030204" charset="0"/>
              <a:ea typeface="SimSun" pitchFamily="2" charset="-122"/>
              <a:sym typeface="Calibri" panose="020F0702030404030204" charset="0"/>
            </a:endParaRPr>
          </a:p>
        </p:txBody>
      </p:sp>
      <p:sp>
        <p:nvSpPr>
          <p:cNvPr id="12" name="文本框 11">
            <a:extLst>
              <a:ext uri="{FF2B5EF4-FFF2-40B4-BE49-F238E27FC236}">
                <a16:creationId xmlns:a16="http://schemas.microsoft.com/office/drawing/2014/main" id="{3EEC169C-902B-4337-97C8-03D8609E2F71}"/>
              </a:ext>
            </a:extLst>
          </p:cNvPr>
          <p:cNvSpPr txBox="1"/>
          <p:nvPr/>
        </p:nvSpPr>
        <p:spPr>
          <a:xfrm>
            <a:off x="2237650" y="4841787"/>
            <a:ext cx="1731145" cy="646331"/>
          </a:xfrm>
          <a:prstGeom prst="rect">
            <a:avLst/>
          </a:prstGeom>
          <a:noFill/>
        </p:spPr>
        <p:txBody>
          <a:bodyPr wrap="square" rtlCol="0">
            <a:spAutoFit/>
          </a:bodyPr>
          <a:lstStyle/>
          <a:p>
            <a:r>
              <a:rPr lang="zh-CN" altLang="en-US" dirty="0"/>
              <a:t>特征维度不同？</a:t>
            </a:r>
            <a:endParaRPr lang="en-US" altLang="zh-CN" dirty="0"/>
          </a:p>
          <a:p>
            <a:r>
              <a:rPr lang="zh-CN" altLang="en-US" dirty="0"/>
              <a:t>如何统一特征？</a:t>
            </a:r>
          </a:p>
        </p:txBody>
      </p:sp>
    </p:spTree>
    <p:extLst>
      <p:ext uri="{BB962C8B-B14F-4D97-AF65-F5344CB8AC3E}">
        <p14:creationId xmlns:p14="http://schemas.microsoft.com/office/powerpoint/2010/main" val="3059599376"/>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9DB14B3-731A-4352-BC82-B1993596BD11}" type="slidenum">
              <a:rPr lang="zh-CN" altLang="en-US" smtClean="0"/>
              <a:t>4</a:t>
            </a:fld>
            <a:endParaRPr lang="zh-CN" altLang="en-US" dirty="0"/>
          </a:p>
        </p:txBody>
      </p:sp>
      <p:graphicFrame>
        <p:nvGraphicFramePr>
          <p:cNvPr id="8" name="表格 8">
            <a:extLst>
              <a:ext uri="{FF2B5EF4-FFF2-40B4-BE49-F238E27FC236}">
                <a16:creationId xmlns:a16="http://schemas.microsoft.com/office/drawing/2014/main" id="{ECB4EC46-DDAF-BFEA-6FB2-A9C28BA66ACA}"/>
              </a:ext>
            </a:extLst>
          </p:cNvPr>
          <p:cNvGraphicFramePr>
            <a:graphicFrameLocks noGrp="1"/>
          </p:cNvGraphicFramePr>
          <p:nvPr>
            <p:extLst>
              <p:ext uri="{D42A27DB-BD31-4B8C-83A1-F6EECF244321}">
                <p14:modId xmlns:p14="http://schemas.microsoft.com/office/powerpoint/2010/main" val="1651622671"/>
              </p:ext>
            </p:extLst>
          </p:nvPr>
        </p:nvGraphicFramePr>
        <p:xfrm>
          <a:off x="577516" y="1067916"/>
          <a:ext cx="11237495" cy="1483360"/>
        </p:xfrm>
        <a:graphic>
          <a:graphicData uri="http://schemas.openxmlformats.org/drawingml/2006/table">
            <a:tbl>
              <a:tblPr firstRow="1" bandRow="1">
                <a:tableStyleId>{5C22544A-7EE6-4342-B048-85BDC9FD1C3A}</a:tableStyleId>
              </a:tblPr>
              <a:tblGrid>
                <a:gridCol w="2247499">
                  <a:extLst>
                    <a:ext uri="{9D8B030D-6E8A-4147-A177-3AD203B41FA5}">
                      <a16:colId xmlns:a16="http://schemas.microsoft.com/office/drawing/2014/main" val="3351051083"/>
                    </a:ext>
                  </a:extLst>
                </a:gridCol>
                <a:gridCol w="2247499">
                  <a:extLst>
                    <a:ext uri="{9D8B030D-6E8A-4147-A177-3AD203B41FA5}">
                      <a16:colId xmlns:a16="http://schemas.microsoft.com/office/drawing/2014/main" val="2607212483"/>
                    </a:ext>
                  </a:extLst>
                </a:gridCol>
                <a:gridCol w="2247499">
                  <a:extLst>
                    <a:ext uri="{9D8B030D-6E8A-4147-A177-3AD203B41FA5}">
                      <a16:colId xmlns:a16="http://schemas.microsoft.com/office/drawing/2014/main" val="4175121759"/>
                    </a:ext>
                  </a:extLst>
                </a:gridCol>
                <a:gridCol w="2247499">
                  <a:extLst>
                    <a:ext uri="{9D8B030D-6E8A-4147-A177-3AD203B41FA5}">
                      <a16:colId xmlns:a16="http://schemas.microsoft.com/office/drawing/2014/main" val="1818052360"/>
                    </a:ext>
                  </a:extLst>
                </a:gridCol>
                <a:gridCol w="2247499">
                  <a:extLst>
                    <a:ext uri="{9D8B030D-6E8A-4147-A177-3AD203B41FA5}">
                      <a16:colId xmlns:a16="http://schemas.microsoft.com/office/drawing/2014/main" val="2636805379"/>
                    </a:ext>
                  </a:extLst>
                </a:gridCol>
              </a:tblGrid>
              <a:tr h="370840">
                <a:tc>
                  <a:txBody>
                    <a:bodyPr/>
                    <a:lstStyle/>
                    <a:p>
                      <a:pPr algn="ctr"/>
                      <a:r>
                        <a:rPr lang="zh-CN" altLang="en-US" b="1" dirty="0"/>
                        <a:t>共振频率</a:t>
                      </a:r>
                      <a:r>
                        <a:rPr lang="en-US" altLang="zh-CN" b="1" dirty="0"/>
                        <a:t>(GHz)</a:t>
                      </a:r>
                      <a:endParaRPr lang="zh-CN" altLang="en-US" b="1" dirty="0"/>
                    </a:p>
                  </a:txBody>
                  <a:tcPr/>
                </a:tc>
                <a:tc>
                  <a:txBody>
                    <a:bodyPr/>
                    <a:lstStyle/>
                    <a:p>
                      <a:pPr algn="ctr"/>
                      <a:r>
                        <a:rPr lang="en" altLang="zh-CN" b="1" dirty="0"/>
                        <a:t>e'</a:t>
                      </a:r>
                      <a:endParaRPr lang="zh-CN" altLang="en-US" b="1" dirty="0"/>
                    </a:p>
                  </a:txBody>
                  <a:tcPr/>
                </a:tc>
                <a:tc>
                  <a:txBody>
                    <a:bodyPr/>
                    <a:lstStyle/>
                    <a:p>
                      <a:pPr algn="ctr"/>
                      <a:r>
                        <a:rPr lang="en" altLang="zh-CN" b="1" dirty="0"/>
                        <a:t>e''</a:t>
                      </a:r>
                      <a:endParaRPr lang="zh-CN" altLang="en-US" b="1" dirty="0"/>
                    </a:p>
                  </a:txBody>
                  <a:tcPr/>
                </a:tc>
                <a:tc>
                  <a:txBody>
                    <a:bodyPr/>
                    <a:lstStyle/>
                    <a:p>
                      <a:pPr algn="ctr"/>
                      <a:r>
                        <a:rPr lang="en" altLang="zh-CN" b="1" dirty="0"/>
                        <a:t>m'</a:t>
                      </a:r>
                      <a:endParaRPr lang="zh-CN" altLang="en-US" b="1" dirty="0"/>
                    </a:p>
                  </a:txBody>
                  <a:tcPr/>
                </a:tc>
                <a:tc>
                  <a:txBody>
                    <a:bodyPr/>
                    <a:lstStyle/>
                    <a:p>
                      <a:pPr algn="ctr"/>
                      <a:r>
                        <a:rPr lang="en" altLang="zh-CN" b="1" dirty="0"/>
                        <a:t>m''</a:t>
                      </a:r>
                      <a:endParaRPr lang="zh-CN" altLang="en-US" b="1" dirty="0"/>
                    </a:p>
                  </a:txBody>
                  <a:tcPr/>
                </a:tc>
                <a:extLst>
                  <a:ext uri="{0D108BD9-81ED-4DB2-BD59-A6C34878D82A}">
                    <a16:rowId xmlns:a16="http://schemas.microsoft.com/office/drawing/2014/main" val="2764922532"/>
                  </a:ext>
                </a:extLst>
              </a:tr>
              <a:tr h="370840">
                <a:tc>
                  <a:txBody>
                    <a:bodyPr/>
                    <a:lstStyle/>
                    <a:p>
                      <a:pPr algn="ctr"/>
                      <a:r>
                        <a:rPr lang="en-US" altLang="zh-CN" b="1" dirty="0"/>
                        <a:t>8.32,   9.52,    10.96</a:t>
                      </a:r>
                      <a:endParaRPr lang="zh-CN" altLang="en-US" b="1" dirty="0"/>
                    </a:p>
                  </a:txBody>
                  <a:tcPr/>
                </a:tc>
                <a:tc>
                  <a:txBody>
                    <a:bodyPr/>
                    <a:lstStyle/>
                    <a:p>
                      <a:pPr algn="ctr"/>
                      <a:r>
                        <a:rPr lang="en-US" altLang="zh-CN" b="1" dirty="0"/>
                        <a:t>65.8738, </a:t>
                      </a:r>
                      <a:r>
                        <a:rPr lang="zh-CN" altLang="en-US" b="1" dirty="0"/>
                        <a:t> </a:t>
                      </a:r>
                      <a:r>
                        <a:rPr lang="en-US" altLang="zh-CN" b="1" dirty="0"/>
                        <a:t> 48.1501,  </a:t>
                      </a:r>
                      <a:r>
                        <a:rPr lang="zh-CN" altLang="en-US" b="1" dirty="0"/>
                        <a:t> </a:t>
                      </a:r>
                      <a:r>
                        <a:rPr lang="en-US" altLang="zh-CN" b="1" dirty="0"/>
                        <a:t>31.2269</a:t>
                      </a:r>
                      <a:endParaRPr lang="zh-CN" altLang="en-US" b="1" dirty="0"/>
                    </a:p>
                  </a:txBody>
                  <a:tcPr/>
                </a:tc>
                <a:tc>
                  <a:txBody>
                    <a:bodyPr/>
                    <a:lstStyle/>
                    <a:p>
                      <a:pPr algn="ctr"/>
                      <a:r>
                        <a:rPr lang="en-US" altLang="zh-CN" b="1" dirty="0"/>
                        <a:t>96.9293,</a:t>
                      </a:r>
                      <a:r>
                        <a:rPr lang="zh-CN" altLang="en-US" b="1" dirty="0"/>
                        <a:t>  </a:t>
                      </a:r>
                      <a:r>
                        <a:rPr lang="en-US" altLang="zh-CN" b="1" dirty="0"/>
                        <a:t> 99.4741,</a:t>
                      </a:r>
                      <a:r>
                        <a:rPr lang="zh-CN" altLang="en-US" b="1" dirty="0"/>
                        <a:t> </a:t>
                      </a:r>
                      <a:r>
                        <a:rPr lang="en-US" altLang="zh-CN" b="1" dirty="0"/>
                        <a:t> 87.577</a:t>
                      </a:r>
                      <a:endParaRPr lang="zh-CN" altLang="en-US" b="1" dirty="0"/>
                    </a:p>
                  </a:txBody>
                  <a:tcPr/>
                </a:tc>
                <a:tc>
                  <a:txBody>
                    <a:bodyPr/>
                    <a:lstStyle/>
                    <a:p>
                      <a:pPr algn="ctr"/>
                      <a:r>
                        <a:rPr lang="en-US" altLang="zh-CN" b="1" dirty="0"/>
                        <a:t>0.451, </a:t>
                      </a:r>
                      <a:r>
                        <a:rPr lang="zh-CN" altLang="en-US" b="1" dirty="0"/>
                        <a:t> </a:t>
                      </a:r>
                      <a:r>
                        <a:rPr lang="en-US" altLang="zh-CN" b="1" dirty="0"/>
                        <a:t>0.4579,</a:t>
                      </a:r>
                      <a:r>
                        <a:rPr lang="zh-CN" altLang="en-US" b="1" dirty="0"/>
                        <a:t> </a:t>
                      </a:r>
                      <a:r>
                        <a:rPr lang="en-US" altLang="zh-CN" b="1" dirty="0"/>
                        <a:t> 0.4935</a:t>
                      </a:r>
                      <a:endParaRPr lang="zh-CN" altLang="en-US" b="1" dirty="0"/>
                    </a:p>
                  </a:txBody>
                  <a:tcPr/>
                </a:tc>
                <a:tc>
                  <a:txBody>
                    <a:bodyPr/>
                    <a:lstStyle/>
                    <a:p>
                      <a:pPr algn="ctr"/>
                      <a:r>
                        <a:rPr lang="en-US" altLang="zh-CN" b="1" dirty="0"/>
                        <a:t>0.1221, </a:t>
                      </a:r>
                      <a:r>
                        <a:rPr lang="zh-CN" altLang="en-US" b="1" dirty="0"/>
                        <a:t> </a:t>
                      </a:r>
                      <a:r>
                        <a:rPr lang="en-US" altLang="zh-CN" b="1" dirty="0"/>
                        <a:t>0.0711, </a:t>
                      </a:r>
                      <a:r>
                        <a:rPr lang="zh-CN" altLang="en-US" b="1" dirty="0"/>
                        <a:t> </a:t>
                      </a:r>
                      <a:r>
                        <a:rPr lang="en-US" altLang="zh-CN" b="1" dirty="0"/>
                        <a:t>0.0706</a:t>
                      </a:r>
                      <a:endParaRPr lang="zh-CN" altLang="en-US" b="1" dirty="0"/>
                    </a:p>
                  </a:txBody>
                  <a:tcPr/>
                </a:tc>
                <a:extLst>
                  <a:ext uri="{0D108BD9-81ED-4DB2-BD59-A6C34878D82A}">
                    <a16:rowId xmlns:a16="http://schemas.microsoft.com/office/drawing/2014/main" val="3126586675"/>
                  </a:ext>
                </a:extLst>
              </a:tr>
              <a:tr h="370840">
                <a:tc>
                  <a:txBody>
                    <a:bodyPr/>
                    <a:lstStyle/>
                    <a:p>
                      <a:pPr algn="ctr"/>
                      <a:r>
                        <a:rPr lang="en-US" altLang="zh-CN" b="1" dirty="0"/>
                        <a:t>7.2,</a:t>
                      </a:r>
                      <a:r>
                        <a:rPr lang="zh-CN" altLang="en-US" b="1" dirty="0"/>
                        <a:t> </a:t>
                      </a:r>
                      <a:r>
                        <a:rPr lang="en-US" altLang="zh-CN" b="1" dirty="0"/>
                        <a:t>12.8</a:t>
                      </a:r>
                      <a:endParaRPr lang="zh-CN" altLang="en-US" b="1" dirty="0"/>
                    </a:p>
                  </a:txBody>
                  <a:tcPr/>
                </a:tc>
                <a:tc>
                  <a:txBody>
                    <a:bodyPr/>
                    <a:lstStyle/>
                    <a:p>
                      <a:pPr algn="ctr"/>
                      <a:r>
                        <a:rPr lang="en-US" altLang="zh-CN" b="1" dirty="0"/>
                        <a:t>60.7055, 26.9101 </a:t>
                      </a:r>
                      <a:endParaRPr lang="zh-CN" altLang="en-US" b="1" dirty="0"/>
                    </a:p>
                  </a:txBody>
                  <a:tcPr/>
                </a:tc>
                <a:tc>
                  <a:txBody>
                    <a:bodyPr/>
                    <a:lstStyle/>
                    <a:p>
                      <a:pPr algn="ctr"/>
                      <a:r>
                        <a:rPr lang="en-US" altLang="zh-CN" b="1" dirty="0"/>
                        <a:t>113.989, 79.92</a:t>
                      </a:r>
                      <a:endParaRPr lang="zh-CN" altLang="en-US" b="1" dirty="0"/>
                    </a:p>
                  </a:txBody>
                  <a:tcPr/>
                </a:tc>
                <a:tc>
                  <a:txBody>
                    <a:bodyPr/>
                    <a:lstStyle/>
                    <a:p>
                      <a:pPr algn="ctr"/>
                      <a:r>
                        <a:rPr lang="en-US" altLang="zh-CN" b="1" dirty="0"/>
                        <a:t>0.4478, 0.4047 </a:t>
                      </a:r>
                      <a:endParaRPr lang="zh-CN" altLang="en-US" b="1" dirty="0"/>
                    </a:p>
                  </a:txBody>
                  <a:tcPr/>
                </a:tc>
                <a:tc>
                  <a:txBody>
                    <a:bodyPr/>
                    <a:lstStyle/>
                    <a:p>
                      <a:pPr algn="ctr"/>
                      <a:r>
                        <a:rPr lang="en-US" altLang="zh-CN" b="1" dirty="0"/>
                        <a:t>0.1451, 0.1084</a:t>
                      </a:r>
                      <a:endParaRPr lang="zh-CN" altLang="en-US" b="1" dirty="0"/>
                    </a:p>
                  </a:txBody>
                  <a:tcPr/>
                </a:tc>
                <a:extLst>
                  <a:ext uri="{0D108BD9-81ED-4DB2-BD59-A6C34878D82A}">
                    <a16:rowId xmlns:a16="http://schemas.microsoft.com/office/drawing/2014/main" val="699885119"/>
                  </a:ext>
                </a:extLst>
              </a:tr>
              <a:tr h="370840">
                <a:tc>
                  <a:txBody>
                    <a:bodyPr/>
                    <a:lstStyle/>
                    <a:p>
                      <a:pPr algn="ctr"/>
                      <a:r>
                        <a:rPr lang="en-US" altLang="zh-CN" b="1" dirty="0"/>
                        <a:t>16.16</a:t>
                      </a:r>
                      <a:endParaRPr lang="zh-CN" altLang="en-US" b="1" dirty="0"/>
                    </a:p>
                  </a:txBody>
                  <a:tcPr/>
                </a:tc>
                <a:tc>
                  <a:txBody>
                    <a:bodyPr/>
                    <a:lstStyle/>
                    <a:p>
                      <a:pPr algn="ctr"/>
                      <a:r>
                        <a:rPr lang="en-US" altLang="zh-CN" b="1" dirty="0"/>
                        <a:t>3.7429</a:t>
                      </a:r>
                      <a:endParaRPr lang="zh-CN" altLang="en-US" b="1" dirty="0"/>
                    </a:p>
                  </a:txBody>
                  <a:tcPr/>
                </a:tc>
                <a:tc>
                  <a:txBody>
                    <a:bodyPr/>
                    <a:lstStyle/>
                    <a:p>
                      <a:pPr algn="ctr"/>
                      <a:r>
                        <a:rPr lang="en-US" altLang="zh-CN" b="1" dirty="0"/>
                        <a:t>1.6875</a:t>
                      </a:r>
                      <a:endParaRPr lang="zh-CN" altLang="en-US" b="1" dirty="0"/>
                    </a:p>
                  </a:txBody>
                  <a:tcPr/>
                </a:tc>
                <a:tc>
                  <a:txBody>
                    <a:bodyPr/>
                    <a:lstStyle/>
                    <a:p>
                      <a:pPr algn="ctr"/>
                      <a:r>
                        <a:rPr lang="en-US" altLang="zh-CN" b="1" dirty="0"/>
                        <a:t>1.0193</a:t>
                      </a:r>
                      <a:endParaRPr lang="zh-CN" altLang="en-US" b="1" dirty="0"/>
                    </a:p>
                  </a:txBody>
                  <a:tcPr/>
                </a:tc>
                <a:tc>
                  <a:txBody>
                    <a:bodyPr/>
                    <a:lstStyle/>
                    <a:p>
                      <a:pPr algn="ctr"/>
                      <a:r>
                        <a:rPr lang="en-US" altLang="zh-CN" b="1" dirty="0"/>
                        <a:t>0.0181</a:t>
                      </a:r>
                      <a:endParaRPr lang="zh-CN" altLang="en-US" b="1" dirty="0"/>
                    </a:p>
                  </a:txBody>
                  <a:tcPr/>
                </a:tc>
                <a:extLst>
                  <a:ext uri="{0D108BD9-81ED-4DB2-BD59-A6C34878D82A}">
                    <a16:rowId xmlns:a16="http://schemas.microsoft.com/office/drawing/2014/main" val="694333018"/>
                  </a:ext>
                </a:extLst>
              </a:tr>
            </a:tbl>
          </a:graphicData>
        </a:graphic>
      </p:graphicFrame>
      <p:sp>
        <p:nvSpPr>
          <p:cNvPr id="16" name="矩形 15">
            <a:extLst>
              <a:ext uri="{FF2B5EF4-FFF2-40B4-BE49-F238E27FC236}">
                <a16:creationId xmlns:a16="http://schemas.microsoft.com/office/drawing/2014/main" id="{A90EDB53-CFAE-8FB6-2794-F869E5A3AA0B}"/>
              </a:ext>
            </a:extLst>
          </p:cNvPr>
          <p:cNvSpPr/>
          <p:nvPr/>
        </p:nvSpPr>
        <p:spPr bwMode="auto">
          <a:xfrm>
            <a:off x="9740395" y="1460310"/>
            <a:ext cx="691570" cy="3025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28" name="矩形 27">
            <a:extLst>
              <a:ext uri="{FF2B5EF4-FFF2-40B4-BE49-F238E27FC236}">
                <a16:creationId xmlns:a16="http://schemas.microsoft.com/office/drawing/2014/main" id="{5608752D-F7E1-ED9C-3F7F-4CF0B745AAFC}"/>
              </a:ext>
            </a:extLst>
          </p:cNvPr>
          <p:cNvSpPr/>
          <p:nvPr/>
        </p:nvSpPr>
        <p:spPr bwMode="auto">
          <a:xfrm>
            <a:off x="7422550" y="1460309"/>
            <a:ext cx="691570" cy="3025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29" name="矩形 28">
            <a:extLst>
              <a:ext uri="{FF2B5EF4-FFF2-40B4-BE49-F238E27FC236}">
                <a16:creationId xmlns:a16="http://schemas.microsoft.com/office/drawing/2014/main" id="{895D1A23-2906-E885-0C87-85554931792B}"/>
              </a:ext>
            </a:extLst>
          </p:cNvPr>
          <p:cNvSpPr/>
          <p:nvPr/>
        </p:nvSpPr>
        <p:spPr bwMode="auto">
          <a:xfrm>
            <a:off x="5150724" y="1460308"/>
            <a:ext cx="691570" cy="3025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30" name="矩形 29">
            <a:extLst>
              <a:ext uri="{FF2B5EF4-FFF2-40B4-BE49-F238E27FC236}">
                <a16:creationId xmlns:a16="http://schemas.microsoft.com/office/drawing/2014/main" id="{2669FB00-7E5D-5A8B-10A7-29C80D7BD79A}"/>
              </a:ext>
            </a:extLst>
          </p:cNvPr>
          <p:cNvSpPr/>
          <p:nvPr/>
        </p:nvSpPr>
        <p:spPr bwMode="auto">
          <a:xfrm>
            <a:off x="2878898" y="1447794"/>
            <a:ext cx="691570" cy="3025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31" name="矩形 30">
            <a:extLst>
              <a:ext uri="{FF2B5EF4-FFF2-40B4-BE49-F238E27FC236}">
                <a16:creationId xmlns:a16="http://schemas.microsoft.com/office/drawing/2014/main" id="{A40D0C3C-F157-FA26-A234-10FA5C8E457A}"/>
              </a:ext>
            </a:extLst>
          </p:cNvPr>
          <p:cNvSpPr/>
          <p:nvPr/>
        </p:nvSpPr>
        <p:spPr bwMode="auto">
          <a:xfrm>
            <a:off x="758263" y="1447794"/>
            <a:ext cx="691570" cy="3025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32" name="标题 2">
            <a:extLst>
              <a:ext uri="{FF2B5EF4-FFF2-40B4-BE49-F238E27FC236}">
                <a16:creationId xmlns:a16="http://schemas.microsoft.com/office/drawing/2014/main" id="{702C745F-42CB-7CE2-575E-F120805A58D8}"/>
              </a:ext>
            </a:extLst>
          </p:cNvPr>
          <p:cNvSpPr>
            <a:spLocks noGrp="1"/>
          </p:cNvSpPr>
          <p:nvPr>
            <p:ph type="title"/>
          </p:nvPr>
        </p:nvSpPr>
        <p:spPr>
          <a:xfrm>
            <a:off x="577516" y="309100"/>
            <a:ext cx="6560263" cy="688905"/>
          </a:xfrm>
        </p:spPr>
        <p:txBody>
          <a:bodyPr/>
          <a:lstStyle/>
          <a:p>
            <a:r>
              <a:rPr lang="zh-CN" altLang="en-US" sz="3200" b="1" dirty="0">
                <a:solidFill>
                  <a:srgbClr val="C00000"/>
                </a:solidFill>
              </a:rPr>
              <a:t>循环神经网络抽取共振峰特征信息</a:t>
            </a:r>
          </a:p>
        </p:txBody>
      </p:sp>
      <p:sp>
        <p:nvSpPr>
          <p:cNvPr id="12" name="文本框 11">
            <a:extLst>
              <a:ext uri="{FF2B5EF4-FFF2-40B4-BE49-F238E27FC236}">
                <a16:creationId xmlns:a16="http://schemas.microsoft.com/office/drawing/2014/main" id="{3257E08E-E9DF-6760-1EBA-03CEC02B5CD0}"/>
              </a:ext>
            </a:extLst>
          </p:cNvPr>
          <p:cNvSpPr txBox="1"/>
          <p:nvPr/>
        </p:nvSpPr>
        <p:spPr>
          <a:xfrm>
            <a:off x="196192" y="3332605"/>
            <a:ext cx="3243196" cy="2031325"/>
          </a:xfrm>
          <a:prstGeom prst="rect">
            <a:avLst/>
          </a:prstGeom>
          <a:noFill/>
        </p:spPr>
        <p:txBody>
          <a:bodyPr wrap="none" rtlCol="0">
            <a:spAutoFit/>
          </a:bodyPr>
          <a:lstStyle/>
          <a:p>
            <a:pPr marL="285750" indent="-285750">
              <a:buFont typeface="Wingdings" pitchFamily="2" charset="2"/>
              <a:buChar char="u"/>
            </a:pPr>
            <a:r>
              <a:rPr kumimoji="1" lang="zh-CN" altLang="en-US" dirty="0"/>
              <a:t>共振锋数量不统一</a:t>
            </a:r>
            <a:endParaRPr kumimoji="1" lang="en-US" altLang="zh-CN" dirty="0"/>
          </a:p>
          <a:p>
            <a:pPr marL="285750" indent="-285750">
              <a:buFont typeface="Wingdings" pitchFamily="2" charset="2"/>
              <a:buChar char="u"/>
            </a:pPr>
            <a:endParaRPr kumimoji="1" lang="en-US" altLang="zh-CN" dirty="0"/>
          </a:p>
          <a:p>
            <a:pPr marL="285750" indent="-285750">
              <a:buFont typeface="Wingdings" pitchFamily="2" charset="2"/>
              <a:buChar char="u"/>
            </a:pPr>
            <a:r>
              <a:rPr kumimoji="1" lang="zh-CN" altLang="en-US" dirty="0"/>
              <a:t>需要形成统一的特征表示</a:t>
            </a:r>
            <a:endParaRPr kumimoji="1" lang="en-US" altLang="zh-CN" dirty="0"/>
          </a:p>
          <a:p>
            <a:pPr marL="285750" indent="-285750">
              <a:buFont typeface="Wingdings" pitchFamily="2" charset="2"/>
              <a:buChar char="u"/>
            </a:pPr>
            <a:endParaRPr kumimoji="1" lang="en-US" altLang="zh-CN" dirty="0"/>
          </a:p>
          <a:p>
            <a:pPr marL="285750" indent="-285750">
              <a:buFont typeface="Wingdings" pitchFamily="2" charset="2"/>
              <a:buChar char="u"/>
            </a:pPr>
            <a:r>
              <a:rPr kumimoji="1" lang="zh-CN" altLang="en-US" dirty="0"/>
              <a:t>共振锋之间是否存在相关性</a:t>
            </a:r>
            <a:endParaRPr kumimoji="1" lang="en-US" altLang="zh-CN" dirty="0"/>
          </a:p>
          <a:p>
            <a:pPr marL="285750" indent="-285750">
              <a:buFont typeface="Wingdings" pitchFamily="2" charset="2"/>
              <a:buChar char="u"/>
            </a:pPr>
            <a:endParaRPr kumimoji="1" lang="en-US" altLang="zh-CN" dirty="0"/>
          </a:p>
          <a:p>
            <a:pPr marL="285750" indent="-285750">
              <a:buFont typeface="Wingdings" pitchFamily="2" charset="2"/>
              <a:buChar char="u"/>
            </a:pPr>
            <a:r>
              <a:rPr kumimoji="1" lang="zh-CN" altLang="en-US" dirty="0"/>
              <a:t>如何联合电和磁共振锋特征</a:t>
            </a:r>
          </a:p>
        </p:txBody>
      </p:sp>
      <p:pic>
        <p:nvPicPr>
          <p:cNvPr id="1030" name="Picture 6" descr="一个 LSTM 神经网络。">
            <a:extLst>
              <a:ext uri="{FF2B5EF4-FFF2-40B4-BE49-F238E27FC236}">
                <a16:creationId xmlns:a16="http://schemas.microsoft.com/office/drawing/2014/main" id="{846C471F-83B7-E060-F5A4-B18799E9C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09" y="2860339"/>
            <a:ext cx="7292454" cy="2740367"/>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a:extLst>
              <a:ext uri="{FF2B5EF4-FFF2-40B4-BE49-F238E27FC236}">
                <a16:creationId xmlns:a16="http://schemas.microsoft.com/office/drawing/2014/main" id="{4A282BD5-C55F-7EAD-D092-9D41874E62A1}"/>
              </a:ext>
            </a:extLst>
          </p:cNvPr>
          <p:cNvSpPr/>
          <p:nvPr/>
        </p:nvSpPr>
        <p:spPr bwMode="auto">
          <a:xfrm>
            <a:off x="3358840" y="3729244"/>
            <a:ext cx="7627603" cy="365125"/>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43" name="文本框 42">
            <a:extLst>
              <a:ext uri="{FF2B5EF4-FFF2-40B4-BE49-F238E27FC236}">
                <a16:creationId xmlns:a16="http://schemas.microsoft.com/office/drawing/2014/main" id="{6C285DD4-4C4C-3260-5AB1-E2D77E85AA13}"/>
              </a:ext>
            </a:extLst>
          </p:cNvPr>
          <p:cNvSpPr txBox="1"/>
          <p:nvPr/>
        </p:nvSpPr>
        <p:spPr>
          <a:xfrm>
            <a:off x="11047772" y="3715596"/>
            <a:ext cx="945195" cy="338554"/>
          </a:xfrm>
          <a:prstGeom prst="rect">
            <a:avLst/>
          </a:prstGeom>
          <a:noFill/>
        </p:spPr>
        <p:txBody>
          <a:bodyPr wrap="none" rtlCol="0">
            <a:spAutoFit/>
          </a:bodyPr>
          <a:lstStyle/>
          <a:p>
            <a:r>
              <a:rPr kumimoji="1" lang="en-US" altLang="zh-CN" sz="1600" dirty="0">
                <a:solidFill>
                  <a:srgbClr val="FF0000"/>
                </a:solidFill>
              </a:rPr>
              <a:t>Cell</a:t>
            </a:r>
            <a:r>
              <a:rPr kumimoji="1" lang="zh-CN" altLang="en-US" sz="1600" dirty="0">
                <a:solidFill>
                  <a:srgbClr val="FF0000"/>
                </a:solidFill>
              </a:rPr>
              <a:t> </a:t>
            </a:r>
            <a:r>
              <a:rPr kumimoji="1" lang="en-US" altLang="zh-CN" sz="1600" dirty="0">
                <a:solidFill>
                  <a:srgbClr val="FF0000"/>
                </a:solidFill>
              </a:rPr>
              <a:t>state</a:t>
            </a:r>
            <a:endParaRPr kumimoji="1" lang="zh-CN" altLang="en-US" sz="1600" dirty="0">
              <a:solidFill>
                <a:srgbClr val="FF0000"/>
              </a:solidFill>
            </a:endParaRPr>
          </a:p>
        </p:txBody>
      </p:sp>
      <p:sp>
        <p:nvSpPr>
          <p:cNvPr id="48" name="矩形 47">
            <a:extLst>
              <a:ext uri="{FF2B5EF4-FFF2-40B4-BE49-F238E27FC236}">
                <a16:creationId xmlns:a16="http://schemas.microsoft.com/office/drawing/2014/main" id="{1137CD57-F200-67A7-D0A7-07EA714097C3}"/>
              </a:ext>
            </a:extLst>
          </p:cNvPr>
          <p:cNvSpPr/>
          <p:nvPr/>
        </p:nvSpPr>
        <p:spPr bwMode="auto">
          <a:xfrm>
            <a:off x="3358839" y="4598149"/>
            <a:ext cx="7627603" cy="365125"/>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44" name="文本框 43">
            <a:extLst>
              <a:ext uri="{FF2B5EF4-FFF2-40B4-BE49-F238E27FC236}">
                <a16:creationId xmlns:a16="http://schemas.microsoft.com/office/drawing/2014/main" id="{F4D5FF78-8E8C-91CB-9B4C-BB65B76144ED}"/>
              </a:ext>
            </a:extLst>
          </p:cNvPr>
          <p:cNvSpPr txBox="1"/>
          <p:nvPr/>
        </p:nvSpPr>
        <p:spPr>
          <a:xfrm>
            <a:off x="11017289" y="4573662"/>
            <a:ext cx="1240148" cy="338554"/>
          </a:xfrm>
          <a:prstGeom prst="rect">
            <a:avLst/>
          </a:prstGeom>
          <a:noFill/>
        </p:spPr>
        <p:txBody>
          <a:bodyPr wrap="none" rtlCol="0">
            <a:spAutoFit/>
          </a:bodyPr>
          <a:lstStyle/>
          <a:p>
            <a:r>
              <a:rPr kumimoji="1" lang="en-US" altLang="zh-CN" sz="1600" dirty="0">
                <a:solidFill>
                  <a:srgbClr val="0070C0"/>
                </a:solidFill>
              </a:rPr>
              <a:t>Hidden</a:t>
            </a:r>
            <a:r>
              <a:rPr kumimoji="1" lang="zh-CN" altLang="en-US" sz="1600" dirty="0">
                <a:solidFill>
                  <a:srgbClr val="0070C0"/>
                </a:solidFill>
              </a:rPr>
              <a:t> </a:t>
            </a:r>
            <a:r>
              <a:rPr kumimoji="1" lang="en-US" altLang="zh-CN" sz="1600" dirty="0">
                <a:solidFill>
                  <a:srgbClr val="0070C0"/>
                </a:solidFill>
              </a:rPr>
              <a:t>state</a:t>
            </a:r>
            <a:endParaRPr kumimoji="1" lang="zh-CN" altLang="en-US" sz="1600" dirty="0">
              <a:solidFill>
                <a:srgbClr val="0070C0"/>
              </a:solidFill>
            </a:endParaRPr>
          </a:p>
        </p:txBody>
      </p:sp>
      <p:sp>
        <p:nvSpPr>
          <p:cNvPr id="46" name="文本框 45">
            <a:extLst>
              <a:ext uri="{FF2B5EF4-FFF2-40B4-BE49-F238E27FC236}">
                <a16:creationId xmlns:a16="http://schemas.microsoft.com/office/drawing/2014/main" id="{2C220A6F-3C8B-3DDA-2308-2C7FBE2D5D69}"/>
              </a:ext>
            </a:extLst>
          </p:cNvPr>
          <p:cNvSpPr txBox="1"/>
          <p:nvPr/>
        </p:nvSpPr>
        <p:spPr>
          <a:xfrm>
            <a:off x="8867113" y="5228413"/>
            <a:ext cx="1564852" cy="338554"/>
          </a:xfrm>
          <a:prstGeom prst="rect">
            <a:avLst/>
          </a:prstGeom>
          <a:noFill/>
        </p:spPr>
        <p:txBody>
          <a:bodyPr wrap="none" rtlCol="0">
            <a:spAutoFit/>
          </a:bodyPr>
          <a:lstStyle/>
          <a:p>
            <a:r>
              <a:rPr kumimoji="1" lang="en-US" altLang="zh-CN" sz="1600" dirty="0"/>
              <a:t>Input Sequences</a:t>
            </a:r>
            <a:endParaRPr kumimoji="1" lang="zh-CN" altLang="en-US" sz="1600" dirty="0"/>
          </a:p>
        </p:txBody>
      </p:sp>
      <p:sp>
        <p:nvSpPr>
          <p:cNvPr id="51" name="文本框 50">
            <a:extLst>
              <a:ext uri="{FF2B5EF4-FFF2-40B4-BE49-F238E27FC236}">
                <a16:creationId xmlns:a16="http://schemas.microsoft.com/office/drawing/2014/main" id="{D0525885-D48A-BFF6-CDB2-8A3E44CFD884}"/>
              </a:ext>
            </a:extLst>
          </p:cNvPr>
          <p:cNvSpPr txBox="1"/>
          <p:nvPr/>
        </p:nvSpPr>
        <p:spPr>
          <a:xfrm>
            <a:off x="10614727" y="2873262"/>
            <a:ext cx="1638590" cy="338554"/>
          </a:xfrm>
          <a:prstGeom prst="rect">
            <a:avLst/>
          </a:prstGeom>
          <a:noFill/>
        </p:spPr>
        <p:txBody>
          <a:bodyPr wrap="none" rtlCol="0">
            <a:spAutoFit/>
          </a:bodyPr>
          <a:lstStyle/>
          <a:p>
            <a:r>
              <a:rPr kumimoji="1" lang="en-US" altLang="zh-CN" sz="1600" dirty="0"/>
              <a:t>Output Sequence</a:t>
            </a:r>
            <a:endParaRPr kumimoji="1" lang="zh-CN" altLang="en-US" sz="1600" dirty="0"/>
          </a:p>
        </p:txBody>
      </p:sp>
    </p:spTree>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3627FC0-59DE-6696-C0EB-8347343EE807}"/>
              </a:ext>
            </a:extLst>
          </p:cNvPr>
          <p:cNvSpPr>
            <a:spLocks noGrp="1"/>
          </p:cNvSpPr>
          <p:nvPr>
            <p:ph type="sldNum" sz="quarter" idx="12"/>
          </p:nvPr>
        </p:nvSpPr>
        <p:spPr/>
        <p:txBody>
          <a:bodyPr/>
          <a:lstStyle/>
          <a:p>
            <a:fld id="{89DB14B3-731A-4352-BC82-B1993596BD11}" type="slidenum">
              <a:rPr lang="zh-CN" altLang="en-US" smtClean="0"/>
              <a:t>5</a:t>
            </a:fld>
            <a:endParaRPr lang="zh-CN" altLang="en-US" dirty="0"/>
          </a:p>
        </p:txBody>
      </p:sp>
      <p:sp>
        <p:nvSpPr>
          <p:cNvPr id="5" name="标题 2">
            <a:extLst>
              <a:ext uri="{FF2B5EF4-FFF2-40B4-BE49-F238E27FC236}">
                <a16:creationId xmlns:a16="http://schemas.microsoft.com/office/drawing/2014/main" id="{C25851E9-A592-7E98-FFCA-C3A53955C25F}"/>
              </a:ext>
            </a:extLst>
          </p:cNvPr>
          <p:cNvSpPr>
            <a:spLocks noGrp="1"/>
          </p:cNvSpPr>
          <p:nvPr>
            <p:ph type="title"/>
          </p:nvPr>
        </p:nvSpPr>
        <p:spPr>
          <a:xfrm>
            <a:off x="577516" y="309100"/>
            <a:ext cx="6560263" cy="688905"/>
          </a:xfrm>
        </p:spPr>
        <p:txBody>
          <a:bodyPr/>
          <a:lstStyle/>
          <a:p>
            <a:r>
              <a:rPr lang="zh-CN" altLang="en-US" sz="3200" b="1" dirty="0">
                <a:solidFill>
                  <a:srgbClr val="C00000"/>
                </a:solidFill>
              </a:rPr>
              <a:t>循环神经网络抽取共振峰特征信息</a:t>
            </a:r>
          </a:p>
        </p:txBody>
      </p:sp>
      <p:pic>
        <p:nvPicPr>
          <p:cNvPr id="2056" name="Picture 8">
            <a:extLst>
              <a:ext uri="{FF2B5EF4-FFF2-40B4-BE49-F238E27FC236}">
                <a16:creationId xmlns:a16="http://schemas.microsoft.com/office/drawing/2014/main" id="{608BD98A-A221-F65C-5E93-990BB3D0E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392" y="1812449"/>
            <a:ext cx="5832913" cy="268860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E14089E7-8910-B24C-2305-16495EFEC372}"/>
              </a:ext>
            </a:extLst>
          </p:cNvPr>
          <p:cNvPicPr>
            <a:picLocks noChangeAspect="1"/>
          </p:cNvPicPr>
          <p:nvPr/>
        </p:nvPicPr>
        <p:blipFill>
          <a:blip r:embed="rId3"/>
          <a:stretch>
            <a:fillRect/>
          </a:stretch>
        </p:blipFill>
        <p:spPr>
          <a:xfrm>
            <a:off x="106361" y="947203"/>
            <a:ext cx="5595296" cy="3730198"/>
          </a:xfrm>
          <a:prstGeom prst="rect">
            <a:avLst/>
          </a:prstGeom>
        </p:spPr>
      </p:pic>
      <p:sp>
        <p:nvSpPr>
          <p:cNvPr id="11" name="矩形 10">
            <a:extLst>
              <a:ext uri="{FF2B5EF4-FFF2-40B4-BE49-F238E27FC236}">
                <a16:creationId xmlns:a16="http://schemas.microsoft.com/office/drawing/2014/main" id="{27D07E8B-43CC-48E8-9FA1-FB08416B509E}"/>
              </a:ext>
            </a:extLst>
          </p:cNvPr>
          <p:cNvSpPr/>
          <p:nvPr/>
        </p:nvSpPr>
        <p:spPr bwMode="auto">
          <a:xfrm>
            <a:off x="2393148" y="2753421"/>
            <a:ext cx="289774" cy="688905"/>
          </a:xfrm>
          <a:prstGeom prst="rect">
            <a:avLst/>
          </a:prstGeom>
          <a:noFill/>
          <a:ln w="19050" cap="flat" cmpd="sng" algn="ctr">
            <a:solidFill>
              <a:schemeClr val="tx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702030404030204" charset="0"/>
              <a:ea typeface="SimSun" pitchFamily="2" charset="-122"/>
              <a:sym typeface="Calibri" panose="020F0702030404030204" charset="0"/>
            </a:endParaRPr>
          </a:p>
        </p:txBody>
      </p:sp>
      <p:sp>
        <p:nvSpPr>
          <p:cNvPr id="12" name="矩形 11">
            <a:extLst>
              <a:ext uri="{FF2B5EF4-FFF2-40B4-BE49-F238E27FC236}">
                <a16:creationId xmlns:a16="http://schemas.microsoft.com/office/drawing/2014/main" id="{A19A83CC-9D2B-23FC-1D16-DBF776052399}"/>
              </a:ext>
            </a:extLst>
          </p:cNvPr>
          <p:cNvSpPr/>
          <p:nvPr/>
        </p:nvSpPr>
        <p:spPr bwMode="auto">
          <a:xfrm>
            <a:off x="2739667" y="2467849"/>
            <a:ext cx="289774" cy="688905"/>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702030404030204" charset="0"/>
              <a:ea typeface="SimSun" pitchFamily="2" charset="-122"/>
              <a:sym typeface="Calibri" panose="020F0702030404030204" charset="0"/>
            </a:endParaRPr>
          </a:p>
        </p:txBody>
      </p:sp>
      <p:sp>
        <p:nvSpPr>
          <p:cNvPr id="13" name="矩形 12">
            <a:extLst>
              <a:ext uri="{FF2B5EF4-FFF2-40B4-BE49-F238E27FC236}">
                <a16:creationId xmlns:a16="http://schemas.microsoft.com/office/drawing/2014/main" id="{9A7394E2-D596-A959-D2FF-A3A50821EE1F}"/>
              </a:ext>
            </a:extLst>
          </p:cNvPr>
          <p:cNvSpPr/>
          <p:nvPr/>
        </p:nvSpPr>
        <p:spPr bwMode="auto">
          <a:xfrm>
            <a:off x="3086186" y="2952298"/>
            <a:ext cx="289774" cy="688905"/>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702030404030204" charset="0"/>
              <a:ea typeface="SimSun" pitchFamily="2" charset="-122"/>
              <a:sym typeface="Calibri" panose="020F0702030404030204" charset="0"/>
            </a:endParaRPr>
          </a:p>
        </p:txBody>
      </p:sp>
      <p:cxnSp>
        <p:nvCxnSpPr>
          <p:cNvPr id="8" name="曲线连接符 7">
            <a:extLst>
              <a:ext uri="{FF2B5EF4-FFF2-40B4-BE49-F238E27FC236}">
                <a16:creationId xmlns:a16="http://schemas.microsoft.com/office/drawing/2014/main" id="{8C0C1AD3-AFB6-9A27-A35B-88DA507162FB}"/>
              </a:ext>
            </a:extLst>
          </p:cNvPr>
          <p:cNvCxnSpPr>
            <a:stCxn id="11" idx="0"/>
            <a:endCxn id="12" idx="0"/>
          </p:cNvCxnSpPr>
          <p:nvPr/>
        </p:nvCxnSpPr>
        <p:spPr bwMode="auto">
          <a:xfrm rot="5400000" flipH="1" flipV="1">
            <a:off x="2568508" y="2437376"/>
            <a:ext cx="285572" cy="346519"/>
          </a:xfrm>
          <a:prstGeom prst="curvedConnector3">
            <a:avLst>
              <a:gd name="adj1" fmla="val 246957"/>
            </a:avLst>
          </a:prstGeom>
          <a:solidFill>
            <a:schemeClr val="accent1"/>
          </a:solidFill>
          <a:ln w="25400" cap="flat" cmpd="sng" algn="ctr">
            <a:solidFill>
              <a:srgbClr val="FFC000"/>
            </a:solidFill>
            <a:prstDash val="solid"/>
            <a:round/>
            <a:headEnd type="none" w="med" len="med"/>
            <a:tailEnd type="triangle"/>
          </a:ln>
        </p:spPr>
      </p:cxnSp>
      <p:cxnSp>
        <p:nvCxnSpPr>
          <p:cNvPr id="17" name="曲线连接符 16">
            <a:extLst>
              <a:ext uri="{FF2B5EF4-FFF2-40B4-BE49-F238E27FC236}">
                <a16:creationId xmlns:a16="http://schemas.microsoft.com/office/drawing/2014/main" id="{3F7EC24C-4B16-3839-1C3D-8249FFE8C804}"/>
              </a:ext>
            </a:extLst>
          </p:cNvPr>
          <p:cNvCxnSpPr>
            <a:cxnSpLocks/>
            <a:stCxn id="12" idx="0"/>
            <a:endCxn id="13" idx="0"/>
          </p:cNvCxnSpPr>
          <p:nvPr/>
        </p:nvCxnSpPr>
        <p:spPr bwMode="auto">
          <a:xfrm rot="16200000" flipH="1">
            <a:off x="2815588" y="2536814"/>
            <a:ext cx="484449" cy="346519"/>
          </a:xfrm>
          <a:prstGeom prst="curvedConnector3">
            <a:avLst>
              <a:gd name="adj1" fmla="val -27468"/>
            </a:avLst>
          </a:prstGeom>
          <a:solidFill>
            <a:schemeClr val="accent1"/>
          </a:solidFill>
          <a:ln w="25400" cap="flat" cmpd="sng" algn="ctr">
            <a:solidFill>
              <a:srgbClr val="00B050"/>
            </a:solidFill>
            <a:prstDash val="solid"/>
            <a:round/>
            <a:headEnd type="none" w="med" len="med"/>
            <a:tailEnd type="triangle"/>
          </a:ln>
        </p:spPr>
      </p:cxnSp>
      <p:sp>
        <p:nvSpPr>
          <p:cNvPr id="18" name="文本框 17">
            <a:extLst>
              <a:ext uri="{FF2B5EF4-FFF2-40B4-BE49-F238E27FC236}">
                <a16:creationId xmlns:a16="http://schemas.microsoft.com/office/drawing/2014/main" id="{A844FE82-862B-3ABF-2C82-C15C0CF1F311}"/>
              </a:ext>
            </a:extLst>
          </p:cNvPr>
          <p:cNvSpPr txBox="1"/>
          <p:nvPr/>
        </p:nvSpPr>
        <p:spPr>
          <a:xfrm>
            <a:off x="599659" y="4756564"/>
            <a:ext cx="4166525" cy="1477328"/>
          </a:xfrm>
          <a:prstGeom prst="rect">
            <a:avLst/>
          </a:prstGeom>
          <a:noFill/>
        </p:spPr>
        <p:txBody>
          <a:bodyPr wrap="none" rtlCol="0">
            <a:spAutoFit/>
          </a:bodyPr>
          <a:lstStyle/>
          <a:p>
            <a:pPr marL="285750" indent="-285750">
              <a:buFont typeface="Wingdings" pitchFamily="2" charset="2"/>
              <a:buChar char="l"/>
            </a:pPr>
            <a:r>
              <a:rPr kumimoji="1" lang="zh-CN" altLang="en-US" dirty="0"/>
              <a:t>频率存在序列特征</a:t>
            </a: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r>
              <a:rPr kumimoji="1" lang="zh-CN" altLang="en-US" dirty="0"/>
              <a:t>假设各个共振波峰之间存在某些联系</a:t>
            </a:r>
            <a:endParaRPr kumimoji="1" lang="en-US" altLang="zh-CN" dirty="0"/>
          </a:p>
          <a:p>
            <a:pPr marL="285750" indent="-285750">
              <a:buFont typeface="Wingdings" pitchFamily="2" charset="2"/>
              <a:buChar char="l"/>
            </a:pPr>
            <a:endParaRPr kumimoji="1" lang="en-US" altLang="zh-CN" dirty="0"/>
          </a:p>
          <a:p>
            <a:pPr marL="285750" indent="-285750">
              <a:buFont typeface="Wingdings" pitchFamily="2" charset="2"/>
              <a:buChar char="l"/>
            </a:pPr>
            <a:r>
              <a:rPr kumimoji="1" lang="zh-CN" altLang="en-US" dirty="0"/>
              <a:t>假设共振峰的联系是双向的</a:t>
            </a:r>
            <a:endParaRPr kumimoji="1" lang="en-US" altLang="zh-CN" dirty="0"/>
          </a:p>
        </p:txBody>
      </p:sp>
      <p:cxnSp>
        <p:nvCxnSpPr>
          <p:cNvPr id="24" name="曲线连接符 23">
            <a:extLst>
              <a:ext uri="{FF2B5EF4-FFF2-40B4-BE49-F238E27FC236}">
                <a16:creationId xmlns:a16="http://schemas.microsoft.com/office/drawing/2014/main" id="{69647CF3-3ACB-B9A4-F84E-BE5515FB7DBF}"/>
              </a:ext>
            </a:extLst>
          </p:cNvPr>
          <p:cNvCxnSpPr>
            <a:cxnSpLocks/>
            <a:endCxn id="12" idx="0"/>
          </p:cNvCxnSpPr>
          <p:nvPr/>
        </p:nvCxnSpPr>
        <p:spPr bwMode="auto">
          <a:xfrm rot="16200000" flipV="1">
            <a:off x="2813915" y="2538489"/>
            <a:ext cx="484449" cy="343170"/>
          </a:xfrm>
          <a:prstGeom prst="curvedConnector3">
            <a:avLst>
              <a:gd name="adj1" fmla="val 251423"/>
            </a:avLst>
          </a:prstGeom>
          <a:solidFill>
            <a:schemeClr val="accent1"/>
          </a:solidFill>
          <a:ln w="25400" cap="flat" cmpd="sng" algn="ctr">
            <a:solidFill>
              <a:srgbClr val="FFC000"/>
            </a:solidFill>
            <a:prstDash val="solid"/>
            <a:round/>
            <a:headEnd type="none" w="med" len="med"/>
            <a:tailEnd type="triangle"/>
          </a:ln>
        </p:spPr>
      </p:cxnSp>
      <p:cxnSp>
        <p:nvCxnSpPr>
          <p:cNvPr id="29" name="曲线连接符 28">
            <a:extLst>
              <a:ext uri="{FF2B5EF4-FFF2-40B4-BE49-F238E27FC236}">
                <a16:creationId xmlns:a16="http://schemas.microsoft.com/office/drawing/2014/main" id="{6585093C-E894-8037-825E-C9F19F166D37}"/>
              </a:ext>
            </a:extLst>
          </p:cNvPr>
          <p:cNvCxnSpPr>
            <a:cxnSpLocks/>
            <a:stCxn id="12" idx="0"/>
          </p:cNvCxnSpPr>
          <p:nvPr/>
        </p:nvCxnSpPr>
        <p:spPr bwMode="auto">
          <a:xfrm rot="16200000" flipH="1" flipV="1">
            <a:off x="2590182" y="2415701"/>
            <a:ext cx="242224" cy="346520"/>
          </a:xfrm>
          <a:prstGeom prst="curvedConnector4">
            <a:avLst>
              <a:gd name="adj1" fmla="val -353555"/>
              <a:gd name="adj2" fmla="val 118168"/>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32" name="直线箭头连接符 31">
            <a:extLst>
              <a:ext uri="{FF2B5EF4-FFF2-40B4-BE49-F238E27FC236}">
                <a16:creationId xmlns:a16="http://schemas.microsoft.com/office/drawing/2014/main" id="{B09FF325-0266-0A77-C5D1-6B8DFBBE3CDA}"/>
              </a:ext>
            </a:extLst>
          </p:cNvPr>
          <p:cNvCxnSpPr>
            <a:cxnSpLocks/>
          </p:cNvCxnSpPr>
          <p:nvPr/>
        </p:nvCxnSpPr>
        <p:spPr bwMode="auto">
          <a:xfrm flipH="1">
            <a:off x="6346209" y="2952298"/>
            <a:ext cx="504967" cy="0"/>
          </a:xfrm>
          <a:prstGeom prst="straightConnector1">
            <a:avLst/>
          </a:prstGeom>
          <a:solidFill>
            <a:schemeClr val="accent1"/>
          </a:solidFill>
          <a:ln w="41275" cap="flat" cmpd="sng" algn="ctr">
            <a:solidFill>
              <a:srgbClr val="C00000"/>
            </a:solidFill>
            <a:prstDash val="solid"/>
            <a:round/>
            <a:headEnd type="none" w="med" len="med"/>
            <a:tailEnd type="triangle"/>
          </a:ln>
        </p:spPr>
      </p:cxnSp>
      <p:cxnSp>
        <p:nvCxnSpPr>
          <p:cNvPr id="39" name="直线箭头连接符 38">
            <a:extLst>
              <a:ext uri="{FF2B5EF4-FFF2-40B4-BE49-F238E27FC236}">
                <a16:creationId xmlns:a16="http://schemas.microsoft.com/office/drawing/2014/main" id="{101FF349-1526-809B-C484-0C1E070B1E0C}"/>
              </a:ext>
            </a:extLst>
          </p:cNvPr>
          <p:cNvCxnSpPr>
            <a:cxnSpLocks/>
          </p:cNvCxnSpPr>
          <p:nvPr/>
        </p:nvCxnSpPr>
        <p:spPr bwMode="auto">
          <a:xfrm flipH="1">
            <a:off x="7604077" y="2972602"/>
            <a:ext cx="504967" cy="0"/>
          </a:xfrm>
          <a:prstGeom prst="straightConnector1">
            <a:avLst/>
          </a:prstGeom>
          <a:solidFill>
            <a:schemeClr val="accent1"/>
          </a:solidFill>
          <a:ln w="41275" cap="flat" cmpd="sng" algn="ctr">
            <a:solidFill>
              <a:srgbClr val="C00000"/>
            </a:solidFill>
            <a:prstDash val="solid"/>
            <a:round/>
            <a:headEnd type="none" w="med" len="med"/>
            <a:tailEnd type="triangle"/>
          </a:ln>
        </p:spPr>
      </p:cxnSp>
      <p:cxnSp>
        <p:nvCxnSpPr>
          <p:cNvPr id="40" name="直线箭头连接符 39">
            <a:extLst>
              <a:ext uri="{FF2B5EF4-FFF2-40B4-BE49-F238E27FC236}">
                <a16:creationId xmlns:a16="http://schemas.microsoft.com/office/drawing/2014/main" id="{AE7961E3-27BF-3F25-4452-A96EF3DADBE1}"/>
              </a:ext>
            </a:extLst>
          </p:cNvPr>
          <p:cNvCxnSpPr>
            <a:cxnSpLocks/>
          </p:cNvCxnSpPr>
          <p:nvPr/>
        </p:nvCxnSpPr>
        <p:spPr bwMode="auto">
          <a:xfrm flipH="1">
            <a:off x="8859671" y="2972602"/>
            <a:ext cx="504967" cy="0"/>
          </a:xfrm>
          <a:prstGeom prst="straightConnector1">
            <a:avLst/>
          </a:prstGeom>
          <a:solidFill>
            <a:schemeClr val="accent1"/>
          </a:solidFill>
          <a:ln w="41275" cap="flat" cmpd="sng" algn="ctr">
            <a:solidFill>
              <a:srgbClr val="C00000"/>
            </a:solidFill>
            <a:prstDash val="solid"/>
            <a:round/>
            <a:headEnd type="none" w="med" len="med"/>
            <a:tailEnd type="triangle"/>
          </a:ln>
        </p:spPr>
      </p:cxnSp>
      <p:cxnSp>
        <p:nvCxnSpPr>
          <p:cNvPr id="41" name="直线箭头连接符 40">
            <a:extLst>
              <a:ext uri="{FF2B5EF4-FFF2-40B4-BE49-F238E27FC236}">
                <a16:creationId xmlns:a16="http://schemas.microsoft.com/office/drawing/2014/main" id="{FB7A5774-6E92-72BA-BADB-DFCC2CD0F472}"/>
              </a:ext>
            </a:extLst>
          </p:cNvPr>
          <p:cNvCxnSpPr>
            <a:cxnSpLocks/>
          </p:cNvCxnSpPr>
          <p:nvPr/>
        </p:nvCxnSpPr>
        <p:spPr bwMode="auto">
          <a:xfrm flipH="1">
            <a:off x="10101618" y="2972602"/>
            <a:ext cx="504967" cy="0"/>
          </a:xfrm>
          <a:prstGeom prst="straightConnector1">
            <a:avLst/>
          </a:prstGeom>
          <a:solidFill>
            <a:schemeClr val="accent1"/>
          </a:solidFill>
          <a:ln w="41275" cap="flat" cmpd="sng" algn="ctr">
            <a:solidFill>
              <a:srgbClr val="C00000"/>
            </a:solidFill>
            <a:prstDash val="solid"/>
            <a:round/>
            <a:headEnd type="none" w="med" len="med"/>
            <a:tailEnd type="triangle"/>
          </a:ln>
        </p:spPr>
      </p:cxnSp>
      <p:sp>
        <p:nvSpPr>
          <p:cNvPr id="42" name="矩形 41">
            <a:extLst>
              <a:ext uri="{FF2B5EF4-FFF2-40B4-BE49-F238E27FC236}">
                <a16:creationId xmlns:a16="http://schemas.microsoft.com/office/drawing/2014/main" id="{DACE3627-6BDD-D552-B7A7-C1FC7E25EF56}"/>
              </a:ext>
            </a:extLst>
          </p:cNvPr>
          <p:cNvSpPr/>
          <p:nvPr/>
        </p:nvSpPr>
        <p:spPr bwMode="auto">
          <a:xfrm>
            <a:off x="10633497" y="1894266"/>
            <a:ext cx="762807" cy="688905"/>
          </a:xfrm>
          <a:prstGeom prst="rect">
            <a:avLst/>
          </a:prstGeom>
          <a:noFill/>
          <a:ln w="1905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a:ln>
                <a:noFill/>
              </a:ln>
              <a:solidFill>
                <a:srgbClr val="000000"/>
              </a:solidFill>
              <a:effectLst/>
              <a:latin typeface="Calibri" panose="020F0702030404030204" charset="0"/>
              <a:ea typeface="SimSun" pitchFamily="2" charset="-122"/>
              <a:sym typeface="Calibri" panose="020F0702030404030204" charset="0"/>
            </a:endParaRPr>
          </a:p>
        </p:txBody>
      </p:sp>
      <p:sp>
        <p:nvSpPr>
          <p:cNvPr id="35" name="文本框 34">
            <a:extLst>
              <a:ext uri="{FF2B5EF4-FFF2-40B4-BE49-F238E27FC236}">
                <a16:creationId xmlns:a16="http://schemas.microsoft.com/office/drawing/2014/main" id="{5B711D6A-2F45-1280-C0D7-BA5378EDAB8A}"/>
              </a:ext>
            </a:extLst>
          </p:cNvPr>
          <p:cNvSpPr txBox="1"/>
          <p:nvPr/>
        </p:nvSpPr>
        <p:spPr>
          <a:xfrm>
            <a:off x="9562762" y="1155584"/>
            <a:ext cx="2431245" cy="584775"/>
          </a:xfrm>
          <a:prstGeom prst="rect">
            <a:avLst/>
          </a:prstGeom>
          <a:noFill/>
        </p:spPr>
        <p:txBody>
          <a:bodyPr wrap="square" rtlCol="0">
            <a:spAutoFit/>
          </a:bodyPr>
          <a:lstStyle/>
          <a:p>
            <a:r>
              <a:rPr kumimoji="1" lang="zh-CN" altLang="en-US" sz="1600" b="1" dirty="0">
                <a:solidFill>
                  <a:srgbClr val="C00000"/>
                </a:solidFill>
              </a:rPr>
              <a:t>取输出</a:t>
            </a:r>
            <a:r>
              <a:rPr kumimoji="1" lang="en-US" altLang="zh-CN" sz="1600" b="1" dirty="0">
                <a:solidFill>
                  <a:srgbClr val="C00000"/>
                </a:solidFill>
              </a:rPr>
              <a:t>Sequence</a:t>
            </a:r>
            <a:r>
              <a:rPr kumimoji="1" lang="zh-CN" altLang="en-US" sz="1600" b="1" dirty="0">
                <a:solidFill>
                  <a:srgbClr val="C00000"/>
                </a:solidFill>
              </a:rPr>
              <a:t>的最后一个</a:t>
            </a:r>
            <a:r>
              <a:rPr kumimoji="1" lang="en-US" altLang="zh-CN" sz="1600" b="1" dirty="0">
                <a:solidFill>
                  <a:srgbClr val="C00000"/>
                </a:solidFill>
              </a:rPr>
              <a:t>h</a:t>
            </a:r>
            <a:r>
              <a:rPr kumimoji="1" lang="zh-CN" altLang="en-US" sz="1600" b="1" dirty="0">
                <a:solidFill>
                  <a:srgbClr val="C00000"/>
                </a:solidFill>
              </a:rPr>
              <a:t>作为</a:t>
            </a:r>
            <a:r>
              <a:rPr kumimoji="1" lang="en-US" altLang="zh-CN" sz="1600" b="1" dirty="0">
                <a:solidFill>
                  <a:srgbClr val="C00000"/>
                </a:solidFill>
              </a:rPr>
              <a:t>LSTM</a:t>
            </a:r>
            <a:r>
              <a:rPr kumimoji="1" lang="zh-CN" altLang="en-US" sz="1600" b="1" dirty="0">
                <a:solidFill>
                  <a:srgbClr val="C00000"/>
                </a:solidFill>
              </a:rPr>
              <a:t>层的输出</a:t>
            </a:r>
          </a:p>
        </p:txBody>
      </p:sp>
      <p:sp>
        <p:nvSpPr>
          <p:cNvPr id="36" name="文本框 35">
            <a:extLst>
              <a:ext uri="{FF2B5EF4-FFF2-40B4-BE49-F238E27FC236}">
                <a16:creationId xmlns:a16="http://schemas.microsoft.com/office/drawing/2014/main" id="{B0F96071-F448-7176-D380-3C72790985FB}"/>
              </a:ext>
            </a:extLst>
          </p:cNvPr>
          <p:cNvSpPr txBox="1"/>
          <p:nvPr/>
        </p:nvSpPr>
        <p:spPr>
          <a:xfrm>
            <a:off x="5368789" y="5774367"/>
            <a:ext cx="2301849" cy="338554"/>
          </a:xfrm>
          <a:prstGeom prst="rect">
            <a:avLst/>
          </a:prstGeom>
          <a:noFill/>
        </p:spPr>
        <p:txBody>
          <a:bodyPr wrap="none" rtlCol="0">
            <a:spAutoFit/>
          </a:bodyPr>
          <a:lstStyle/>
          <a:p>
            <a:r>
              <a:rPr kumimoji="1" lang="en-US" altLang="zh-CN" sz="1600" b="1" dirty="0"/>
              <a:t>X</a:t>
            </a:r>
            <a:r>
              <a:rPr kumimoji="1" lang="en-US" altLang="zh-CN" sz="1600" b="1" baseline="-25000" dirty="0"/>
              <a:t>0</a:t>
            </a:r>
            <a:r>
              <a:rPr kumimoji="1" lang="en-US" altLang="zh-CN" sz="1600" dirty="0"/>
              <a:t>: Padding with vector </a:t>
            </a:r>
            <a:r>
              <a:rPr kumimoji="1" lang="en-US" altLang="zh-CN" sz="1600" b="1" dirty="0"/>
              <a:t>0</a:t>
            </a:r>
            <a:endParaRPr kumimoji="1" lang="zh-CN" altLang="en-US" sz="1600" b="1" dirty="0"/>
          </a:p>
        </p:txBody>
      </p:sp>
      <p:sp>
        <p:nvSpPr>
          <p:cNvPr id="46" name="文本框 45">
            <a:extLst>
              <a:ext uri="{FF2B5EF4-FFF2-40B4-BE49-F238E27FC236}">
                <a16:creationId xmlns:a16="http://schemas.microsoft.com/office/drawing/2014/main" id="{163740C6-F589-B774-18B3-FFCD325004B5}"/>
              </a:ext>
            </a:extLst>
          </p:cNvPr>
          <p:cNvSpPr txBox="1"/>
          <p:nvPr/>
        </p:nvSpPr>
        <p:spPr>
          <a:xfrm>
            <a:off x="6346209" y="5454148"/>
            <a:ext cx="2343527" cy="338554"/>
          </a:xfrm>
          <a:prstGeom prst="rect">
            <a:avLst/>
          </a:prstGeom>
          <a:noFill/>
        </p:spPr>
        <p:txBody>
          <a:bodyPr wrap="none" rtlCol="0">
            <a:spAutoFit/>
          </a:bodyPr>
          <a:lstStyle/>
          <a:p>
            <a:r>
              <a:rPr kumimoji="1" lang="en-US" altLang="zh-CN" sz="1600" b="1" dirty="0"/>
              <a:t>X</a:t>
            </a:r>
            <a:r>
              <a:rPr kumimoji="1" lang="en-US" altLang="zh-CN" sz="1600" b="1" baseline="-25000" dirty="0"/>
              <a:t>1</a:t>
            </a:r>
            <a:r>
              <a:rPr kumimoji="1" lang="en-US" altLang="zh-CN" sz="1600" dirty="0"/>
              <a:t>: Padding with vector </a:t>
            </a:r>
            <a:r>
              <a:rPr kumimoji="1" lang="en-US" altLang="zh-CN" sz="1600" b="1" dirty="0"/>
              <a:t>0</a:t>
            </a:r>
            <a:endParaRPr kumimoji="1" lang="zh-CN" altLang="en-US" sz="1600" b="1" dirty="0"/>
          </a:p>
        </p:txBody>
      </p:sp>
      <p:sp>
        <p:nvSpPr>
          <p:cNvPr id="47" name="文本框 46">
            <a:extLst>
              <a:ext uri="{FF2B5EF4-FFF2-40B4-BE49-F238E27FC236}">
                <a16:creationId xmlns:a16="http://schemas.microsoft.com/office/drawing/2014/main" id="{1A0DF074-C61A-EAB9-73EF-AFE832487C3C}"/>
              </a:ext>
            </a:extLst>
          </p:cNvPr>
          <p:cNvSpPr txBox="1"/>
          <p:nvPr/>
        </p:nvSpPr>
        <p:spPr>
          <a:xfrm>
            <a:off x="7339802" y="5215179"/>
            <a:ext cx="3842719" cy="338554"/>
          </a:xfrm>
          <a:prstGeom prst="rect">
            <a:avLst/>
          </a:prstGeom>
          <a:noFill/>
        </p:spPr>
        <p:txBody>
          <a:bodyPr wrap="none" rtlCol="0">
            <a:spAutoFit/>
          </a:bodyPr>
          <a:lstStyle/>
          <a:p>
            <a:r>
              <a:rPr kumimoji="1" lang="en-US" altLang="zh-CN" sz="1600" b="1" dirty="0"/>
              <a:t>X</a:t>
            </a:r>
            <a:r>
              <a:rPr kumimoji="1" lang="en-US" altLang="zh-CN" sz="1600" b="1" baseline="-25000" dirty="0"/>
              <a:t>2</a:t>
            </a:r>
            <a:r>
              <a:rPr kumimoji="1" lang="en-US" altLang="zh-CN" sz="1600" dirty="0"/>
              <a:t>: </a:t>
            </a:r>
            <a:r>
              <a:rPr kumimoji="1" lang="en-US" altLang="zh-CN" sz="1600" b="1" dirty="0"/>
              <a:t>[8.32, 65.8738, 96.9293, 0.451, 0.1221]</a:t>
            </a:r>
            <a:endParaRPr kumimoji="1" lang="zh-CN" altLang="en-US" sz="1600" b="1" dirty="0"/>
          </a:p>
        </p:txBody>
      </p:sp>
      <p:sp>
        <p:nvSpPr>
          <p:cNvPr id="48" name="文本框 47">
            <a:extLst>
              <a:ext uri="{FF2B5EF4-FFF2-40B4-BE49-F238E27FC236}">
                <a16:creationId xmlns:a16="http://schemas.microsoft.com/office/drawing/2014/main" id="{18705839-6B5C-96CA-C55A-90A97403A303}"/>
              </a:ext>
            </a:extLst>
          </p:cNvPr>
          <p:cNvSpPr txBox="1"/>
          <p:nvPr/>
        </p:nvSpPr>
        <p:spPr>
          <a:xfrm>
            <a:off x="7856560" y="4948310"/>
            <a:ext cx="3924472" cy="338554"/>
          </a:xfrm>
          <a:prstGeom prst="rect">
            <a:avLst/>
          </a:prstGeom>
          <a:noFill/>
        </p:spPr>
        <p:txBody>
          <a:bodyPr wrap="none" rtlCol="0">
            <a:spAutoFit/>
          </a:bodyPr>
          <a:lstStyle/>
          <a:p>
            <a:r>
              <a:rPr kumimoji="1" lang="en-US" altLang="zh-CN" sz="1600" b="1" dirty="0"/>
              <a:t>X</a:t>
            </a:r>
            <a:r>
              <a:rPr kumimoji="1" lang="en-US" altLang="zh-CN" sz="1600" b="1" baseline="-25000" dirty="0"/>
              <a:t>3</a:t>
            </a:r>
            <a:r>
              <a:rPr kumimoji="1" lang="en-US" altLang="zh-CN" sz="1600" dirty="0"/>
              <a:t>: </a:t>
            </a:r>
            <a:r>
              <a:rPr kumimoji="1" lang="en-US" altLang="zh-CN" sz="1600" b="1" dirty="0"/>
              <a:t>[9.52, 48.1501, 99.4741, 0.4579, 0.0711]</a:t>
            </a:r>
            <a:endParaRPr kumimoji="1" lang="zh-CN" altLang="en-US" sz="1600" b="1" dirty="0"/>
          </a:p>
        </p:txBody>
      </p:sp>
      <p:sp>
        <p:nvSpPr>
          <p:cNvPr id="49" name="文本框 48">
            <a:extLst>
              <a:ext uri="{FF2B5EF4-FFF2-40B4-BE49-F238E27FC236}">
                <a16:creationId xmlns:a16="http://schemas.microsoft.com/office/drawing/2014/main" id="{3CD60AC8-D3E9-DBA0-3333-53CA1BDF805C}"/>
              </a:ext>
            </a:extLst>
          </p:cNvPr>
          <p:cNvSpPr txBox="1"/>
          <p:nvPr/>
        </p:nvSpPr>
        <p:spPr>
          <a:xfrm>
            <a:off x="8273242" y="4615224"/>
            <a:ext cx="3877985" cy="338554"/>
          </a:xfrm>
          <a:prstGeom prst="rect">
            <a:avLst/>
          </a:prstGeom>
          <a:noFill/>
        </p:spPr>
        <p:txBody>
          <a:bodyPr wrap="square" rtlCol="0">
            <a:spAutoFit/>
          </a:bodyPr>
          <a:lstStyle/>
          <a:p>
            <a:r>
              <a:rPr kumimoji="1" lang="en-US" altLang="zh-CN" sz="1600" b="1" dirty="0"/>
              <a:t>X</a:t>
            </a:r>
            <a:r>
              <a:rPr kumimoji="1" lang="en-US" altLang="zh-CN" sz="1600" b="1" baseline="-25000" dirty="0"/>
              <a:t>4</a:t>
            </a:r>
            <a:r>
              <a:rPr kumimoji="1" lang="en-US" altLang="zh-CN" sz="1600" dirty="0"/>
              <a:t>: </a:t>
            </a:r>
            <a:r>
              <a:rPr kumimoji="1" lang="en-US" altLang="zh-CN" sz="1600" b="1" dirty="0"/>
              <a:t>[10.96, 31.2269, 87.577, 0.4935, 0.0706]</a:t>
            </a:r>
            <a:endParaRPr kumimoji="1" lang="zh-CN" altLang="en-US" sz="1600" b="1" dirty="0"/>
          </a:p>
        </p:txBody>
      </p:sp>
      <p:sp>
        <p:nvSpPr>
          <p:cNvPr id="76" name="矩形 75">
            <a:extLst>
              <a:ext uri="{FF2B5EF4-FFF2-40B4-BE49-F238E27FC236}">
                <a16:creationId xmlns:a16="http://schemas.microsoft.com/office/drawing/2014/main" id="{E51C8ED9-2436-BD4B-C5B3-893AC225C312}"/>
              </a:ext>
            </a:extLst>
          </p:cNvPr>
          <p:cNvSpPr/>
          <p:nvPr/>
        </p:nvSpPr>
        <p:spPr>
          <a:xfrm>
            <a:off x="4498774" y="4660019"/>
            <a:ext cx="2039020" cy="369332"/>
          </a:xfrm>
          <a:prstGeom prst="rect">
            <a:avLst/>
          </a:prstGeom>
        </p:spPr>
        <p:txBody>
          <a:bodyPr wrap="none">
            <a:spAutoFit/>
          </a:bodyPr>
          <a:lstStyle/>
          <a:p>
            <a:r>
              <a:rPr kumimoji="1" lang="en-US" altLang="zh-CN" b="1" dirty="0">
                <a:solidFill>
                  <a:srgbClr val="C00000"/>
                </a:solidFill>
              </a:rPr>
              <a:t>X: [f, e’, e’’, m’, m’’] </a:t>
            </a:r>
            <a:endParaRPr kumimoji="1" lang="zh-CN" altLang="en-US" b="1" dirty="0">
              <a:solidFill>
                <a:srgbClr val="C00000"/>
              </a:solidFill>
            </a:endParaRPr>
          </a:p>
        </p:txBody>
      </p:sp>
      <p:cxnSp>
        <p:nvCxnSpPr>
          <p:cNvPr id="83" name="曲线连接符 82">
            <a:extLst>
              <a:ext uri="{FF2B5EF4-FFF2-40B4-BE49-F238E27FC236}">
                <a16:creationId xmlns:a16="http://schemas.microsoft.com/office/drawing/2014/main" id="{A9642F94-28EB-05D2-8BE7-812B3BCC1946}"/>
              </a:ext>
            </a:extLst>
          </p:cNvPr>
          <p:cNvCxnSpPr>
            <a:cxnSpLocks/>
            <a:stCxn id="36" idx="1"/>
            <a:endCxn id="46" idx="1"/>
          </p:cNvCxnSpPr>
          <p:nvPr/>
        </p:nvCxnSpPr>
        <p:spPr bwMode="auto">
          <a:xfrm rot="10800000" flipH="1">
            <a:off x="5368789" y="5623426"/>
            <a:ext cx="977420" cy="320219"/>
          </a:xfrm>
          <a:prstGeom prst="curvedConnector3">
            <a:avLst>
              <a:gd name="adj1" fmla="val -23388"/>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86" name="曲线连接符 85">
            <a:extLst>
              <a:ext uri="{FF2B5EF4-FFF2-40B4-BE49-F238E27FC236}">
                <a16:creationId xmlns:a16="http://schemas.microsoft.com/office/drawing/2014/main" id="{CAAD475D-3D9C-12A2-F9FF-B210F2618667}"/>
              </a:ext>
            </a:extLst>
          </p:cNvPr>
          <p:cNvCxnSpPr>
            <a:cxnSpLocks/>
            <a:stCxn id="46" idx="1"/>
            <a:endCxn id="47" idx="1"/>
          </p:cNvCxnSpPr>
          <p:nvPr/>
        </p:nvCxnSpPr>
        <p:spPr bwMode="auto">
          <a:xfrm rot="10800000" flipH="1">
            <a:off x="6346208" y="5384457"/>
            <a:ext cx="993593" cy="238969"/>
          </a:xfrm>
          <a:prstGeom prst="curvedConnector3">
            <a:avLst>
              <a:gd name="adj1" fmla="val -23007"/>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89" name="曲线连接符 88">
            <a:extLst>
              <a:ext uri="{FF2B5EF4-FFF2-40B4-BE49-F238E27FC236}">
                <a16:creationId xmlns:a16="http://schemas.microsoft.com/office/drawing/2014/main" id="{F91A8149-D7D0-DF1B-D434-6E17E3CDFBCB}"/>
              </a:ext>
            </a:extLst>
          </p:cNvPr>
          <p:cNvCxnSpPr>
            <a:cxnSpLocks/>
            <a:stCxn id="47" idx="1"/>
            <a:endCxn id="48" idx="1"/>
          </p:cNvCxnSpPr>
          <p:nvPr/>
        </p:nvCxnSpPr>
        <p:spPr bwMode="auto">
          <a:xfrm rot="10800000" flipH="1">
            <a:off x="7339802" y="5117588"/>
            <a:ext cx="516758" cy="266869"/>
          </a:xfrm>
          <a:prstGeom prst="curvedConnector3">
            <a:avLst>
              <a:gd name="adj1" fmla="val -44237"/>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92" name="曲线连接符 91">
            <a:extLst>
              <a:ext uri="{FF2B5EF4-FFF2-40B4-BE49-F238E27FC236}">
                <a16:creationId xmlns:a16="http://schemas.microsoft.com/office/drawing/2014/main" id="{767917FC-9D04-F4B9-2CE5-F9AB8B075F78}"/>
              </a:ext>
            </a:extLst>
          </p:cNvPr>
          <p:cNvCxnSpPr>
            <a:cxnSpLocks/>
            <a:stCxn id="48" idx="1"/>
            <a:endCxn id="49" idx="1"/>
          </p:cNvCxnSpPr>
          <p:nvPr/>
        </p:nvCxnSpPr>
        <p:spPr bwMode="auto">
          <a:xfrm rot="10800000" flipH="1">
            <a:off x="7856560" y="4784501"/>
            <a:ext cx="416682" cy="333086"/>
          </a:xfrm>
          <a:prstGeom prst="curvedConnector3">
            <a:avLst>
              <a:gd name="adj1" fmla="val -54862"/>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96" name="曲线连接符 95">
            <a:extLst>
              <a:ext uri="{FF2B5EF4-FFF2-40B4-BE49-F238E27FC236}">
                <a16:creationId xmlns:a16="http://schemas.microsoft.com/office/drawing/2014/main" id="{EDDF6048-03B4-EE5C-EDC8-5B7933B0BA4F}"/>
              </a:ext>
            </a:extLst>
          </p:cNvPr>
          <p:cNvCxnSpPr>
            <a:cxnSpLocks/>
            <a:stCxn id="49" idx="3"/>
            <a:endCxn id="48" idx="3"/>
          </p:cNvCxnSpPr>
          <p:nvPr/>
        </p:nvCxnSpPr>
        <p:spPr bwMode="auto">
          <a:xfrm flipH="1">
            <a:off x="11781032" y="4784501"/>
            <a:ext cx="370195" cy="333086"/>
          </a:xfrm>
          <a:prstGeom prst="curvedConnector3">
            <a:avLst>
              <a:gd name="adj1" fmla="val -61751"/>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100" name="曲线连接符 99">
            <a:extLst>
              <a:ext uri="{FF2B5EF4-FFF2-40B4-BE49-F238E27FC236}">
                <a16:creationId xmlns:a16="http://schemas.microsoft.com/office/drawing/2014/main" id="{57147068-09BE-E57C-6165-B16B404BD12B}"/>
              </a:ext>
            </a:extLst>
          </p:cNvPr>
          <p:cNvCxnSpPr>
            <a:cxnSpLocks/>
            <a:stCxn id="48" idx="3"/>
            <a:endCxn id="47" idx="3"/>
          </p:cNvCxnSpPr>
          <p:nvPr/>
        </p:nvCxnSpPr>
        <p:spPr bwMode="auto">
          <a:xfrm flipH="1">
            <a:off x="11182521" y="5117587"/>
            <a:ext cx="598511" cy="266869"/>
          </a:xfrm>
          <a:prstGeom prst="curvedConnector3">
            <a:avLst>
              <a:gd name="adj1" fmla="val -38195"/>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103" name="曲线连接符 102">
            <a:extLst>
              <a:ext uri="{FF2B5EF4-FFF2-40B4-BE49-F238E27FC236}">
                <a16:creationId xmlns:a16="http://schemas.microsoft.com/office/drawing/2014/main" id="{0AFD288A-2728-7F75-DD46-B55A7D3BDC54}"/>
              </a:ext>
            </a:extLst>
          </p:cNvPr>
          <p:cNvCxnSpPr>
            <a:cxnSpLocks/>
            <a:stCxn id="47" idx="3"/>
          </p:cNvCxnSpPr>
          <p:nvPr/>
        </p:nvCxnSpPr>
        <p:spPr bwMode="auto">
          <a:xfrm flipH="1">
            <a:off x="8689736" y="5384456"/>
            <a:ext cx="2492785" cy="235494"/>
          </a:xfrm>
          <a:prstGeom prst="curvedConnector3">
            <a:avLst>
              <a:gd name="adj1" fmla="val -9170"/>
            </a:avLst>
          </a:prstGeom>
          <a:solidFill>
            <a:schemeClr val="accent1"/>
          </a:solidFill>
          <a:ln w="25400" cap="flat" cmpd="sng" algn="ctr">
            <a:solidFill>
              <a:schemeClr val="tx2">
                <a:lumMod val="60000"/>
                <a:lumOff val="40000"/>
              </a:schemeClr>
            </a:solidFill>
            <a:prstDash val="solid"/>
            <a:round/>
            <a:headEnd type="none" w="med" len="med"/>
            <a:tailEnd type="triangle"/>
          </a:ln>
        </p:spPr>
      </p:cxnSp>
      <p:cxnSp>
        <p:nvCxnSpPr>
          <p:cNvPr id="106" name="曲线连接符 105">
            <a:extLst>
              <a:ext uri="{FF2B5EF4-FFF2-40B4-BE49-F238E27FC236}">
                <a16:creationId xmlns:a16="http://schemas.microsoft.com/office/drawing/2014/main" id="{83349FAE-B6B2-DF10-66FA-A5EB8950B318}"/>
              </a:ext>
            </a:extLst>
          </p:cNvPr>
          <p:cNvCxnSpPr>
            <a:cxnSpLocks/>
            <a:stCxn id="46" idx="3"/>
            <a:endCxn id="36" idx="3"/>
          </p:cNvCxnSpPr>
          <p:nvPr/>
        </p:nvCxnSpPr>
        <p:spPr bwMode="auto">
          <a:xfrm flipH="1">
            <a:off x="7670638" y="5623425"/>
            <a:ext cx="1019098" cy="320219"/>
          </a:xfrm>
          <a:prstGeom prst="curvedConnector3">
            <a:avLst>
              <a:gd name="adj1" fmla="val -22432"/>
            </a:avLst>
          </a:prstGeom>
          <a:solidFill>
            <a:schemeClr val="accent1"/>
          </a:solidFill>
          <a:ln w="25400" cap="flat" cmpd="sng" algn="ctr">
            <a:solidFill>
              <a:schemeClr val="tx2">
                <a:lumMod val="60000"/>
                <a:lumOff val="40000"/>
              </a:schemeClr>
            </a:solidFill>
            <a:prstDash val="solid"/>
            <a:round/>
            <a:headEnd type="none" w="med" len="med"/>
            <a:tailEnd type="triangle"/>
          </a:ln>
        </p:spPr>
      </p:cxnSp>
    </p:spTree>
    <p:extLst>
      <p:ext uri="{BB962C8B-B14F-4D97-AF65-F5344CB8AC3E}">
        <p14:creationId xmlns:p14="http://schemas.microsoft.com/office/powerpoint/2010/main" val="185577538"/>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0E2EF9-0230-4096-B3CF-F244CE855B5E}"/>
              </a:ext>
            </a:extLst>
          </p:cNvPr>
          <p:cNvSpPr>
            <a:spLocks noGrp="1"/>
          </p:cNvSpPr>
          <p:nvPr>
            <p:ph type="sldNum" sz="quarter" idx="12"/>
          </p:nvPr>
        </p:nvSpPr>
        <p:spPr/>
        <p:txBody>
          <a:bodyPr/>
          <a:lstStyle/>
          <a:p>
            <a:fld id="{89DB14B3-731A-4352-BC82-B1993596BD11}" type="slidenum">
              <a:rPr lang="zh-CN" altLang="en-US" smtClean="0"/>
              <a:t>6</a:t>
            </a:fld>
            <a:endParaRPr lang="zh-CN" altLang="en-US" dirty="0"/>
          </a:p>
        </p:txBody>
      </p:sp>
      <p:sp>
        <p:nvSpPr>
          <p:cNvPr id="4" name="文本框 3">
            <a:extLst>
              <a:ext uri="{FF2B5EF4-FFF2-40B4-BE49-F238E27FC236}">
                <a16:creationId xmlns:a16="http://schemas.microsoft.com/office/drawing/2014/main" id="{809AB2DF-228A-4C9B-BDE9-29128F661B10}"/>
              </a:ext>
            </a:extLst>
          </p:cNvPr>
          <p:cNvSpPr txBox="1"/>
          <p:nvPr/>
        </p:nvSpPr>
        <p:spPr>
          <a:xfrm>
            <a:off x="701334" y="435007"/>
            <a:ext cx="9019713" cy="523220"/>
          </a:xfrm>
          <a:prstGeom prst="rect">
            <a:avLst/>
          </a:prstGeom>
          <a:noFill/>
        </p:spPr>
        <p:txBody>
          <a:bodyPr wrap="square" rtlCol="0">
            <a:spAutoFit/>
          </a:bodyPr>
          <a:lstStyle/>
          <a:p>
            <a:r>
              <a:rPr lang="en-US" altLang="zh-CN" sz="2800" dirty="0"/>
              <a:t>LSTM</a:t>
            </a:r>
            <a:r>
              <a:rPr lang="zh-CN" altLang="en-US" sz="2800" dirty="0"/>
              <a:t>模型实验</a:t>
            </a:r>
          </a:p>
        </p:txBody>
      </p:sp>
      <p:sp>
        <p:nvSpPr>
          <p:cNvPr id="5" name="文本框 4">
            <a:extLst>
              <a:ext uri="{FF2B5EF4-FFF2-40B4-BE49-F238E27FC236}">
                <a16:creationId xmlns:a16="http://schemas.microsoft.com/office/drawing/2014/main" id="{1EAF788E-4646-4EF9-A1E2-9D0FF29AF9EF}"/>
              </a:ext>
            </a:extLst>
          </p:cNvPr>
          <p:cNvSpPr txBox="1"/>
          <p:nvPr/>
        </p:nvSpPr>
        <p:spPr>
          <a:xfrm>
            <a:off x="195308" y="1337749"/>
            <a:ext cx="7128770" cy="2308324"/>
          </a:xfrm>
          <a:prstGeom prst="rect">
            <a:avLst/>
          </a:prstGeom>
          <a:noFill/>
        </p:spPr>
        <p:txBody>
          <a:bodyPr wrap="square" rtlCol="0">
            <a:spAutoFit/>
          </a:bodyPr>
          <a:lstStyle/>
          <a:p>
            <a:r>
              <a:rPr lang="zh-CN" altLang="en-US" dirty="0"/>
              <a:t>目标：电共振峰频率位置和对应电磁参数预测最强吸收值</a:t>
            </a:r>
            <a:endParaRPr lang="en-US" altLang="zh-CN" dirty="0"/>
          </a:p>
          <a:p>
            <a:r>
              <a:rPr lang="zh-CN" altLang="en-US" dirty="0"/>
              <a:t>数据：去除没有共振峰的数据，总共</a:t>
            </a:r>
            <a:r>
              <a:rPr lang="en-US" altLang="zh-CN" dirty="0"/>
              <a:t>72</a:t>
            </a:r>
            <a:r>
              <a:rPr lang="zh-CN" altLang="en-US" dirty="0"/>
              <a:t>条数据</a:t>
            </a:r>
            <a:endParaRPr lang="en-US" altLang="zh-CN" dirty="0"/>
          </a:p>
          <a:p>
            <a:r>
              <a:rPr lang="zh-CN" altLang="en-US" dirty="0"/>
              <a:t>模型：</a:t>
            </a:r>
            <a:r>
              <a:rPr lang="en-US" altLang="zh-CN" dirty="0" err="1"/>
              <a:t>hidden_dim</a:t>
            </a:r>
            <a:r>
              <a:rPr lang="en-US" altLang="zh-CN" dirty="0"/>
              <a:t>=5,  </a:t>
            </a:r>
            <a:r>
              <a:rPr lang="en-US" altLang="zh-CN" dirty="0" err="1"/>
              <a:t>seq_length</a:t>
            </a:r>
            <a:r>
              <a:rPr lang="en-US" altLang="zh-CN" dirty="0"/>
              <a:t>=5, </a:t>
            </a:r>
            <a:r>
              <a:rPr lang="en-US" altLang="zh-CN" dirty="0" err="1"/>
              <a:t>layers_num</a:t>
            </a:r>
            <a:r>
              <a:rPr lang="en-US" altLang="zh-CN" dirty="0"/>
              <a:t>=1,lr=0.05,epoch=5000</a:t>
            </a:r>
          </a:p>
          <a:p>
            <a:endParaRPr lang="en-US" altLang="zh-CN" dirty="0"/>
          </a:p>
          <a:p>
            <a:r>
              <a:rPr lang="zh-CN" altLang="en-US" dirty="0"/>
              <a:t>结论：</a:t>
            </a:r>
            <a:r>
              <a:rPr lang="en-US" altLang="zh-CN" dirty="0"/>
              <a:t>LSTM</a:t>
            </a:r>
            <a:r>
              <a:rPr lang="zh-CN" altLang="en-US" dirty="0"/>
              <a:t>序列模型能较好地拟合出电共振峰与最强吸收值之间的关系。进行多次实验发现，单向的</a:t>
            </a:r>
            <a:r>
              <a:rPr lang="en-US" altLang="zh-CN" dirty="0"/>
              <a:t>LSTM</a:t>
            </a:r>
            <a:r>
              <a:rPr lang="zh-CN" altLang="en-US" dirty="0"/>
              <a:t>模型不稳定，容易陷入局部最优，表明并不能充分学习。</a:t>
            </a:r>
            <a:endParaRPr lang="en-US" altLang="zh-CN" dirty="0"/>
          </a:p>
          <a:p>
            <a:r>
              <a:rPr lang="zh-CN" altLang="en-US" dirty="0"/>
              <a:t>双向</a:t>
            </a:r>
            <a:r>
              <a:rPr lang="en-US" altLang="zh-CN" dirty="0"/>
              <a:t>LSTM</a:t>
            </a:r>
            <a:r>
              <a:rPr lang="zh-CN" altLang="en-US" dirty="0"/>
              <a:t>模型可以有效稳定模型的准确率。</a:t>
            </a:r>
          </a:p>
        </p:txBody>
      </p:sp>
      <p:graphicFrame>
        <p:nvGraphicFramePr>
          <p:cNvPr id="8" name="表格 8">
            <a:extLst>
              <a:ext uri="{FF2B5EF4-FFF2-40B4-BE49-F238E27FC236}">
                <a16:creationId xmlns:a16="http://schemas.microsoft.com/office/drawing/2014/main" id="{CE7D3DE1-9546-4C93-8850-82B2CF2D7476}"/>
              </a:ext>
            </a:extLst>
          </p:cNvPr>
          <p:cNvGraphicFramePr>
            <a:graphicFrameLocks noGrp="1"/>
          </p:cNvGraphicFramePr>
          <p:nvPr/>
        </p:nvGraphicFramePr>
        <p:xfrm>
          <a:off x="7519386" y="1337749"/>
          <a:ext cx="3984099" cy="3372768"/>
        </p:xfrm>
        <a:graphic>
          <a:graphicData uri="http://schemas.openxmlformats.org/drawingml/2006/table">
            <a:tbl>
              <a:tblPr firstRow="1" bandRow="1">
                <a:tableStyleId>{5C22544A-7EE6-4342-B048-85BDC9FD1C3A}</a:tableStyleId>
              </a:tblPr>
              <a:tblGrid>
                <a:gridCol w="1328033">
                  <a:extLst>
                    <a:ext uri="{9D8B030D-6E8A-4147-A177-3AD203B41FA5}">
                      <a16:colId xmlns:a16="http://schemas.microsoft.com/office/drawing/2014/main" val="3486611632"/>
                    </a:ext>
                  </a:extLst>
                </a:gridCol>
                <a:gridCol w="1328033">
                  <a:extLst>
                    <a:ext uri="{9D8B030D-6E8A-4147-A177-3AD203B41FA5}">
                      <a16:colId xmlns:a16="http://schemas.microsoft.com/office/drawing/2014/main" val="5653934"/>
                    </a:ext>
                  </a:extLst>
                </a:gridCol>
                <a:gridCol w="1328033">
                  <a:extLst>
                    <a:ext uri="{9D8B030D-6E8A-4147-A177-3AD203B41FA5}">
                      <a16:colId xmlns:a16="http://schemas.microsoft.com/office/drawing/2014/main" val="2561178776"/>
                    </a:ext>
                  </a:extLst>
                </a:gridCol>
              </a:tblGrid>
              <a:tr h="478308">
                <a:tc>
                  <a:txBody>
                    <a:bodyPr/>
                    <a:lstStyle/>
                    <a:p>
                      <a:pPr algn="ctr"/>
                      <a:r>
                        <a:rPr lang="zh-CN" altLang="en-US" dirty="0"/>
                        <a:t>模型</a:t>
                      </a:r>
                      <a:r>
                        <a:rPr lang="en-US" altLang="zh-CN"/>
                        <a:t>R2</a:t>
                      </a:r>
                      <a:endParaRPr lang="zh-CN" altLang="en-US" dirty="0"/>
                    </a:p>
                  </a:txBody>
                  <a:tcPr anchor="ctr"/>
                </a:tc>
                <a:tc>
                  <a:txBody>
                    <a:bodyPr/>
                    <a:lstStyle/>
                    <a:p>
                      <a:pPr algn="ctr"/>
                      <a:r>
                        <a:rPr lang="en-US" altLang="zh-CN" dirty="0"/>
                        <a:t>LSTM</a:t>
                      </a:r>
                      <a:endParaRPr lang="zh-CN" altLang="en-US" dirty="0"/>
                    </a:p>
                  </a:txBody>
                  <a:tcPr anchor="ctr"/>
                </a:tc>
                <a:tc>
                  <a:txBody>
                    <a:bodyPr/>
                    <a:lstStyle/>
                    <a:p>
                      <a:pPr algn="ctr"/>
                      <a:r>
                        <a:rPr lang="en-US" altLang="zh-CN" dirty="0"/>
                        <a:t>LSTM-</a:t>
                      </a:r>
                      <a:r>
                        <a:rPr lang="en-US" altLang="zh-CN" dirty="0" err="1"/>
                        <a:t>Bidirection</a:t>
                      </a:r>
                      <a:endParaRPr lang="zh-CN" altLang="en-US" dirty="0"/>
                    </a:p>
                  </a:txBody>
                  <a:tcPr anchor="ctr"/>
                </a:tc>
                <a:extLst>
                  <a:ext uri="{0D108BD9-81ED-4DB2-BD59-A6C34878D82A}">
                    <a16:rowId xmlns:a16="http://schemas.microsoft.com/office/drawing/2014/main" val="3066279016"/>
                  </a:ext>
                </a:extLst>
              </a:tr>
              <a:tr h="478308">
                <a:tc>
                  <a:txBody>
                    <a:bodyPr/>
                    <a:lstStyle/>
                    <a:p>
                      <a:pPr algn="ctr"/>
                      <a:r>
                        <a:rPr lang="zh-CN" altLang="en-US" dirty="0"/>
                        <a:t>第一次</a:t>
                      </a:r>
                    </a:p>
                  </a:txBody>
                  <a:tcPr anchor="ctr"/>
                </a:tc>
                <a:tc>
                  <a:txBody>
                    <a:bodyPr/>
                    <a:lstStyle/>
                    <a:p>
                      <a:pPr algn="ctr"/>
                      <a:r>
                        <a:rPr lang="en-US" altLang="zh-CN" dirty="0"/>
                        <a:t>0.88</a:t>
                      </a:r>
                      <a:endParaRPr lang="zh-CN" altLang="en-US" dirty="0"/>
                    </a:p>
                  </a:txBody>
                  <a:tcPr anchor="ctr"/>
                </a:tc>
                <a:tc>
                  <a:txBody>
                    <a:bodyPr/>
                    <a:lstStyle/>
                    <a:p>
                      <a:pPr algn="ctr"/>
                      <a:r>
                        <a:rPr lang="en-US" altLang="zh-CN" dirty="0"/>
                        <a:t>0.93</a:t>
                      </a:r>
                      <a:endParaRPr lang="zh-CN" altLang="en-US" dirty="0"/>
                    </a:p>
                  </a:txBody>
                  <a:tcPr anchor="ctr"/>
                </a:tc>
                <a:extLst>
                  <a:ext uri="{0D108BD9-81ED-4DB2-BD59-A6C34878D82A}">
                    <a16:rowId xmlns:a16="http://schemas.microsoft.com/office/drawing/2014/main" val="1576241551"/>
                  </a:ext>
                </a:extLst>
              </a:tr>
              <a:tr h="478308">
                <a:tc>
                  <a:txBody>
                    <a:bodyPr/>
                    <a:lstStyle/>
                    <a:p>
                      <a:pPr algn="ctr"/>
                      <a:r>
                        <a:rPr lang="zh-CN" altLang="en-US" dirty="0"/>
                        <a:t>第二次</a:t>
                      </a:r>
                    </a:p>
                  </a:txBody>
                  <a:tcPr anchor="ctr"/>
                </a:tc>
                <a:tc>
                  <a:txBody>
                    <a:bodyPr/>
                    <a:lstStyle/>
                    <a:p>
                      <a:pPr algn="ctr"/>
                      <a:r>
                        <a:rPr lang="en-US" altLang="zh-CN" dirty="0"/>
                        <a:t>0.90</a:t>
                      </a:r>
                      <a:endParaRPr lang="zh-CN" altLang="en-US" dirty="0"/>
                    </a:p>
                  </a:txBody>
                  <a:tcPr anchor="ctr"/>
                </a:tc>
                <a:tc>
                  <a:txBody>
                    <a:bodyPr/>
                    <a:lstStyle/>
                    <a:p>
                      <a:pPr algn="ctr"/>
                      <a:r>
                        <a:rPr lang="en-US" altLang="zh-CN" dirty="0"/>
                        <a:t>0.90</a:t>
                      </a:r>
                      <a:endParaRPr lang="zh-CN" altLang="en-US" dirty="0"/>
                    </a:p>
                  </a:txBody>
                  <a:tcPr anchor="ctr"/>
                </a:tc>
                <a:extLst>
                  <a:ext uri="{0D108BD9-81ED-4DB2-BD59-A6C34878D82A}">
                    <a16:rowId xmlns:a16="http://schemas.microsoft.com/office/drawing/2014/main" val="34637982"/>
                  </a:ext>
                </a:extLst>
              </a:tr>
              <a:tr h="478308">
                <a:tc>
                  <a:txBody>
                    <a:bodyPr/>
                    <a:lstStyle/>
                    <a:p>
                      <a:pPr algn="ctr"/>
                      <a:r>
                        <a:rPr lang="zh-CN" altLang="en-US" dirty="0"/>
                        <a:t>第三次</a:t>
                      </a:r>
                    </a:p>
                  </a:txBody>
                  <a:tcPr anchor="ctr"/>
                </a:tc>
                <a:tc>
                  <a:txBody>
                    <a:bodyPr/>
                    <a:lstStyle/>
                    <a:p>
                      <a:pPr algn="ctr"/>
                      <a:r>
                        <a:rPr lang="en-US" altLang="zh-CN" dirty="0"/>
                        <a:t>0.82</a:t>
                      </a:r>
                      <a:endParaRPr lang="zh-CN" altLang="en-US" dirty="0"/>
                    </a:p>
                  </a:txBody>
                  <a:tcPr anchor="ctr"/>
                </a:tc>
                <a:tc>
                  <a:txBody>
                    <a:bodyPr/>
                    <a:lstStyle/>
                    <a:p>
                      <a:pPr algn="ctr"/>
                      <a:r>
                        <a:rPr lang="en-US" altLang="zh-CN" dirty="0"/>
                        <a:t>0.96</a:t>
                      </a:r>
                      <a:endParaRPr lang="zh-CN" altLang="en-US" dirty="0"/>
                    </a:p>
                  </a:txBody>
                  <a:tcPr anchor="ctr"/>
                </a:tc>
                <a:extLst>
                  <a:ext uri="{0D108BD9-81ED-4DB2-BD59-A6C34878D82A}">
                    <a16:rowId xmlns:a16="http://schemas.microsoft.com/office/drawing/2014/main" val="1619175536"/>
                  </a:ext>
                </a:extLst>
              </a:tr>
              <a:tr h="478308">
                <a:tc>
                  <a:txBody>
                    <a:bodyPr/>
                    <a:lstStyle/>
                    <a:p>
                      <a:pPr algn="ctr"/>
                      <a:r>
                        <a:rPr lang="zh-CN" altLang="en-US" dirty="0"/>
                        <a:t>第四次</a:t>
                      </a:r>
                    </a:p>
                  </a:txBody>
                  <a:tcPr anchor="ctr"/>
                </a:tc>
                <a:tc>
                  <a:txBody>
                    <a:bodyPr/>
                    <a:lstStyle/>
                    <a:p>
                      <a:pPr algn="ctr"/>
                      <a:r>
                        <a:rPr lang="en-US" altLang="zh-CN" dirty="0"/>
                        <a:t>0.80</a:t>
                      </a:r>
                      <a:endParaRPr lang="zh-CN" altLang="en-US" dirty="0"/>
                    </a:p>
                  </a:txBody>
                  <a:tcPr anchor="ctr"/>
                </a:tc>
                <a:tc>
                  <a:txBody>
                    <a:bodyPr/>
                    <a:lstStyle/>
                    <a:p>
                      <a:pPr algn="ctr"/>
                      <a:r>
                        <a:rPr lang="en-US" altLang="zh-CN" dirty="0"/>
                        <a:t>0.94</a:t>
                      </a:r>
                      <a:endParaRPr lang="zh-CN" altLang="en-US" dirty="0"/>
                    </a:p>
                  </a:txBody>
                  <a:tcPr anchor="ctr"/>
                </a:tc>
                <a:extLst>
                  <a:ext uri="{0D108BD9-81ED-4DB2-BD59-A6C34878D82A}">
                    <a16:rowId xmlns:a16="http://schemas.microsoft.com/office/drawing/2014/main" val="1542627439"/>
                  </a:ext>
                </a:extLst>
              </a:tr>
              <a:tr h="478308">
                <a:tc>
                  <a:txBody>
                    <a:bodyPr/>
                    <a:lstStyle/>
                    <a:p>
                      <a:pPr algn="ctr"/>
                      <a:r>
                        <a:rPr lang="zh-CN" altLang="en-US" dirty="0"/>
                        <a:t>第五次</a:t>
                      </a:r>
                    </a:p>
                  </a:txBody>
                  <a:tcPr anchor="ctr"/>
                </a:tc>
                <a:tc>
                  <a:txBody>
                    <a:bodyPr/>
                    <a:lstStyle/>
                    <a:p>
                      <a:pPr algn="ctr"/>
                      <a:r>
                        <a:rPr lang="en-US" altLang="zh-CN" dirty="0"/>
                        <a:t>0.92</a:t>
                      </a:r>
                      <a:endParaRPr lang="zh-CN" altLang="en-US" dirty="0"/>
                    </a:p>
                  </a:txBody>
                  <a:tcPr anchor="ctr"/>
                </a:tc>
                <a:tc>
                  <a:txBody>
                    <a:bodyPr/>
                    <a:lstStyle/>
                    <a:p>
                      <a:pPr algn="ctr"/>
                      <a:r>
                        <a:rPr lang="en-US" altLang="zh-CN" dirty="0"/>
                        <a:t>0.91</a:t>
                      </a:r>
                      <a:endParaRPr lang="zh-CN" altLang="en-US" dirty="0"/>
                    </a:p>
                  </a:txBody>
                  <a:tcPr anchor="ctr"/>
                </a:tc>
                <a:extLst>
                  <a:ext uri="{0D108BD9-81ED-4DB2-BD59-A6C34878D82A}">
                    <a16:rowId xmlns:a16="http://schemas.microsoft.com/office/drawing/2014/main" val="2838394249"/>
                  </a:ext>
                </a:extLst>
              </a:tr>
              <a:tr h="478308">
                <a:tc>
                  <a:txBody>
                    <a:bodyPr/>
                    <a:lstStyle/>
                    <a:p>
                      <a:pPr algn="ctr"/>
                      <a:r>
                        <a:rPr lang="zh-CN" altLang="en-US" dirty="0"/>
                        <a:t>平均值</a:t>
                      </a:r>
                    </a:p>
                  </a:txBody>
                  <a:tcPr anchor="ctr"/>
                </a:tc>
                <a:tc>
                  <a:txBody>
                    <a:bodyPr/>
                    <a:lstStyle/>
                    <a:p>
                      <a:pPr algn="ctr"/>
                      <a:r>
                        <a:rPr lang="en-US" altLang="zh-CN" dirty="0"/>
                        <a:t>0.864</a:t>
                      </a:r>
                      <a:endParaRPr lang="zh-CN" altLang="en-US" dirty="0"/>
                    </a:p>
                  </a:txBody>
                  <a:tcPr anchor="ctr"/>
                </a:tc>
                <a:tc>
                  <a:txBody>
                    <a:bodyPr/>
                    <a:lstStyle/>
                    <a:p>
                      <a:pPr algn="ctr"/>
                      <a:r>
                        <a:rPr lang="en-US" altLang="zh-CN" dirty="0"/>
                        <a:t>0.928</a:t>
                      </a:r>
                      <a:endParaRPr lang="zh-CN" altLang="en-US" dirty="0"/>
                    </a:p>
                  </a:txBody>
                  <a:tcPr anchor="ctr"/>
                </a:tc>
                <a:extLst>
                  <a:ext uri="{0D108BD9-81ED-4DB2-BD59-A6C34878D82A}">
                    <a16:rowId xmlns:a16="http://schemas.microsoft.com/office/drawing/2014/main" val="3096091552"/>
                  </a:ext>
                </a:extLst>
              </a:tr>
            </a:tbl>
          </a:graphicData>
        </a:graphic>
      </p:graphicFrame>
      <p:pic>
        <p:nvPicPr>
          <p:cNvPr id="10" name="图片 9">
            <a:extLst>
              <a:ext uri="{FF2B5EF4-FFF2-40B4-BE49-F238E27FC236}">
                <a16:creationId xmlns:a16="http://schemas.microsoft.com/office/drawing/2014/main" id="{BCBE4D08-ED9C-4E8F-8F00-AE0990656F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334" y="3821409"/>
            <a:ext cx="2886514" cy="1977501"/>
          </a:xfrm>
          <a:prstGeom prst="rect">
            <a:avLst/>
          </a:prstGeom>
        </p:spPr>
      </p:pic>
      <p:pic>
        <p:nvPicPr>
          <p:cNvPr id="12" name="图片 11">
            <a:extLst>
              <a:ext uri="{FF2B5EF4-FFF2-40B4-BE49-F238E27FC236}">
                <a16:creationId xmlns:a16="http://schemas.microsoft.com/office/drawing/2014/main" id="{331239F9-1EE2-4369-A8F7-40775BC57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34" y="3821410"/>
            <a:ext cx="2886514" cy="1977500"/>
          </a:xfrm>
          <a:prstGeom prst="rect">
            <a:avLst/>
          </a:prstGeom>
        </p:spPr>
      </p:pic>
      <p:sp>
        <p:nvSpPr>
          <p:cNvPr id="13" name="文本框 12">
            <a:extLst>
              <a:ext uri="{FF2B5EF4-FFF2-40B4-BE49-F238E27FC236}">
                <a16:creationId xmlns:a16="http://schemas.microsoft.com/office/drawing/2014/main" id="{6CAC91EC-7566-4624-A849-F122B184E660}"/>
              </a:ext>
            </a:extLst>
          </p:cNvPr>
          <p:cNvSpPr txBox="1"/>
          <p:nvPr/>
        </p:nvSpPr>
        <p:spPr>
          <a:xfrm>
            <a:off x="1199120" y="5827335"/>
            <a:ext cx="1890942" cy="369332"/>
          </a:xfrm>
          <a:prstGeom prst="rect">
            <a:avLst/>
          </a:prstGeom>
          <a:noFill/>
        </p:spPr>
        <p:txBody>
          <a:bodyPr wrap="square" rtlCol="0">
            <a:spAutoFit/>
          </a:bodyPr>
          <a:lstStyle/>
          <a:p>
            <a:r>
              <a:rPr lang="en-US" altLang="zh-CN" dirty="0"/>
              <a:t>(a)</a:t>
            </a:r>
            <a:r>
              <a:rPr lang="en-US" altLang="zh-CN" dirty="0" err="1"/>
              <a:t>LSTM_test_loss</a:t>
            </a:r>
            <a:endParaRPr lang="zh-CN" altLang="en-US" dirty="0"/>
          </a:p>
        </p:txBody>
      </p:sp>
      <p:sp>
        <p:nvSpPr>
          <p:cNvPr id="14" name="文本框 13">
            <a:extLst>
              <a:ext uri="{FF2B5EF4-FFF2-40B4-BE49-F238E27FC236}">
                <a16:creationId xmlns:a16="http://schemas.microsoft.com/office/drawing/2014/main" id="{0E4DD23D-DD80-4516-A6F1-CC7A65C59CC6}"/>
              </a:ext>
            </a:extLst>
          </p:cNvPr>
          <p:cNvSpPr txBox="1"/>
          <p:nvPr/>
        </p:nvSpPr>
        <p:spPr>
          <a:xfrm>
            <a:off x="3971777" y="5827335"/>
            <a:ext cx="2963027" cy="369332"/>
          </a:xfrm>
          <a:prstGeom prst="rect">
            <a:avLst/>
          </a:prstGeom>
          <a:noFill/>
        </p:spPr>
        <p:txBody>
          <a:bodyPr wrap="square" rtlCol="0">
            <a:spAutoFit/>
          </a:bodyPr>
          <a:lstStyle/>
          <a:p>
            <a:r>
              <a:rPr lang="en-US" altLang="zh-CN" dirty="0"/>
              <a:t>(b)LSTM-</a:t>
            </a:r>
            <a:r>
              <a:rPr lang="en-US" altLang="zh-CN" dirty="0" err="1"/>
              <a:t>Bidirection_test_loss</a:t>
            </a:r>
            <a:endParaRPr lang="zh-CN" altLang="en-US" dirty="0"/>
          </a:p>
        </p:txBody>
      </p:sp>
    </p:spTree>
    <p:extLst>
      <p:ext uri="{BB962C8B-B14F-4D97-AF65-F5344CB8AC3E}">
        <p14:creationId xmlns:p14="http://schemas.microsoft.com/office/powerpoint/2010/main" val="4026829489"/>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3200" b="1" dirty="0"/>
              <a:t>常规机器学习方法实验和结论</a:t>
            </a:r>
          </a:p>
        </p:txBody>
      </p:sp>
      <p:sp>
        <p:nvSpPr>
          <p:cNvPr id="2" name="灯片编号占位符 1"/>
          <p:cNvSpPr>
            <a:spLocks noGrp="1"/>
          </p:cNvSpPr>
          <p:nvPr>
            <p:ph type="sldNum" sz="quarter" idx="12"/>
          </p:nvPr>
        </p:nvSpPr>
        <p:spPr/>
        <p:txBody>
          <a:bodyPr/>
          <a:lstStyle/>
          <a:p>
            <a:fld id="{89DB14B3-731A-4352-BC82-B1993596BD11}" type="slidenum">
              <a:rPr lang="zh-CN" altLang="en-US" smtClean="0"/>
              <a:t>7</a:t>
            </a:fld>
            <a:endParaRPr lang="zh-CN" altLang="en-US" dirty="0"/>
          </a:p>
        </p:txBody>
      </p:sp>
      <p:sp>
        <p:nvSpPr>
          <p:cNvPr id="6" name="内容占位符 5">
            <a:extLst>
              <a:ext uri="{FF2B5EF4-FFF2-40B4-BE49-F238E27FC236}">
                <a16:creationId xmlns:a16="http://schemas.microsoft.com/office/drawing/2014/main" id="{62442BF8-A7A2-46CD-A6FA-E4E16139B15D}"/>
              </a:ext>
            </a:extLst>
          </p:cNvPr>
          <p:cNvSpPr>
            <a:spLocks noGrp="1"/>
          </p:cNvSpPr>
          <p:nvPr>
            <p:ph idx="1"/>
          </p:nvPr>
        </p:nvSpPr>
        <p:spPr>
          <a:xfrm>
            <a:off x="639763" y="1222375"/>
            <a:ext cx="10939463" cy="784225"/>
          </a:xfrm>
        </p:spPr>
        <p:txBody>
          <a:bodyPr/>
          <a:lstStyle/>
          <a:p>
            <a:pPr lvl="1">
              <a:lnSpc>
                <a:spcPct val="125000"/>
              </a:lnSpc>
              <a:buFont typeface="Wingdings" panose="05000000000000000000" pitchFamily="2" charset="2"/>
              <a:buChar char="l"/>
            </a:pPr>
            <a:r>
              <a:rPr lang="zh-CN" altLang="en-US" sz="1800" b="1" dirty="0"/>
              <a:t>  数据预处理手段：</a:t>
            </a:r>
            <a:endParaRPr lang="en-US" altLang="zh-CN" sz="1800" b="1" dirty="0"/>
          </a:p>
          <a:p>
            <a:pPr marL="215900" lvl="2" indent="0">
              <a:lnSpc>
                <a:spcPct val="125000"/>
              </a:lnSpc>
              <a:buNone/>
            </a:pPr>
            <a:r>
              <a:rPr lang="en-US" altLang="zh-CN" sz="1575" b="1" dirty="0"/>
              <a:t>	</a:t>
            </a:r>
            <a:r>
              <a:rPr lang="zh-CN" altLang="en-US" sz="1575" b="1" dirty="0"/>
              <a:t>展开材料成分，为每一类组成方法打上标签，原特征变为：每种材料的特征 </a:t>
            </a:r>
            <a:r>
              <a:rPr lang="en-US" altLang="zh-CN" sz="1575" b="1" dirty="0"/>
              <a:t>+ </a:t>
            </a:r>
            <a:r>
              <a:rPr lang="zh-CN" altLang="en-US" sz="1575" b="1" dirty="0"/>
              <a:t>材料类型</a:t>
            </a:r>
            <a:r>
              <a:rPr lang="en-US" altLang="zh-CN" sz="1575" b="1" dirty="0"/>
              <a:t>+</a:t>
            </a:r>
            <a:r>
              <a:rPr lang="zh-CN" altLang="en-US" sz="1575" b="1" dirty="0"/>
              <a:t>压环厚度</a:t>
            </a:r>
            <a:endParaRPr lang="en-US" altLang="zh-CN" sz="1575" b="1" dirty="0"/>
          </a:p>
        </p:txBody>
      </p:sp>
      <p:pic>
        <p:nvPicPr>
          <p:cNvPr id="8" name="图片 7">
            <a:extLst>
              <a:ext uri="{FF2B5EF4-FFF2-40B4-BE49-F238E27FC236}">
                <a16:creationId xmlns:a16="http://schemas.microsoft.com/office/drawing/2014/main" id="{DB061663-99E3-4909-B2F5-C4A991767E84}"/>
              </a:ext>
            </a:extLst>
          </p:cNvPr>
          <p:cNvPicPr>
            <a:picLocks noChangeAspect="1"/>
          </p:cNvPicPr>
          <p:nvPr/>
        </p:nvPicPr>
        <p:blipFill>
          <a:blip r:embed="rId2"/>
          <a:stretch>
            <a:fillRect/>
          </a:stretch>
        </p:blipFill>
        <p:spPr>
          <a:xfrm>
            <a:off x="639763" y="1931834"/>
            <a:ext cx="10644981" cy="1153543"/>
          </a:xfrm>
          <a:prstGeom prst="rect">
            <a:avLst/>
          </a:prstGeom>
        </p:spPr>
      </p:pic>
      <p:sp>
        <p:nvSpPr>
          <p:cNvPr id="9" name="文本框 8">
            <a:extLst>
              <a:ext uri="{FF2B5EF4-FFF2-40B4-BE49-F238E27FC236}">
                <a16:creationId xmlns:a16="http://schemas.microsoft.com/office/drawing/2014/main" id="{E2963396-C069-49DE-A850-D1538E1D5420}"/>
              </a:ext>
            </a:extLst>
          </p:cNvPr>
          <p:cNvSpPr txBox="1"/>
          <p:nvPr/>
        </p:nvSpPr>
        <p:spPr>
          <a:xfrm>
            <a:off x="660400" y="3113012"/>
            <a:ext cx="10939463" cy="1657826"/>
          </a:xfrm>
          <a:prstGeom prst="rect">
            <a:avLst/>
          </a:prstGeom>
          <a:noFill/>
        </p:spPr>
        <p:txBody>
          <a:bodyPr wrap="square" rtlCol="0">
            <a:spAutoFit/>
          </a:bodyPr>
          <a:lstStyle/>
          <a:p>
            <a:pPr marL="285750" indent="-285750" eaLnBrk="0" fontAlgn="base" hangingPunct="0">
              <a:lnSpc>
                <a:spcPct val="125000"/>
              </a:lnSpc>
              <a:spcBef>
                <a:spcPts val="115"/>
              </a:spcBef>
              <a:spcAft>
                <a:spcPts val="225"/>
              </a:spcAft>
              <a:buClr>
                <a:srgbClr val="0B4DA2"/>
              </a:buClr>
              <a:buSzPct val="100000"/>
              <a:buFont typeface="Wingdings" panose="05000000000000000000" pitchFamily="2" charset="2"/>
              <a:buChar char="l"/>
            </a:pPr>
            <a:r>
              <a:rPr lang="zh-CN" altLang="en-US" sz="1575" b="1" dirty="0">
                <a:solidFill>
                  <a:srgbClr val="404040"/>
                </a:solidFill>
              </a:rPr>
              <a:t>目标值分析：</a:t>
            </a:r>
            <a:endParaRPr lang="en-US" altLang="zh-CN" sz="1575" b="1" dirty="0">
              <a:solidFill>
                <a:srgbClr val="404040"/>
              </a:solidFill>
            </a:endParaRPr>
          </a:p>
          <a:p>
            <a:pPr lvl="1" eaLnBrk="0" fontAlgn="base" hangingPunct="0">
              <a:lnSpc>
                <a:spcPct val="125000"/>
              </a:lnSpc>
              <a:spcBef>
                <a:spcPts val="115"/>
              </a:spcBef>
              <a:spcAft>
                <a:spcPts val="225"/>
              </a:spcAft>
              <a:buClr>
                <a:srgbClr val="0B4DA2"/>
              </a:buClr>
              <a:buSzPct val="100000"/>
            </a:pPr>
            <a:r>
              <a:rPr lang="zh-CN" altLang="en-US" sz="1575" b="1" dirty="0">
                <a:solidFill>
                  <a:srgbClr val="404040"/>
                </a:solidFill>
              </a:rPr>
              <a:t>画出</a:t>
            </a:r>
            <a:r>
              <a:rPr lang="en-US" altLang="zh-CN" sz="1575" b="1" dirty="0">
                <a:solidFill>
                  <a:srgbClr val="404040"/>
                </a:solidFill>
              </a:rPr>
              <a:t>83</a:t>
            </a:r>
            <a:r>
              <a:rPr lang="zh-CN" altLang="en-US" sz="1575" b="1" dirty="0">
                <a:solidFill>
                  <a:srgbClr val="404040"/>
                </a:solidFill>
              </a:rPr>
              <a:t>条数据的最强吸收值的频数分布图和</a:t>
            </a:r>
            <a:r>
              <a:rPr lang="en-US" altLang="zh-CN" sz="1575" b="1" dirty="0">
                <a:solidFill>
                  <a:srgbClr val="404040"/>
                </a:solidFill>
              </a:rPr>
              <a:t>Q-Q</a:t>
            </a:r>
            <a:r>
              <a:rPr lang="zh-CN" altLang="en-US" sz="1575" b="1" dirty="0">
                <a:solidFill>
                  <a:srgbClr val="404040"/>
                </a:solidFill>
              </a:rPr>
              <a:t>图，利用</a:t>
            </a:r>
            <a:r>
              <a:rPr lang="en-US" altLang="zh-CN" sz="1575" b="1" dirty="0">
                <a:solidFill>
                  <a:srgbClr val="404040"/>
                </a:solidFill>
              </a:rPr>
              <a:t>3σ</a:t>
            </a:r>
            <a:r>
              <a:rPr lang="zh-CN" altLang="en-US" sz="1575" b="1" dirty="0">
                <a:solidFill>
                  <a:srgbClr val="404040"/>
                </a:solidFill>
              </a:rPr>
              <a:t>原则标识出离群点，如右下所示。</a:t>
            </a:r>
            <a:endParaRPr lang="en-US" altLang="zh-CN" sz="1575" b="1" dirty="0">
              <a:solidFill>
                <a:srgbClr val="404040"/>
              </a:solidFill>
            </a:endParaRPr>
          </a:p>
          <a:p>
            <a:pPr lvl="1" eaLnBrk="0" fontAlgn="base" hangingPunct="0">
              <a:lnSpc>
                <a:spcPct val="125000"/>
              </a:lnSpc>
              <a:spcBef>
                <a:spcPts val="115"/>
              </a:spcBef>
              <a:spcAft>
                <a:spcPts val="225"/>
              </a:spcAft>
              <a:buClr>
                <a:srgbClr val="0B4DA2"/>
              </a:buClr>
              <a:buSzPct val="100000"/>
            </a:pPr>
            <a:r>
              <a:rPr lang="zh-CN" altLang="en-US" sz="1575" b="1" dirty="0">
                <a:solidFill>
                  <a:srgbClr val="404040"/>
                </a:solidFill>
              </a:rPr>
              <a:t>结论：原始数据分布不均匀，大部分在</a:t>
            </a:r>
            <a:r>
              <a:rPr lang="en-US" altLang="zh-CN" sz="1575" b="1" dirty="0">
                <a:solidFill>
                  <a:srgbClr val="404040"/>
                </a:solidFill>
              </a:rPr>
              <a:t>-1~-3</a:t>
            </a:r>
            <a:r>
              <a:rPr lang="zh-CN" altLang="en-US" sz="1575" b="1" dirty="0">
                <a:solidFill>
                  <a:srgbClr val="404040"/>
                </a:solidFill>
              </a:rPr>
              <a:t>之间，而我们需要的有效值在</a:t>
            </a:r>
            <a:r>
              <a:rPr lang="en-US" altLang="zh-CN" sz="1575" b="1" dirty="0">
                <a:solidFill>
                  <a:srgbClr val="404040"/>
                </a:solidFill>
              </a:rPr>
              <a:t>-10</a:t>
            </a:r>
            <a:r>
              <a:rPr lang="zh-CN" altLang="en-US" sz="1575" b="1" dirty="0">
                <a:solidFill>
                  <a:srgbClr val="404040"/>
                </a:solidFill>
              </a:rPr>
              <a:t>以下。</a:t>
            </a:r>
            <a:endParaRPr lang="en-US" altLang="zh-CN" sz="1575" b="1" dirty="0">
              <a:solidFill>
                <a:srgbClr val="404040"/>
              </a:solidFill>
            </a:endParaRPr>
          </a:p>
          <a:p>
            <a:pPr marL="285750" indent="-285750">
              <a:buFont typeface="Wingdings" panose="05000000000000000000" pitchFamily="2" charset="2"/>
              <a:buChar char="l"/>
            </a:pPr>
            <a:endParaRPr lang="en-US" altLang="zh-CN" dirty="0"/>
          </a:p>
          <a:p>
            <a:endParaRPr lang="zh-CN" altLang="en-US" dirty="0"/>
          </a:p>
        </p:txBody>
      </p:sp>
      <p:pic>
        <p:nvPicPr>
          <p:cNvPr id="13" name="图片 12">
            <a:extLst>
              <a:ext uri="{FF2B5EF4-FFF2-40B4-BE49-F238E27FC236}">
                <a16:creationId xmlns:a16="http://schemas.microsoft.com/office/drawing/2014/main" id="{14BE79AD-8A66-414C-B15D-1229724E68C6}"/>
              </a:ext>
            </a:extLst>
          </p:cNvPr>
          <p:cNvPicPr>
            <a:picLocks noChangeAspect="1"/>
          </p:cNvPicPr>
          <p:nvPr/>
        </p:nvPicPr>
        <p:blipFill>
          <a:blip r:embed="rId3"/>
          <a:stretch>
            <a:fillRect/>
          </a:stretch>
        </p:blipFill>
        <p:spPr>
          <a:xfrm>
            <a:off x="660400" y="4218783"/>
            <a:ext cx="5557557" cy="1957623"/>
          </a:xfrm>
          <a:prstGeom prst="rect">
            <a:avLst/>
          </a:prstGeom>
        </p:spPr>
      </p:pic>
      <p:pic>
        <p:nvPicPr>
          <p:cNvPr id="15" name="图片 14">
            <a:extLst>
              <a:ext uri="{FF2B5EF4-FFF2-40B4-BE49-F238E27FC236}">
                <a16:creationId xmlns:a16="http://schemas.microsoft.com/office/drawing/2014/main" id="{688DABCC-916A-41FC-9AE7-37E1FD8E01D0}"/>
              </a:ext>
            </a:extLst>
          </p:cNvPr>
          <p:cNvPicPr>
            <a:picLocks noChangeAspect="1"/>
          </p:cNvPicPr>
          <p:nvPr/>
        </p:nvPicPr>
        <p:blipFill rotWithShape="1">
          <a:blip r:embed="rId4"/>
          <a:srcRect l="35406"/>
          <a:stretch/>
        </p:blipFill>
        <p:spPr>
          <a:xfrm>
            <a:off x="6494433" y="4120672"/>
            <a:ext cx="4790311" cy="2153847"/>
          </a:xfrm>
          <a:prstGeom prst="rect">
            <a:avLst/>
          </a:prstGeom>
        </p:spPr>
      </p:pic>
    </p:spTree>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9763" y="1222375"/>
            <a:ext cx="10939463" cy="381069"/>
          </a:xfrm>
        </p:spPr>
        <p:txBody>
          <a:bodyPr/>
          <a:lstStyle/>
          <a:p>
            <a:pPr>
              <a:buFont typeface="Wingdings" panose="05000000000000000000" pitchFamily="2" charset="2"/>
              <a:buChar char="Ø"/>
            </a:pPr>
            <a:r>
              <a:rPr lang="zh-CN" altLang="en-US" b="1" dirty="0">
                <a:solidFill>
                  <a:srgbClr val="404040"/>
                </a:solidFill>
              </a:rPr>
              <a:t> </a:t>
            </a:r>
            <a:r>
              <a:rPr lang="zh-CN" altLang="en-US" sz="1575" b="1" dirty="0"/>
              <a:t>分组实验结果和对应结论（分为</a:t>
            </a:r>
            <a:r>
              <a:rPr lang="en-US" altLang="zh-CN" sz="1575" b="1" dirty="0"/>
              <a:t>84</a:t>
            </a:r>
            <a:r>
              <a:rPr lang="zh-CN" altLang="en-US" sz="1575" b="1" dirty="0"/>
              <a:t>条全部数据，不同主要成分样本，最强吸收值低于</a:t>
            </a:r>
            <a:r>
              <a:rPr lang="en-US" altLang="zh-CN" sz="1575" b="1" dirty="0"/>
              <a:t>-10</a:t>
            </a:r>
            <a:r>
              <a:rPr lang="zh-CN" altLang="en-US" sz="1575" b="1" dirty="0"/>
              <a:t>的样本）</a:t>
            </a:r>
            <a:endParaRPr lang="en-US" altLang="zh-CN" sz="1575" b="1" dirty="0"/>
          </a:p>
          <a:p>
            <a:pPr>
              <a:buFont typeface="Wingdings" panose="05000000000000000000" pitchFamily="2" charset="2"/>
              <a:buChar char="Ø"/>
            </a:pPr>
            <a:endParaRPr lang="en-US" altLang="zh-CN" sz="150" b="1" dirty="0"/>
          </a:p>
        </p:txBody>
      </p:sp>
      <p:sp>
        <p:nvSpPr>
          <p:cNvPr id="4" name="灯片编号占位符 3"/>
          <p:cNvSpPr>
            <a:spLocks noGrp="1"/>
          </p:cNvSpPr>
          <p:nvPr>
            <p:ph type="sldNum" sz="quarter" idx="12"/>
          </p:nvPr>
        </p:nvSpPr>
        <p:spPr/>
        <p:txBody>
          <a:bodyPr/>
          <a:lstStyle/>
          <a:p>
            <a:fld id="{89DB14B3-731A-4352-BC82-B1993596BD11}" type="slidenum">
              <a:rPr lang="zh-CN" altLang="en-US" smtClean="0"/>
              <a:t>8</a:t>
            </a:fld>
            <a:endParaRPr lang="zh-CN" altLang="en-US" dirty="0"/>
          </a:p>
        </p:txBody>
      </p:sp>
      <p:graphicFrame>
        <p:nvGraphicFramePr>
          <p:cNvPr id="5" name="表格 4">
            <a:extLst>
              <a:ext uri="{FF2B5EF4-FFF2-40B4-BE49-F238E27FC236}">
                <a16:creationId xmlns:a16="http://schemas.microsoft.com/office/drawing/2014/main" id="{DB18023E-9637-4332-BEEC-90D06A8D89DA}"/>
              </a:ext>
            </a:extLst>
          </p:cNvPr>
          <p:cNvGraphicFramePr>
            <a:graphicFrameLocks noGrp="1"/>
          </p:cNvGraphicFramePr>
          <p:nvPr/>
        </p:nvGraphicFramePr>
        <p:xfrm>
          <a:off x="828040" y="2003225"/>
          <a:ext cx="5267959" cy="1752570"/>
        </p:xfrm>
        <a:graphic>
          <a:graphicData uri="http://schemas.openxmlformats.org/drawingml/2006/table">
            <a:tbl>
              <a:tblPr firstRow="1" firstCol="1" bandRow="1">
                <a:tableStyleId>{5C22544A-7EE6-4342-B048-85BDC9FD1C3A}</a:tableStyleId>
              </a:tblPr>
              <a:tblGrid>
                <a:gridCol w="1930400">
                  <a:extLst>
                    <a:ext uri="{9D8B030D-6E8A-4147-A177-3AD203B41FA5}">
                      <a16:colId xmlns:a16="http://schemas.microsoft.com/office/drawing/2014/main" val="823489300"/>
                    </a:ext>
                  </a:extLst>
                </a:gridCol>
                <a:gridCol w="1588432">
                  <a:extLst>
                    <a:ext uri="{9D8B030D-6E8A-4147-A177-3AD203B41FA5}">
                      <a16:colId xmlns:a16="http://schemas.microsoft.com/office/drawing/2014/main" val="1303765334"/>
                    </a:ext>
                  </a:extLst>
                </a:gridCol>
                <a:gridCol w="1749127">
                  <a:extLst>
                    <a:ext uri="{9D8B030D-6E8A-4147-A177-3AD203B41FA5}">
                      <a16:colId xmlns:a16="http://schemas.microsoft.com/office/drawing/2014/main" val="1722730264"/>
                    </a:ext>
                  </a:extLst>
                </a:gridCol>
              </a:tblGrid>
              <a:tr h="180745">
                <a:tc>
                  <a:txBody>
                    <a:bodyPr/>
                    <a:lstStyle/>
                    <a:p>
                      <a:pPr indent="266700" algn="ct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Train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Test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6584055"/>
                  </a:ext>
                </a:extLst>
              </a:tr>
              <a:tr h="200828">
                <a:tc>
                  <a:txBody>
                    <a:bodyPr/>
                    <a:lstStyle/>
                    <a:p>
                      <a:pPr indent="266700" algn="ctr"/>
                      <a:r>
                        <a:rPr lang="en-US" sz="1050" kern="100" dirty="0">
                          <a:effectLst/>
                        </a:rPr>
                        <a:t>Ridge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0.344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-2.862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545321"/>
                  </a:ext>
                </a:extLst>
              </a:tr>
              <a:tr h="200828">
                <a:tc>
                  <a:txBody>
                    <a:bodyPr/>
                    <a:lstStyle/>
                    <a:p>
                      <a:pPr indent="266700" algn="ctr"/>
                      <a:r>
                        <a:rPr lang="en-US" sz="1050" kern="100" dirty="0">
                          <a:effectLst/>
                        </a:rPr>
                        <a:t>Lasso</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0.243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-1.495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2141488"/>
                  </a:ext>
                </a:extLst>
              </a:tr>
              <a:tr h="200828">
                <a:tc>
                  <a:txBody>
                    <a:bodyPr/>
                    <a:lstStyle/>
                    <a:p>
                      <a:pPr indent="266700"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0.277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-1.691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9496976"/>
                  </a:ext>
                </a:extLst>
              </a:tr>
              <a:tr h="200828">
                <a:tc>
                  <a:txBody>
                    <a:bodyPr/>
                    <a:lstStyle/>
                    <a:p>
                      <a:pPr indent="266700"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0.387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-1.713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0974770"/>
                  </a:ext>
                </a:extLst>
              </a:tr>
              <a:tr h="200828">
                <a:tc>
                  <a:txBody>
                    <a:bodyPr/>
                    <a:lstStyle/>
                    <a:p>
                      <a:pPr indent="266700" algn="ctr"/>
                      <a:r>
                        <a:rPr lang="en-US" sz="1050" kern="100">
                          <a:effectLst/>
                        </a:rPr>
                        <a:t>SVR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b="1" kern="100">
                          <a:effectLst/>
                        </a:rPr>
                        <a:t>0.164</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b="1" kern="100" dirty="0">
                          <a:effectLst/>
                        </a:rPr>
                        <a:t>0.200</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54576008"/>
                  </a:ext>
                </a:extLst>
              </a:tr>
              <a:tr h="200828">
                <a:tc>
                  <a:txBody>
                    <a:bodyPr/>
                    <a:lstStyle/>
                    <a:p>
                      <a:pPr indent="266700"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0.588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-4.096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4567340"/>
                  </a:ext>
                </a:extLst>
              </a:tr>
              <a:tr h="166029">
                <a:tc>
                  <a:txBody>
                    <a:bodyPr/>
                    <a:lstStyle/>
                    <a:p>
                      <a:pPr indent="266700"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0.690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-5.023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303403"/>
                  </a:ext>
                </a:extLst>
              </a:tr>
              <a:tr h="200828">
                <a:tc>
                  <a:txBody>
                    <a:bodyPr/>
                    <a:lstStyle/>
                    <a:p>
                      <a:pPr indent="266700" algn="ctr"/>
                      <a:r>
                        <a:rPr lang="en-US" sz="1050" kern="100">
                          <a:effectLst/>
                        </a:rPr>
                        <a:t>XGB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a:effectLst/>
                        </a:rPr>
                        <a:t>0.999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266700" algn="ctr"/>
                      <a:r>
                        <a:rPr lang="en-US" sz="1050" kern="100" dirty="0">
                          <a:effectLst/>
                        </a:rPr>
                        <a:t>-5.064</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9992249"/>
                  </a:ext>
                </a:extLst>
              </a:tr>
            </a:tbl>
          </a:graphicData>
        </a:graphic>
      </p:graphicFrame>
      <p:graphicFrame>
        <p:nvGraphicFramePr>
          <p:cNvPr id="6" name="表格 5">
            <a:extLst>
              <a:ext uri="{FF2B5EF4-FFF2-40B4-BE49-F238E27FC236}">
                <a16:creationId xmlns:a16="http://schemas.microsoft.com/office/drawing/2014/main" id="{19CE1F0F-0B21-40A8-9D8C-E78F7C12FF0B}"/>
              </a:ext>
            </a:extLst>
          </p:cNvPr>
          <p:cNvGraphicFramePr>
            <a:graphicFrameLocks noGrp="1"/>
          </p:cNvGraphicFramePr>
          <p:nvPr/>
        </p:nvGraphicFramePr>
        <p:xfrm>
          <a:off x="870996" y="4092150"/>
          <a:ext cx="5267960" cy="2034333"/>
        </p:xfrm>
        <a:graphic>
          <a:graphicData uri="http://schemas.openxmlformats.org/drawingml/2006/table">
            <a:tbl>
              <a:tblPr firstRow="1" firstCol="1" bandRow="1">
                <a:tableStyleId>{5C22544A-7EE6-4342-B048-85BDC9FD1C3A}</a:tableStyleId>
              </a:tblPr>
              <a:tblGrid>
                <a:gridCol w="1296035">
                  <a:extLst>
                    <a:ext uri="{9D8B030D-6E8A-4147-A177-3AD203B41FA5}">
                      <a16:colId xmlns:a16="http://schemas.microsoft.com/office/drawing/2014/main" val="1593461770"/>
                    </a:ext>
                  </a:extLst>
                </a:gridCol>
                <a:gridCol w="992505">
                  <a:extLst>
                    <a:ext uri="{9D8B030D-6E8A-4147-A177-3AD203B41FA5}">
                      <a16:colId xmlns:a16="http://schemas.microsoft.com/office/drawing/2014/main" val="3613572286"/>
                    </a:ext>
                  </a:extLst>
                </a:gridCol>
                <a:gridCol w="993140">
                  <a:extLst>
                    <a:ext uri="{9D8B030D-6E8A-4147-A177-3AD203B41FA5}">
                      <a16:colId xmlns:a16="http://schemas.microsoft.com/office/drawing/2014/main" val="1477848593"/>
                    </a:ext>
                  </a:extLst>
                </a:gridCol>
                <a:gridCol w="993140">
                  <a:extLst>
                    <a:ext uri="{9D8B030D-6E8A-4147-A177-3AD203B41FA5}">
                      <a16:colId xmlns:a16="http://schemas.microsoft.com/office/drawing/2014/main" val="3621354446"/>
                    </a:ext>
                  </a:extLst>
                </a:gridCol>
                <a:gridCol w="993140">
                  <a:extLst>
                    <a:ext uri="{9D8B030D-6E8A-4147-A177-3AD203B41FA5}">
                      <a16:colId xmlns:a16="http://schemas.microsoft.com/office/drawing/2014/main" val="2356839520"/>
                    </a:ext>
                  </a:extLst>
                </a:gridCol>
              </a:tblGrid>
              <a:tr h="203434">
                <a:tc>
                  <a:txBody>
                    <a:bodyPr/>
                    <a:lstStyle/>
                    <a:p>
                      <a:pPr algn="ct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Train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Test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1-mape(train)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6183792"/>
                  </a:ext>
                </a:extLst>
              </a:tr>
              <a:tr h="232495">
                <a:tc>
                  <a:txBody>
                    <a:bodyPr/>
                    <a:lstStyle/>
                    <a:p>
                      <a:pPr algn="ctr"/>
                      <a:r>
                        <a:rPr lang="en-US" sz="1050" kern="100" dirty="0">
                          <a:effectLst/>
                        </a:rPr>
                        <a:t>Ridge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0.0581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0.243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0.079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070620"/>
                  </a:ext>
                </a:extLst>
              </a:tr>
              <a:tr h="232495">
                <a:tc>
                  <a:txBody>
                    <a:bodyPr/>
                    <a:lstStyle/>
                    <a:p>
                      <a:pPr algn="ctr"/>
                      <a:r>
                        <a:rPr lang="en-US" sz="1050" kern="100">
                          <a:effectLst/>
                        </a:rPr>
                        <a:t>Lasso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0.022</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0.215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0.098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2215338"/>
                  </a:ext>
                </a:extLst>
              </a:tr>
              <a:tr h="232495">
                <a:tc>
                  <a:txBody>
                    <a:bodyPr/>
                    <a:lstStyle/>
                    <a:p>
                      <a:pPr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0.025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0.217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0.096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36997992"/>
                  </a:ext>
                </a:extLst>
              </a:tr>
              <a:tr h="232495">
                <a:tc>
                  <a:txBody>
                    <a:bodyPr/>
                    <a:lstStyle/>
                    <a:p>
                      <a:pPr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1.000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1.000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94710808"/>
                  </a:ext>
                </a:extLst>
              </a:tr>
              <a:tr h="232495">
                <a:tc>
                  <a:txBody>
                    <a:bodyPr/>
                    <a:lstStyle/>
                    <a:p>
                      <a:pPr algn="ctr"/>
                      <a:r>
                        <a:rPr lang="en-US" sz="1050" kern="100">
                          <a:effectLst/>
                        </a:rPr>
                        <a:t>SVR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-0.139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nan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0.514</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0.438</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13966230"/>
                  </a:ext>
                </a:extLst>
              </a:tr>
              <a:tr h="232495">
                <a:tc>
                  <a:txBody>
                    <a:bodyPr/>
                    <a:lstStyle/>
                    <a:p>
                      <a:pPr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0.556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0.177</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2105961"/>
                  </a:ext>
                </a:extLst>
              </a:tr>
              <a:tr h="232495">
                <a:tc>
                  <a:txBody>
                    <a:bodyPr/>
                    <a:lstStyle/>
                    <a:p>
                      <a:pPr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0.150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0.271</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1996901"/>
                  </a:ext>
                </a:extLst>
              </a:tr>
              <a:tr h="203434">
                <a:tc>
                  <a:txBody>
                    <a:bodyPr/>
                    <a:lstStyle/>
                    <a:p>
                      <a:pPr algn="ctr"/>
                      <a:r>
                        <a:rPr lang="en-US" sz="1050" kern="100">
                          <a:effectLst/>
                        </a:rPr>
                        <a:t>XGB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0.989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0.155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08909892"/>
                  </a:ext>
                </a:extLst>
              </a:tr>
            </a:tbl>
          </a:graphicData>
        </a:graphic>
      </p:graphicFrame>
      <p:sp>
        <p:nvSpPr>
          <p:cNvPr id="8" name="文本框 7">
            <a:extLst>
              <a:ext uri="{FF2B5EF4-FFF2-40B4-BE49-F238E27FC236}">
                <a16:creationId xmlns:a16="http://schemas.microsoft.com/office/drawing/2014/main" id="{F1E01FAD-73D7-4C06-8990-AA30566F739F}"/>
              </a:ext>
            </a:extLst>
          </p:cNvPr>
          <p:cNvSpPr txBox="1"/>
          <p:nvPr/>
        </p:nvSpPr>
        <p:spPr>
          <a:xfrm>
            <a:off x="6156394" y="3755795"/>
            <a:ext cx="4169977" cy="334707"/>
          </a:xfrm>
          <a:prstGeom prst="rect">
            <a:avLst/>
          </a:prstGeom>
          <a:noFill/>
        </p:spPr>
        <p:txBody>
          <a:bodyPr wrap="square">
            <a:spAutoFit/>
          </a:bodyPr>
          <a:lstStyle/>
          <a:p>
            <a:pPr marL="285750" indent="-285750">
              <a:buFont typeface="Wingdings" panose="05000000000000000000" pitchFamily="2" charset="2"/>
              <a:buChar char="Ø"/>
            </a:pPr>
            <a:r>
              <a:rPr lang="zh-CN" altLang="en-US" sz="1575" b="1" dirty="0">
                <a:solidFill>
                  <a:srgbClr val="404040"/>
                </a:solidFill>
              </a:rPr>
              <a:t>四氧化三铁</a:t>
            </a:r>
            <a:r>
              <a:rPr lang="en-US" altLang="zh-CN" sz="1575" b="1" dirty="0">
                <a:solidFill>
                  <a:srgbClr val="404040"/>
                </a:solidFill>
              </a:rPr>
              <a:t>/</a:t>
            </a:r>
            <a:r>
              <a:rPr lang="zh-CN" altLang="en-US" sz="1575" b="1" dirty="0">
                <a:solidFill>
                  <a:srgbClr val="404040"/>
                </a:solidFill>
              </a:rPr>
              <a:t>碳纤维（第三类）</a:t>
            </a:r>
            <a:r>
              <a:rPr lang="zh-CN" altLang="zh-CN" sz="1575" b="1" dirty="0">
                <a:solidFill>
                  <a:srgbClr val="404040"/>
                </a:solidFill>
              </a:rPr>
              <a:t>拟合结果</a:t>
            </a:r>
            <a:endParaRPr lang="zh-CN" altLang="en-US" sz="1575" b="1" dirty="0">
              <a:solidFill>
                <a:srgbClr val="404040"/>
              </a:solidFill>
            </a:endParaRPr>
          </a:p>
        </p:txBody>
      </p:sp>
      <p:graphicFrame>
        <p:nvGraphicFramePr>
          <p:cNvPr id="9" name="表格 8">
            <a:extLst>
              <a:ext uri="{FF2B5EF4-FFF2-40B4-BE49-F238E27FC236}">
                <a16:creationId xmlns:a16="http://schemas.microsoft.com/office/drawing/2014/main" id="{66C8963C-3558-4BE5-9979-08554E231629}"/>
              </a:ext>
            </a:extLst>
          </p:cNvPr>
          <p:cNvGraphicFramePr>
            <a:graphicFrameLocks noGrp="1"/>
          </p:cNvGraphicFramePr>
          <p:nvPr/>
        </p:nvGraphicFramePr>
        <p:xfrm>
          <a:off x="6203632" y="1987811"/>
          <a:ext cx="5604192" cy="1741569"/>
        </p:xfrm>
        <a:graphic>
          <a:graphicData uri="http://schemas.openxmlformats.org/drawingml/2006/table">
            <a:tbl>
              <a:tblPr firstRow="1" firstCol="1" bandRow="1">
                <a:tableStyleId>{5C22544A-7EE6-4342-B048-85BDC9FD1C3A}</a:tableStyleId>
              </a:tblPr>
              <a:tblGrid>
                <a:gridCol w="1378755">
                  <a:extLst>
                    <a:ext uri="{9D8B030D-6E8A-4147-A177-3AD203B41FA5}">
                      <a16:colId xmlns:a16="http://schemas.microsoft.com/office/drawing/2014/main" val="4164360728"/>
                    </a:ext>
                  </a:extLst>
                </a:gridCol>
                <a:gridCol w="1055853">
                  <a:extLst>
                    <a:ext uri="{9D8B030D-6E8A-4147-A177-3AD203B41FA5}">
                      <a16:colId xmlns:a16="http://schemas.microsoft.com/office/drawing/2014/main" val="3030796899"/>
                    </a:ext>
                  </a:extLst>
                </a:gridCol>
                <a:gridCol w="1056528">
                  <a:extLst>
                    <a:ext uri="{9D8B030D-6E8A-4147-A177-3AD203B41FA5}">
                      <a16:colId xmlns:a16="http://schemas.microsoft.com/office/drawing/2014/main" val="3999771977"/>
                    </a:ext>
                  </a:extLst>
                </a:gridCol>
                <a:gridCol w="1056528">
                  <a:extLst>
                    <a:ext uri="{9D8B030D-6E8A-4147-A177-3AD203B41FA5}">
                      <a16:colId xmlns:a16="http://schemas.microsoft.com/office/drawing/2014/main" val="4239369630"/>
                    </a:ext>
                  </a:extLst>
                </a:gridCol>
                <a:gridCol w="1056528">
                  <a:extLst>
                    <a:ext uri="{9D8B030D-6E8A-4147-A177-3AD203B41FA5}">
                      <a16:colId xmlns:a16="http://schemas.microsoft.com/office/drawing/2014/main" val="2684537420"/>
                    </a:ext>
                  </a:extLst>
                </a:gridCol>
              </a:tblGrid>
              <a:tr h="188738">
                <a:tc>
                  <a:txBody>
                    <a:bodyPr/>
                    <a:lstStyle/>
                    <a:p>
                      <a:pPr algn="ct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Train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Test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1-mape(train)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4076545"/>
                  </a:ext>
                </a:extLst>
              </a:tr>
              <a:tr h="188738">
                <a:tc>
                  <a:txBody>
                    <a:bodyPr/>
                    <a:lstStyle/>
                    <a:p>
                      <a:pPr algn="ctr"/>
                      <a:r>
                        <a:rPr lang="en-US" sz="1050" kern="100" dirty="0">
                          <a:effectLst/>
                        </a:rPr>
                        <a:t>Ridge</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0.352</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-1236.05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0.159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-0.037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2291825"/>
                  </a:ext>
                </a:extLst>
              </a:tr>
              <a:tr h="215701">
                <a:tc>
                  <a:txBody>
                    <a:bodyPr/>
                    <a:lstStyle/>
                    <a:p>
                      <a:pPr algn="ctr"/>
                      <a:r>
                        <a:rPr lang="en-US" sz="1050" kern="100">
                          <a:effectLst/>
                        </a:rPr>
                        <a:t>Lasso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0.218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-955.16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0.223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1929594"/>
                  </a:ext>
                </a:extLst>
              </a:tr>
              <a:tr h="215701">
                <a:tc>
                  <a:txBody>
                    <a:bodyPr/>
                    <a:lstStyle/>
                    <a:p>
                      <a:pPr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0.217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-995.53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0.223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44458289"/>
                  </a:ext>
                </a:extLst>
              </a:tr>
              <a:tr h="177739">
                <a:tc>
                  <a:txBody>
                    <a:bodyPr/>
                    <a:lstStyle/>
                    <a:p>
                      <a:pPr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0.125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-457.12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0.547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0.515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9921692"/>
                  </a:ext>
                </a:extLst>
              </a:tr>
              <a:tr h="188738">
                <a:tc>
                  <a:txBody>
                    <a:bodyPr/>
                    <a:lstStyle/>
                    <a:p>
                      <a:pPr algn="ctr"/>
                      <a:r>
                        <a:rPr lang="en-US" sz="1050" kern="100">
                          <a:effectLst/>
                        </a:rPr>
                        <a:t>SVR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0.149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-112.14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0.762</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0.689</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74795679"/>
                  </a:ext>
                </a:extLst>
              </a:tr>
              <a:tr h="188738">
                <a:tc>
                  <a:txBody>
                    <a:bodyPr/>
                    <a:lstStyle/>
                    <a:p>
                      <a:pPr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-223.68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0.952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0.325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63573648"/>
                  </a:ext>
                </a:extLst>
              </a:tr>
              <a:tr h="188738">
                <a:tc>
                  <a:txBody>
                    <a:bodyPr/>
                    <a:lstStyle/>
                    <a:p>
                      <a:pPr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0.654</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-172.80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0.741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0.548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4098392"/>
                  </a:ext>
                </a:extLst>
              </a:tr>
              <a:tr h="188738">
                <a:tc>
                  <a:txBody>
                    <a:bodyPr/>
                    <a:lstStyle/>
                    <a:p>
                      <a:pPr algn="ctr"/>
                      <a:r>
                        <a:rPr lang="en-US" sz="1050" kern="100" dirty="0">
                          <a:effectLst/>
                        </a:rPr>
                        <a:t>XGB</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-249.48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0.393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2396843"/>
                  </a:ext>
                </a:extLst>
              </a:tr>
            </a:tbl>
          </a:graphicData>
        </a:graphic>
      </p:graphicFrame>
      <p:sp>
        <p:nvSpPr>
          <p:cNvPr id="13" name="文本框 12">
            <a:extLst>
              <a:ext uri="{FF2B5EF4-FFF2-40B4-BE49-F238E27FC236}">
                <a16:creationId xmlns:a16="http://schemas.microsoft.com/office/drawing/2014/main" id="{6ADE2F08-00C3-414D-AAAF-D1164CA9A49F}"/>
              </a:ext>
            </a:extLst>
          </p:cNvPr>
          <p:cNvSpPr txBox="1"/>
          <p:nvPr/>
        </p:nvSpPr>
        <p:spPr>
          <a:xfrm>
            <a:off x="868363" y="1653104"/>
            <a:ext cx="3055336" cy="334707"/>
          </a:xfrm>
          <a:prstGeom prst="rect">
            <a:avLst/>
          </a:prstGeom>
          <a:noFill/>
        </p:spPr>
        <p:txBody>
          <a:bodyPr wrap="square">
            <a:spAutoFit/>
          </a:bodyPr>
          <a:lstStyle/>
          <a:p>
            <a:pPr marL="285750" indent="-285750">
              <a:buFont typeface="Wingdings" panose="05000000000000000000" pitchFamily="2" charset="2"/>
              <a:buChar char="Ø"/>
            </a:pPr>
            <a:r>
              <a:rPr lang="zh-CN" altLang="en-US" sz="1575" b="1" dirty="0">
                <a:solidFill>
                  <a:srgbClr val="404040"/>
                </a:solidFill>
              </a:rPr>
              <a:t>全部数据的</a:t>
            </a:r>
            <a:r>
              <a:rPr lang="zh-CN" altLang="zh-CN" sz="1575" b="1" dirty="0">
                <a:solidFill>
                  <a:srgbClr val="404040"/>
                </a:solidFill>
              </a:rPr>
              <a:t>拟合结果</a:t>
            </a:r>
            <a:endParaRPr lang="zh-CN" altLang="en-US" sz="1575" b="1" dirty="0">
              <a:solidFill>
                <a:srgbClr val="404040"/>
              </a:solidFill>
            </a:endParaRPr>
          </a:p>
        </p:txBody>
      </p:sp>
      <p:sp>
        <p:nvSpPr>
          <p:cNvPr id="14" name="文本框 13">
            <a:extLst>
              <a:ext uri="{FF2B5EF4-FFF2-40B4-BE49-F238E27FC236}">
                <a16:creationId xmlns:a16="http://schemas.microsoft.com/office/drawing/2014/main" id="{D3C23532-0407-4530-88D0-574093BA0148}"/>
              </a:ext>
            </a:extLst>
          </p:cNvPr>
          <p:cNvSpPr txBox="1"/>
          <p:nvPr/>
        </p:nvSpPr>
        <p:spPr>
          <a:xfrm>
            <a:off x="6223793" y="1609475"/>
            <a:ext cx="3987007" cy="307777"/>
          </a:xfrm>
          <a:prstGeom prst="rect">
            <a:avLst/>
          </a:prstGeom>
          <a:noFill/>
        </p:spPr>
        <p:txBody>
          <a:bodyPr wrap="square">
            <a:spAutoFit/>
          </a:bodyPr>
          <a:lstStyle/>
          <a:p>
            <a:pPr marL="285750" indent="-285750">
              <a:buFont typeface="Wingdings" panose="05000000000000000000" pitchFamily="2" charset="2"/>
              <a:buChar char="Ø"/>
            </a:pPr>
            <a:r>
              <a:rPr lang="zh-CN" altLang="zh-CN" sz="1400" b="1" dirty="0">
                <a:solidFill>
                  <a:srgbClr val="404040"/>
                </a:solidFill>
              </a:rPr>
              <a:t>羰基铁</a:t>
            </a:r>
            <a:r>
              <a:rPr lang="en-US" altLang="zh-CN" sz="1400" b="1" dirty="0">
                <a:solidFill>
                  <a:srgbClr val="404040"/>
                </a:solidFill>
              </a:rPr>
              <a:t>/</a:t>
            </a:r>
            <a:r>
              <a:rPr lang="zh-CN" altLang="zh-CN" sz="1400" b="1" dirty="0">
                <a:solidFill>
                  <a:srgbClr val="404040"/>
                </a:solidFill>
              </a:rPr>
              <a:t>碳纤维</a:t>
            </a:r>
            <a:r>
              <a:rPr lang="zh-CN" altLang="en-US" sz="1400" b="1" dirty="0">
                <a:solidFill>
                  <a:srgbClr val="404040"/>
                </a:solidFill>
              </a:rPr>
              <a:t>（第二类）</a:t>
            </a:r>
            <a:r>
              <a:rPr lang="zh-CN" altLang="zh-CN" sz="1400" b="1" dirty="0">
                <a:solidFill>
                  <a:srgbClr val="404040"/>
                </a:solidFill>
              </a:rPr>
              <a:t>拟合结果拟合结果</a:t>
            </a:r>
            <a:endParaRPr lang="zh-CN" altLang="en-US" sz="1400" b="1" dirty="0">
              <a:solidFill>
                <a:srgbClr val="404040"/>
              </a:solidFill>
            </a:endParaRPr>
          </a:p>
        </p:txBody>
      </p:sp>
      <p:graphicFrame>
        <p:nvGraphicFramePr>
          <p:cNvPr id="15" name="表格 14">
            <a:extLst>
              <a:ext uri="{FF2B5EF4-FFF2-40B4-BE49-F238E27FC236}">
                <a16:creationId xmlns:a16="http://schemas.microsoft.com/office/drawing/2014/main" id="{EE5CD96A-9659-4C2E-9899-5B8D3C144D6C}"/>
              </a:ext>
            </a:extLst>
          </p:cNvPr>
          <p:cNvGraphicFramePr>
            <a:graphicFrameLocks noGrp="1"/>
          </p:cNvGraphicFramePr>
          <p:nvPr/>
        </p:nvGraphicFramePr>
        <p:xfrm>
          <a:off x="6203631" y="4092151"/>
          <a:ext cx="5606828" cy="1975984"/>
        </p:xfrm>
        <a:graphic>
          <a:graphicData uri="http://schemas.openxmlformats.org/drawingml/2006/table">
            <a:tbl>
              <a:tblPr firstRow="1" firstCol="1" bandRow="1">
                <a:tableStyleId>{5C22544A-7EE6-4342-B048-85BDC9FD1C3A}</a:tableStyleId>
              </a:tblPr>
              <a:tblGrid>
                <a:gridCol w="1379404">
                  <a:extLst>
                    <a:ext uri="{9D8B030D-6E8A-4147-A177-3AD203B41FA5}">
                      <a16:colId xmlns:a16="http://schemas.microsoft.com/office/drawing/2014/main" val="2110439219"/>
                    </a:ext>
                  </a:extLst>
                </a:gridCol>
                <a:gridCol w="1056349">
                  <a:extLst>
                    <a:ext uri="{9D8B030D-6E8A-4147-A177-3AD203B41FA5}">
                      <a16:colId xmlns:a16="http://schemas.microsoft.com/office/drawing/2014/main" val="3264885087"/>
                    </a:ext>
                  </a:extLst>
                </a:gridCol>
                <a:gridCol w="1057025">
                  <a:extLst>
                    <a:ext uri="{9D8B030D-6E8A-4147-A177-3AD203B41FA5}">
                      <a16:colId xmlns:a16="http://schemas.microsoft.com/office/drawing/2014/main" val="406090829"/>
                    </a:ext>
                  </a:extLst>
                </a:gridCol>
                <a:gridCol w="1057025">
                  <a:extLst>
                    <a:ext uri="{9D8B030D-6E8A-4147-A177-3AD203B41FA5}">
                      <a16:colId xmlns:a16="http://schemas.microsoft.com/office/drawing/2014/main" val="86820407"/>
                    </a:ext>
                  </a:extLst>
                </a:gridCol>
                <a:gridCol w="1057025">
                  <a:extLst>
                    <a:ext uri="{9D8B030D-6E8A-4147-A177-3AD203B41FA5}">
                      <a16:colId xmlns:a16="http://schemas.microsoft.com/office/drawing/2014/main" val="1974414460"/>
                    </a:ext>
                  </a:extLst>
                </a:gridCol>
              </a:tblGrid>
              <a:tr h="212798">
                <a:tc>
                  <a:txBody>
                    <a:bodyPr/>
                    <a:lstStyle/>
                    <a:p>
                      <a:pPr algn="ct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Train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Test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1-mape(train)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5733221"/>
                  </a:ext>
                </a:extLst>
              </a:tr>
              <a:tr h="212798">
                <a:tc>
                  <a:txBody>
                    <a:bodyPr/>
                    <a:lstStyle/>
                    <a:p>
                      <a:pPr algn="ctr"/>
                      <a:r>
                        <a:rPr lang="en-US" sz="1050" kern="100">
                          <a:effectLst/>
                        </a:rPr>
                        <a:t>Ridge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0.397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-58.43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0.447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7958150"/>
                  </a:ext>
                </a:extLst>
              </a:tr>
              <a:tr h="243199">
                <a:tc>
                  <a:txBody>
                    <a:bodyPr/>
                    <a:lstStyle/>
                    <a:p>
                      <a:pPr algn="ctr"/>
                      <a:r>
                        <a:rPr lang="en-US" sz="1050" kern="100">
                          <a:effectLst/>
                        </a:rPr>
                        <a:t>Lasso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0.021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-127.35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0.381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42440962"/>
                  </a:ext>
                </a:extLst>
              </a:tr>
              <a:tr h="243199">
                <a:tc>
                  <a:txBody>
                    <a:bodyPr/>
                    <a:lstStyle/>
                    <a:p>
                      <a:pPr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0.268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-28.88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0.546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444039"/>
                  </a:ext>
                </a:extLst>
              </a:tr>
              <a:tr h="212798">
                <a:tc>
                  <a:txBody>
                    <a:bodyPr/>
                    <a:lstStyle/>
                    <a:p>
                      <a:pPr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0.442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-30.10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0.758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0.709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3811184"/>
                  </a:ext>
                </a:extLst>
              </a:tr>
              <a:tr h="212798">
                <a:tc>
                  <a:txBody>
                    <a:bodyPr/>
                    <a:lstStyle/>
                    <a:p>
                      <a:pPr algn="ctr"/>
                      <a:r>
                        <a:rPr lang="en-US" sz="1050" kern="100">
                          <a:effectLst/>
                        </a:rPr>
                        <a:t>SVR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0.892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-71.38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a:effectLst/>
                        </a:rPr>
                        <a:t>0.841</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0.770</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15345828"/>
                  </a:ext>
                </a:extLst>
              </a:tr>
              <a:tr h="212798">
                <a:tc>
                  <a:txBody>
                    <a:bodyPr/>
                    <a:lstStyle/>
                    <a:p>
                      <a:pPr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-35.85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0.989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0.722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88003509"/>
                  </a:ext>
                </a:extLst>
              </a:tr>
              <a:tr h="212798">
                <a:tc>
                  <a:txBody>
                    <a:bodyPr/>
                    <a:lstStyle/>
                    <a:p>
                      <a:pPr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0.609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-61.43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0.829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0.603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0684849"/>
                  </a:ext>
                </a:extLst>
              </a:tr>
              <a:tr h="212798">
                <a:tc>
                  <a:txBody>
                    <a:bodyPr/>
                    <a:lstStyle/>
                    <a:p>
                      <a:pPr algn="ctr"/>
                      <a:r>
                        <a:rPr lang="en-US" sz="1050" kern="100">
                          <a:effectLst/>
                        </a:rPr>
                        <a:t>XGB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-39.69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0.9996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0.660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95732504"/>
                  </a:ext>
                </a:extLst>
              </a:tr>
            </a:tbl>
          </a:graphicData>
        </a:graphic>
      </p:graphicFrame>
      <p:sp>
        <p:nvSpPr>
          <p:cNvPr id="16" name="文本框 15">
            <a:extLst>
              <a:ext uri="{FF2B5EF4-FFF2-40B4-BE49-F238E27FC236}">
                <a16:creationId xmlns:a16="http://schemas.microsoft.com/office/drawing/2014/main" id="{6ADB3946-1DD8-4D29-934D-E816108B0FA4}"/>
              </a:ext>
            </a:extLst>
          </p:cNvPr>
          <p:cNvSpPr txBox="1"/>
          <p:nvPr/>
        </p:nvSpPr>
        <p:spPr>
          <a:xfrm>
            <a:off x="1030287" y="3761722"/>
            <a:ext cx="4169977" cy="334707"/>
          </a:xfrm>
          <a:prstGeom prst="rect">
            <a:avLst/>
          </a:prstGeom>
          <a:noFill/>
        </p:spPr>
        <p:txBody>
          <a:bodyPr wrap="square">
            <a:spAutoFit/>
          </a:bodyPr>
          <a:lstStyle/>
          <a:p>
            <a:pPr marL="285750" indent="-285750">
              <a:buFont typeface="Wingdings" panose="05000000000000000000" pitchFamily="2" charset="2"/>
              <a:buChar char="Ø"/>
            </a:pPr>
            <a:r>
              <a:rPr lang="zh-CN" altLang="zh-CN" sz="1575" b="1" dirty="0">
                <a:solidFill>
                  <a:srgbClr val="404040"/>
                </a:solidFill>
              </a:rPr>
              <a:t>羰基铁</a:t>
            </a:r>
            <a:r>
              <a:rPr lang="en-US" altLang="zh-CN" sz="1575" b="1" dirty="0">
                <a:solidFill>
                  <a:srgbClr val="404040"/>
                </a:solidFill>
              </a:rPr>
              <a:t>/</a:t>
            </a:r>
            <a:r>
              <a:rPr lang="zh-CN" altLang="zh-CN" sz="1575" b="1" dirty="0">
                <a:solidFill>
                  <a:srgbClr val="404040"/>
                </a:solidFill>
              </a:rPr>
              <a:t>四氧化三铁</a:t>
            </a:r>
            <a:r>
              <a:rPr lang="zh-CN" altLang="en-US" sz="1575" b="1" dirty="0">
                <a:solidFill>
                  <a:srgbClr val="404040"/>
                </a:solidFill>
              </a:rPr>
              <a:t>（第一类）</a:t>
            </a:r>
            <a:r>
              <a:rPr lang="zh-CN" altLang="zh-CN" sz="1575" b="1" dirty="0">
                <a:solidFill>
                  <a:srgbClr val="404040"/>
                </a:solidFill>
              </a:rPr>
              <a:t>拟合结果</a:t>
            </a:r>
            <a:endParaRPr lang="zh-CN" altLang="en-US" sz="1575" b="1" dirty="0">
              <a:solidFill>
                <a:srgbClr val="404040"/>
              </a:solidFill>
            </a:endParaRPr>
          </a:p>
        </p:txBody>
      </p:sp>
      <p:sp>
        <p:nvSpPr>
          <p:cNvPr id="17" name="标题 2">
            <a:extLst>
              <a:ext uri="{FF2B5EF4-FFF2-40B4-BE49-F238E27FC236}">
                <a16:creationId xmlns:a16="http://schemas.microsoft.com/office/drawing/2014/main" id="{A4CEB2E1-2C97-40DB-AB76-58A393DA360F}"/>
              </a:ext>
            </a:extLst>
          </p:cNvPr>
          <p:cNvSpPr>
            <a:spLocks noGrp="1"/>
          </p:cNvSpPr>
          <p:nvPr>
            <p:ph type="title"/>
          </p:nvPr>
        </p:nvSpPr>
        <p:spPr>
          <a:xfrm>
            <a:off x="660400" y="228602"/>
            <a:ext cx="9380539" cy="784225"/>
          </a:xfrm>
        </p:spPr>
        <p:txBody>
          <a:bodyPr/>
          <a:lstStyle/>
          <a:p>
            <a:r>
              <a:rPr lang="zh-CN" altLang="en-US" sz="3200" b="1" dirty="0"/>
              <a:t>常规机器学习方法实验和结论</a:t>
            </a:r>
          </a:p>
        </p:txBody>
      </p:sp>
    </p:spTree>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28CC750-B434-4B94-94B5-87CE3B9FFD4F}"/>
              </a:ext>
            </a:extLst>
          </p:cNvPr>
          <p:cNvSpPr>
            <a:spLocks noGrp="1"/>
          </p:cNvSpPr>
          <p:nvPr>
            <p:ph type="sldNum" sz="quarter" idx="12"/>
          </p:nvPr>
        </p:nvSpPr>
        <p:spPr/>
        <p:txBody>
          <a:bodyPr/>
          <a:lstStyle/>
          <a:p>
            <a:fld id="{89DB14B3-731A-4352-BC82-B1993596BD11}" type="slidenum">
              <a:rPr lang="zh-CN" altLang="en-US" smtClean="0"/>
              <a:t>9</a:t>
            </a:fld>
            <a:endParaRPr lang="zh-CN" altLang="en-US" dirty="0"/>
          </a:p>
        </p:txBody>
      </p:sp>
      <p:sp>
        <p:nvSpPr>
          <p:cNvPr id="14" name="文本框 13">
            <a:extLst>
              <a:ext uri="{FF2B5EF4-FFF2-40B4-BE49-F238E27FC236}">
                <a16:creationId xmlns:a16="http://schemas.microsoft.com/office/drawing/2014/main" id="{C287181B-46CA-49E9-88F5-69631F6A9E89}"/>
              </a:ext>
            </a:extLst>
          </p:cNvPr>
          <p:cNvSpPr txBox="1"/>
          <p:nvPr/>
        </p:nvSpPr>
        <p:spPr>
          <a:xfrm>
            <a:off x="660400" y="1321500"/>
            <a:ext cx="4169977" cy="334707"/>
          </a:xfrm>
          <a:prstGeom prst="rect">
            <a:avLst/>
          </a:prstGeom>
          <a:noFill/>
        </p:spPr>
        <p:txBody>
          <a:bodyPr wrap="square">
            <a:spAutoFit/>
          </a:bodyPr>
          <a:lstStyle/>
          <a:p>
            <a:pPr marL="285750" indent="-285750">
              <a:buFont typeface="Wingdings" panose="05000000000000000000" pitchFamily="2" charset="2"/>
              <a:buChar char="Ø"/>
            </a:pPr>
            <a:r>
              <a:rPr lang="zh-CN" altLang="en-US" sz="1575" b="1" dirty="0">
                <a:solidFill>
                  <a:srgbClr val="404040"/>
                </a:solidFill>
              </a:rPr>
              <a:t>碳纤维</a:t>
            </a:r>
            <a:r>
              <a:rPr lang="en-US" altLang="zh-CN" sz="1575" b="1" dirty="0">
                <a:solidFill>
                  <a:srgbClr val="404040"/>
                </a:solidFill>
              </a:rPr>
              <a:t>/</a:t>
            </a:r>
            <a:r>
              <a:rPr lang="zh-CN" altLang="en-US" sz="1575" b="1" dirty="0">
                <a:solidFill>
                  <a:srgbClr val="404040"/>
                </a:solidFill>
              </a:rPr>
              <a:t>二氧化钛（第四类）</a:t>
            </a:r>
            <a:r>
              <a:rPr lang="zh-CN" altLang="zh-CN" sz="1575" b="1" dirty="0">
                <a:solidFill>
                  <a:srgbClr val="404040"/>
                </a:solidFill>
              </a:rPr>
              <a:t>拟合结果</a:t>
            </a:r>
            <a:endParaRPr lang="zh-CN" altLang="en-US" sz="1575" b="1" dirty="0">
              <a:solidFill>
                <a:srgbClr val="404040"/>
              </a:solidFill>
            </a:endParaRPr>
          </a:p>
        </p:txBody>
      </p:sp>
      <p:graphicFrame>
        <p:nvGraphicFramePr>
          <p:cNvPr id="15" name="表格 14">
            <a:extLst>
              <a:ext uri="{FF2B5EF4-FFF2-40B4-BE49-F238E27FC236}">
                <a16:creationId xmlns:a16="http://schemas.microsoft.com/office/drawing/2014/main" id="{EE1F4893-EED8-4A11-A33B-FAB39DFF6383}"/>
              </a:ext>
            </a:extLst>
          </p:cNvPr>
          <p:cNvGraphicFramePr>
            <a:graphicFrameLocks noGrp="1"/>
          </p:cNvGraphicFramePr>
          <p:nvPr/>
        </p:nvGraphicFramePr>
        <p:xfrm>
          <a:off x="1052354" y="1771650"/>
          <a:ext cx="5267960" cy="1938503"/>
        </p:xfrm>
        <a:graphic>
          <a:graphicData uri="http://schemas.openxmlformats.org/drawingml/2006/table">
            <a:tbl>
              <a:tblPr firstRow="1" firstCol="1" bandRow="1">
                <a:tableStyleId>{5C22544A-7EE6-4342-B048-85BDC9FD1C3A}</a:tableStyleId>
              </a:tblPr>
              <a:tblGrid>
                <a:gridCol w="1296035">
                  <a:extLst>
                    <a:ext uri="{9D8B030D-6E8A-4147-A177-3AD203B41FA5}">
                      <a16:colId xmlns:a16="http://schemas.microsoft.com/office/drawing/2014/main" val="4092532430"/>
                    </a:ext>
                  </a:extLst>
                </a:gridCol>
                <a:gridCol w="992505">
                  <a:extLst>
                    <a:ext uri="{9D8B030D-6E8A-4147-A177-3AD203B41FA5}">
                      <a16:colId xmlns:a16="http://schemas.microsoft.com/office/drawing/2014/main" val="3521975432"/>
                    </a:ext>
                  </a:extLst>
                </a:gridCol>
                <a:gridCol w="993140">
                  <a:extLst>
                    <a:ext uri="{9D8B030D-6E8A-4147-A177-3AD203B41FA5}">
                      <a16:colId xmlns:a16="http://schemas.microsoft.com/office/drawing/2014/main" val="292752717"/>
                    </a:ext>
                  </a:extLst>
                </a:gridCol>
                <a:gridCol w="993140">
                  <a:extLst>
                    <a:ext uri="{9D8B030D-6E8A-4147-A177-3AD203B41FA5}">
                      <a16:colId xmlns:a16="http://schemas.microsoft.com/office/drawing/2014/main" val="557210579"/>
                    </a:ext>
                  </a:extLst>
                </a:gridCol>
                <a:gridCol w="993140">
                  <a:extLst>
                    <a:ext uri="{9D8B030D-6E8A-4147-A177-3AD203B41FA5}">
                      <a16:colId xmlns:a16="http://schemas.microsoft.com/office/drawing/2014/main" val="3928209580"/>
                    </a:ext>
                  </a:extLst>
                </a:gridCol>
              </a:tblGrid>
              <a:tr h="251726">
                <a:tc>
                  <a:txBody>
                    <a:bodyPr/>
                    <a:lstStyle/>
                    <a:p>
                      <a:pPr algn="ct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Train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Test r2</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altLang="zh-CN" sz="1050" kern="100" dirty="0">
                          <a:effectLst/>
                        </a:rPr>
                        <a:t>1-mape(train)</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en-US" altLang="zh-CN" sz="1050" kern="100" dirty="0">
                          <a:effectLst/>
                        </a:rPr>
                        <a:t>1-mape(test)</a:t>
                      </a: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65646063"/>
                  </a:ext>
                </a:extLst>
              </a:tr>
              <a:tr h="199750">
                <a:tc>
                  <a:txBody>
                    <a:bodyPr/>
                    <a:lstStyle/>
                    <a:p>
                      <a:pPr algn="ctr"/>
                      <a:r>
                        <a:rPr lang="en-US" sz="1050" kern="100">
                          <a:effectLst/>
                        </a:rPr>
                        <a:t>Ridge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0.3397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0.5895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0.4604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55832534"/>
                  </a:ext>
                </a:extLst>
              </a:tr>
              <a:tr h="228285">
                <a:tc>
                  <a:txBody>
                    <a:bodyPr/>
                    <a:lstStyle/>
                    <a:p>
                      <a:pPr algn="ctr"/>
                      <a:r>
                        <a:rPr lang="en-US" sz="1050" kern="100">
                          <a:effectLst/>
                        </a:rPr>
                        <a:t>Lasso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0.2801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0.5671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0.4586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7498822"/>
                  </a:ext>
                </a:extLst>
              </a:tr>
              <a:tr h="228285">
                <a:tc>
                  <a:txBody>
                    <a:bodyPr/>
                    <a:lstStyle/>
                    <a:p>
                      <a:pPr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0.2808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0.5648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0.4548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31351"/>
                  </a:ext>
                </a:extLst>
              </a:tr>
              <a:tr h="199750">
                <a:tc>
                  <a:txBody>
                    <a:bodyPr/>
                    <a:lstStyle/>
                    <a:p>
                      <a:pPr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0.6161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50296778"/>
                  </a:ext>
                </a:extLst>
              </a:tr>
              <a:tr h="199750">
                <a:tc>
                  <a:txBody>
                    <a:bodyPr/>
                    <a:lstStyle/>
                    <a:p>
                      <a:pPr algn="ctr"/>
                      <a:r>
                        <a:rPr lang="en-US" sz="1050" kern="100">
                          <a:effectLst/>
                        </a:rPr>
                        <a:t>SVR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tabLst>
                          <a:tab pos="427355" algn="ctr"/>
                        </a:tabLst>
                      </a:pPr>
                      <a:r>
                        <a:rPr lang="en-US" sz="1050" kern="100">
                          <a:effectLst/>
                        </a:rPr>
                        <a:t>0.1930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a:effectLst/>
                        </a:rPr>
                        <a:t>0.7878</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0.6794</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7302643"/>
                  </a:ext>
                </a:extLst>
              </a:tr>
              <a:tr h="231457">
                <a:tc>
                  <a:txBody>
                    <a:bodyPr/>
                    <a:lstStyle/>
                    <a:p>
                      <a:pPr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0.9042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a:effectLst/>
                        </a:rPr>
                        <a:t>0.8213</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0.6297</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98355123"/>
                  </a:ext>
                </a:extLst>
              </a:tr>
              <a:tr h="199750">
                <a:tc>
                  <a:txBody>
                    <a:bodyPr/>
                    <a:lstStyle/>
                    <a:p>
                      <a:pPr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0.1655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0.7699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0.1204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1862346"/>
                  </a:ext>
                </a:extLst>
              </a:tr>
              <a:tr h="199750">
                <a:tc>
                  <a:txBody>
                    <a:bodyPr/>
                    <a:lstStyle/>
                    <a:p>
                      <a:pPr algn="ctr"/>
                      <a:r>
                        <a:rPr lang="en-US" sz="1050" kern="100">
                          <a:effectLst/>
                        </a:rPr>
                        <a:t>XGB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0.9930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0.5015</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97762745"/>
                  </a:ext>
                </a:extLst>
              </a:tr>
            </a:tbl>
          </a:graphicData>
        </a:graphic>
      </p:graphicFrame>
      <p:sp>
        <p:nvSpPr>
          <p:cNvPr id="16" name="文本框 15">
            <a:extLst>
              <a:ext uri="{FF2B5EF4-FFF2-40B4-BE49-F238E27FC236}">
                <a16:creationId xmlns:a16="http://schemas.microsoft.com/office/drawing/2014/main" id="{3E1D2AF0-F77A-40FC-8A54-E700DA68499F}"/>
              </a:ext>
            </a:extLst>
          </p:cNvPr>
          <p:cNvSpPr txBox="1"/>
          <p:nvPr/>
        </p:nvSpPr>
        <p:spPr>
          <a:xfrm>
            <a:off x="6477433" y="1321499"/>
            <a:ext cx="4669192" cy="334707"/>
          </a:xfrm>
          <a:prstGeom prst="rect">
            <a:avLst/>
          </a:prstGeom>
          <a:noFill/>
        </p:spPr>
        <p:txBody>
          <a:bodyPr wrap="square">
            <a:spAutoFit/>
          </a:bodyPr>
          <a:lstStyle/>
          <a:p>
            <a:pPr marL="285750" indent="-285750">
              <a:buFont typeface="Wingdings" panose="05000000000000000000" pitchFamily="2" charset="2"/>
              <a:buChar char="Ø"/>
            </a:pPr>
            <a:r>
              <a:rPr lang="zh-CN" altLang="en-US" sz="1575" b="1" dirty="0">
                <a:solidFill>
                  <a:srgbClr val="404040"/>
                </a:solidFill>
              </a:rPr>
              <a:t>取出有有效吸收带宽对应厚度的样本</a:t>
            </a:r>
            <a:r>
              <a:rPr lang="zh-CN" altLang="zh-CN" sz="1575" b="1" dirty="0">
                <a:solidFill>
                  <a:srgbClr val="404040"/>
                </a:solidFill>
              </a:rPr>
              <a:t>拟合结果</a:t>
            </a:r>
            <a:endParaRPr lang="zh-CN" altLang="en-US" sz="1575" b="1" dirty="0">
              <a:solidFill>
                <a:srgbClr val="404040"/>
              </a:solidFill>
            </a:endParaRPr>
          </a:p>
        </p:txBody>
      </p:sp>
      <p:sp>
        <p:nvSpPr>
          <p:cNvPr id="19" name="标题 2">
            <a:extLst>
              <a:ext uri="{FF2B5EF4-FFF2-40B4-BE49-F238E27FC236}">
                <a16:creationId xmlns:a16="http://schemas.microsoft.com/office/drawing/2014/main" id="{2A07E72A-50A6-41F8-8AC8-CC4FA584D9E7}"/>
              </a:ext>
            </a:extLst>
          </p:cNvPr>
          <p:cNvSpPr txBox="1">
            <a:spLocks/>
          </p:cNvSpPr>
          <p:nvPr/>
        </p:nvSpPr>
        <p:spPr bwMode="auto">
          <a:xfrm>
            <a:off x="660400" y="224971"/>
            <a:ext cx="9380539" cy="784225"/>
          </a:xfrm>
          <a:prstGeom prst="rect">
            <a:avLst/>
          </a:prstGeom>
          <a:noFill/>
          <a:ln>
            <a:noFill/>
          </a:ln>
        </p:spPr>
        <p:txBody>
          <a:bodyPr vert="horz" wrap="square" lIns="91440" tIns="45720" rIns="91440" bIns="45720" numCol="1" anchor="b" anchorCtr="0" compatLnSpc="1"/>
          <a:lst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a:lstStyle>
          <a:p>
            <a:r>
              <a:rPr lang="zh-CN" altLang="en-US" sz="3200" b="1" kern="0" dirty="0"/>
              <a:t>常规机器学习方法实验和结论</a:t>
            </a:r>
          </a:p>
        </p:txBody>
      </p:sp>
      <p:graphicFrame>
        <p:nvGraphicFramePr>
          <p:cNvPr id="20" name="表格 19">
            <a:extLst>
              <a:ext uri="{FF2B5EF4-FFF2-40B4-BE49-F238E27FC236}">
                <a16:creationId xmlns:a16="http://schemas.microsoft.com/office/drawing/2014/main" id="{F1C1D115-729E-45AD-A2D1-05B0BC4D61F0}"/>
              </a:ext>
            </a:extLst>
          </p:cNvPr>
          <p:cNvGraphicFramePr>
            <a:graphicFrameLocks noGrp="1"/>
          </p:cNvGraphicFramePr>
          <p:nvPr/>
        </p:nvGraphicFramePr>
        <p:xfrm>
          <a:off x="6561614" y="1771649"/>
          <a:ext cx="5267960" cy="1938502"/>
        </p:xfrm>
        <a:graphic>
          <a:graphicData uri="http://schemas.openxmlformats.org/drawingml/2006/table">
            <a:tbl>
              <a:tblPr firstRow="1" firstCol="1" bandRow="1">
                <a:tableStyleId>{5C22544A-7EE6-4342-B048-85BDC9FD1C3A}</a:tableStyleId>
              </a:tblPr>
              <a:tblGrid>
                <a:gridCol w="1296035">
                  <a:extLst>
                    <a:ext uri="{9D8B030D-6E8A-4147-A177-3AD203B41FA5}">
                      <a16:colId xmlns:a16="http://schemas.microsoft.com/office/drawing/2014/main" val="1557697290"/>
                    </a:ext>
                  </a:extLst>
                </a:gridCol>
                <a:gridCol w="992505">
                  <a:extLst>
                    <a:ext uri="{9D8B030D-6E8A-4147-A177-3AD203B41FA5}">
                      <a16:colId xmlns:a16="http://schemas.microsoft.com/office/drawing/2014/main" val="2737622950"/>
                    </a:ext>
                  </a:extLst>
                </a:gridCol>
                <a:gridCol w="993140">
                  <a:extLst>
                    <a:ext uri="{9D8B030D-6E8A-4147-A177-3AD203B41FA5}">
                      <a16:colId xmlns:a16="http://schemas.microsoft.com/office/drawing/2014/main" val="1398666351"/>
                    </a:ext>
                  </a:extLst>
                </a:gridCol>
                <a:gridCol w="993140">
                  <a:extLst>
                    <a:ext uri="{9D8B030D-6E8A-4147-A177-3AD203B41FA5}">
                      <a16:colId xmlns:a16="http://schemas.microsoft.com/office/drawing/2014/main" val="41481678"/>
                    </a:ext>
                  </a:extLst>
                </a:gridCol>
                <a:gridCol w="993140">
                  <a:extLst>
                    <a:ext uri="{9D8B030D-6E8A-4147-A177-3AD203B41FA5}">
                      <a16:colId xmlns:a16="http://schemas.microsoft.com/office/drawing/2014/main" val="264218182"/>
                    </a:ext>
                  </a:extLst>
                </a:gridCol>
              </a:tblGrid>
              <a:tr h="208762">
                <a:tc>
                  <a:txBody>
                    <a:bodyPr/>
                    <a:lstStyle/>
                    <a:p>
                      <a:pPr algn="ct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Train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Test r2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1-mape(train)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1-mape(test)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4327678"/>
                  </a:ext>
                </a:extLst>
              </a:tr>
              <a:tr h="208762">
                <a:tc>
                  <a:txBody>
                    <a:bodyPr/>
                    <a:lstStyle/>
                    <a:p>
                      <a:pPr algn="ctr"/>
                      <a:r>
                        <a:rPr lang="en-US" sz="1050" kern="100">
                          <a:effectLst/>
                        </a:rPr>
                        <a:t>Ridge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0.740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0.688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0.432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349173"/>
                  </a:ext>
                </a:extLst>
              </a:tr>
              <a:tr h="238584">
                <a:tc>
                  <a:txBody>
                    <a:bodyPr/>
                    <a:lstStyle/>
                    <a:p>
                      <a:pPr algn="ctr"/>
                      <a:r>
                        <a:rPr lang="en-US" sz="1050" kern="100">
                          <a:effectLst/>
                        </a:rPr>
                        <a:t>Lasso</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0.021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0.675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0.429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92117272"/>
                  </a:ext>
                </a:extLst>
              </a:tr>
              <a:tr h="238584">
                <a:tc>
                  <a:txBody>
                    <a:bodyPr/>
                    <a:lstStyle/>
                    <a:p>
                      <a:pPr algn="ctr"/>
                      <a:r>
                        <a:rPr lang="en-US" sz="1050" kern="100">
                          <a:effectLst/>
                        </a:rPr>
                        <a:t>Elastic Net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a:effectLst/>
                        </a:rPr>
                        <a:t>0.268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0.654</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b="1" kern="100" dirty="0">
                          <a:effectLst/>
                        </a:rPr>
                        <a:t>0.468</a:t>
                      </a:r>
                      <a:endParaRPr lang="zh-CN" sz="105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13848211"/>
                  </a:ext>
                </a:extLst>
              </a:tr>
              <a:tr h="208762">
                <a:tc>
                  <a:txBody>
                    <a:bodyPr/>
                    <a:lstStyle/>
                    <a:p>
                      <a:pPr algn="ctr"/>
                      <a:r>
                        <a:rPr lang="en-US" sz="1050" kern="100">
                          <a:effectLst/>
                        </a:rPr>
                        <a:t>Kneighbors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0.442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0.104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9716586"/>
                  </a:ext>
                </a:extLst>
              </a:tr>
              <a:tr h="208762">
                <a:tc>
                  <a:txBody>
                    <a:bodyPr/>
                    <a:lstStyle/>
                    <a:p>
                      <a:pPr algn="ctr"/>
                      <a:r>
                        <a:rPr lang="en-US" sz="1050" kern="100" dirty="0">
                          <a:effectLst/>
                        </a:rPr>
                        <a:t>SVR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0.892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0.485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0.376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6851835"/>
                  </a:ext>
                </a:extLst>
              </a:tr>
              <a:tr h="208762">
                <a:tc>
                  <a:txBody>
                    <a:bodyPr/>
                    <a:lstStyle/>
                    <a:p>
                      <a:pPr algn="ctr"/>
                      <a:r>
                        <a:rPr lang="en-US" sz="1050" kern="100">
                          <a:effectLst/>
                        </a:rPr>
                        <a:t>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0.999</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0.742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0.199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11120635"/>
                  </a:ext>
                </a:extLst>
              </a:tr>
              <a:tr h="208762">
                <a:tc>
                  <a:txBody>
                    <a:bodyPr/>
                    <a:lstStyle/>
                    <a:p>
                      <a:pPr algn="ctr"/>
                      <a:r>
                        <a:rPr lang="en-US" sz="1050" kern="100">
                          <a:effectLst/>
                        </a:rPr>
                        <a:t>RF</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0.609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200" kern="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0.693</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0.200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6453983"/>
                  </a:ext>
                </a:extLst>
              </a:tr>
              <a:tr h="208762">
                <a:tc>
                  <a:txBody>
                    <a:bodyPr/>
                    <a:lstStyle/>
                    <a:p>
                      <a:pPr algn="ctr"/>
                      <a:r>
                        <a:rPr lang="en-US" sz="1050" kern="100">
                          <a:effectLst/>
                        </a:rPr>
                        <a:t>XGB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1.000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nan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a:effectLst/>
                        </a:rPr>
                        <a:t>0.996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050" kern="100" dirty="0">
                          <a:effectLst/>
                        </a:rPr>
                        <a:t>0.046</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8352171"/>
                  </a:ext>
                </a:extLst>
              </a:tr>
            </a:tbl>
          </a:graphicData>
        </a:graphic>
      </p:graphicFrame>
      <p:sp>
        <p:nvSpPr>
          <p:cNvPr id="21" name="文本框 20">
            <a:extLst>
              <a:ext uri="{FF2B5EF4-FFF2-40B4-BE49-F238E27FC236}">
                <a16:creationId xmlns:a16="http://schemas.microsoft.com/office/drawing/2014/main" id="{6A2C0B48-1500-4470-8891-29FA399E4AFC}"/>
              </a:ext>
            </a:extLst>
          </p:cNvPr>
          <p:cNvSpPr txBox="1"/>
          <p:nvPr/>
        </p:nvSpPr>
        <p:spPr>
          <a:xfrm>
            <a:off x="767255" y="4014952"/>
            <a:ext cx="11062319" cy="1273875"/>
          </a:xfrm>
          <a:prstGeom prst="rect">
            <a:avLst/>
          </a:prstGeom>
          <a:noFill/>
        </p:spPr>
        <p:txBody>
          <a:bodyPr wrap="square" rtlCol="0">
            <a:spAutoFit/>
          </a:bodyPr>
          <a:lstStyle/>
          <a:p>
            <a:pPr>
              <a:lnSpc>
                <a:spcPct val="150000"/>
              </a:lnSpc>
            </a:pPr>
            <a:r>
              <a:rPr lang="zh-CN" altLang="en-US" dirty="0">
                <a:latin typeface="+mn-ea"/>
              </a:rPr>
              <a:t>结论：</a:t>
            </a:r>
            <a:endParaRPr lang="en-US" altLang="zh-CN" dirty="0">
              <a:latin typeface="+mn-ea"/>
            </a:endParaRPr>
          </a:p>
          <a:p>
            <a:pPr marL="742950" lvl="1" indent="-285750">
              <a:lnSpc>
                <a:spcPct val="150000"/>
              </a:lnSpc>
              <a:buFont typeface="Wingdings" panose="05000000000000000000" pitchFamily="2" charset="2"/>
              <a:buChar char="Ø"/>
            </a:pPr>
            <a:r>
              <a:rPr lang="zh-CN" altLang="en-US" dirty="0">
                <a:latin typeface="+mn-ea"/>
              </a:rPr>
              <a:t>传统机器学习模型对最强吸收值分布在</a:t>
            </a:r>
            <a:r>
              <a:rPr lang="en-US" altLang="zh-CN" dirty="0">
                <a:latin typeface="+mn-ea"/>
              </a:rPr>
              <a:t>-1~-3</a:t>
            </a:r>
            <a:r>
              <a:rPr lang="zh-CN" altLang="en-US" dirty="0">
                <a:latin typeface="+mn-ea"/>
              </a:rPr>
              <a:t>周围的样本拟合的更好</a:t>
            </a:r>
            <a:endParaRPr lang="en-US" altLang="zh-CN" dirty="0">
              <a:latin typeface="+mn-ea"/>
            </a:endParaRPr>
          </a:p>
          <a:p>
            <a:pPr marL="742950" lvl="1" indent="-285750">
              <a:lnSpc>
                <a:spcPct val="150000"/>
              </a:lnSpc>
              <a:buFont typeface="Wingdings" panose="05000000000000000000" pitchFamily="2" charset="2"/>
              <a:buChar char="Ø"/>
            </a:pPr>
            <a:r>
              <a:rPr lang="zh-CN" altLang="en-US" dirty="0">
                <a:latin typeface="+mn-ea"/>
              </a:rPr>
              <a:t>对单独取出来的最强吸收值在</a:t>
            </a:r>
            <a:r>
              <a:rPr lang="en-US" altLang="zh-CN" dirty="0">
                <a:latin typeface="+mn-ea"/>
              </a:rPr>
              <a:t>-10</a:t>
            </a:r>
            <a:r>
              <a:rPr lang="zh-CN" altLang="en-US" dirty="0">
                <a:latin typeface="+mn-ea"/>
              </a:rPr>
              <a:t>以下的精度（</a:t>
            </a:r>
            <a:r>
              <a:rPr lang="en-US" altLang="zh-CN" dirty="0">
                <a:latin typeface="+mn-ea"/>
              </a:rPr>
              <a:t>MAPE</a:t>
            </a:r>
            <a:r>
              <a:rPr lang="zh-CN" altLang="en-US" dirty="0">
                <a:latin typeface="+mn-ea"/>
              </a:rPr>
              <a:t>）不能达到我们认为的信服水平</a:t>
            </a:r>
          </a:p>
        </p:txBody>
      </p:sp>
    </p:spTree>
    <p:extLst>
      <p:ext uri="{BB962C8B-B14F-4D97-AF65-F5344CB8AC3E}">
        <p14:creationId xmlns:p14="http://schemas.microsoft.com/office/powerpoint/2010/main" val="299135588"/>
      </p:ext>
    </p:extLst>
  </p:cSld>
  <p:clrMapOvr>
    <a:masterClrMapping/>
  </p:clrMapOvr>
  <p:transition spd="med">
    <p:cu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1832</Words>
  <Application>Microsoft Macintosh PowerPoint</Application>
  <PresentationFormat>宽屏</PresentationFormat>
  <Paragraphs>442</Paragraphs>
  <Slides>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华文中宋</vt:lpstr>
      <vt:lpstr>宋体</vt:lpstr>
      <vt:lpstr>Arial</vt:lpstr>
      <vt:lpstr>Calibri</vt:lpstr>
      <vt:lpstr>Calibri Light</vt:lpstr>
      <vt:lpstr>Times New Roman</vt:lpstr>
      <vt:lpstr>Wingdings</vt:lpstr>
      <vt:lpstr>默认设计模板</vt:lpstr>
      <vt:lpstr>PowerPoint 演示文稿</vt:lpstr>
      <vt:lpstr>PowerPoint 演示文稿</vt:lpstr>
      <vt:lpstr>PowerPoint 演示文稿</vt:lpstr>
      <vt:lpstr>循环神经网络抽取共振峰特征信息</vt:lpstr>
      <vt:lpstr>循环神经网络抽取共振峰特征信息</vt:lpstr>
      <vt:lpstr>PowerPoint 演示文稿</vt:lpstr>
      <vt:lpstr>常规机器学习方法实验和结论</vt:lpstr>
      <vt:lpstr>常规机器学习方法实验和结论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屿 又于</cp:lastModifiedBy>
  <cp:revision>508</cp:revision>
  <dcterms:created xsi:type="dcterms:W3CDTF">2022-02-15T07:52:17Z</dcterms:created>
  <dcterms:modified xsi:type="dcterms:W3CDTF">2022-05-04T00:59:02Z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