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51" r:id="rId4"/>
    <p:sldId id="511" r:id="rId6"/>
    <p:sldId id="542" r:id="rId7"/>
    <p:sldId id="547" r:id="rId8"/>
    <p:sldId id="538" r:id="rId9"/>
    <p:sldId id="548" r:id="rId10"/>
    <p:sldId id="549" r:id="rId11"/>
    <p:sldId id="550" r:id="rId12"/>
    <p:sldId id="553" r:id="rId13"/>
    <p:sldId id="55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79756" autoAdjust="0"/>
  </p:normalViewPr>
  <p:slideViewPr>
    <p:cSldViewPr snapToGrid="0">
      <p:cViewPr varScale="1">
        <p:scale>
          <a:sx n="89" d="100"/>
          <a:sy n="89" d="100"/>
        </p:scale>
        <p:origin x="136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228" y="6410338"/>
            <a:ext cx="2844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410338"/>
            <a:ext cx="38608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01972" y="6410338"/>
            <a:ext cx="2844800" cy="476250"/>
          </a:xfrm>
        </p:spPr>
        <p:txBody>
          <a:bodyPr anchor="ctr" anchorCtr="0"/>
          <a:lstStyle>
            <a:lvl1pPr algn="r">
              <a:defRPr/>
            </a:lvl1pPr>
          </a:lstStyle>
          <a:p>
            <a:pPr>
              <a:defRPr/>
            </a:pPr>
            <a:fld id="{7209E6C1-1C34-425C-B085-B5FA8DE29391}" type="slidenum">
              <a:rPr lang="zh-CN" altLang="en-US" smtClean="0"/>
            </a:fld>
            <a:endParaRPr lang="en-US" altLang="zh-CN" sz="1800" dirty="0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alphaModFix amt="13000"/>
          </a:blip>
          <a:stretch>
            <a:fillRect/>
          </a:stretch>
        </p:blipFill>
        <p:spPr>
          <a:xfrm>
            <a:off x="381" y="0"/>
            <a:ext cx="12191238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18809" y="943580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518809" y="6397228"/>
            <a:ext cx="30777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自强不息；先天下之忧而忧，后天下之乐而乐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518809" y="6265857"/>
            <a:ext cx="11185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 userDrawn="1"/>
        </p:nvSpPr>
        <p:spPr>
          <a:xfrm>
            <a:off x="10157871" y="6397228"/>
            <a:ext cx="1546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http://www.shu.edu.cn/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组合 57"/>
          <p:cNvGrpSpPr/>
          <p:nvPr userDrawn="1"/>
        </p:nvGrpSpPr>
        <p:grpSpPr>
          <a:xfrm rot="5400000">
            <a:off x="520065" y="-11430"/>
            <a:ext cx="304800" cy="327660"/>
            <a:chOff x="0" y="440055"/>
            <a:chExt cx="407670" cy="409074"/>
          </a:xfrm>
        </p:grpSpPr>
        <p:sp>
          <p:nvSpPr>
            <p:cNvPr id="59" name="矩形 58"/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标题 1"/>
          <p:cNvSpPr>
            <a:spLocks noGrp="1"/>
          </p:cNvSpPr>
          <p:nvPr>
            <p:ph type="title"/>
          </p:nvPr>
        </p:nvSpPr>
        <p:spPr>
          <a:xfrm>
            <a:off x="518809" y="365126"/>
            <a:ext cx="9561064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2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8204" y="6356350"/>
            <a:ext cx="39559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805846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289871" y="6538913"/>
            <a:ext cx="9628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 userDrawn="1"/>
        </p:nvGrpSpPr>
        <p:grpSpPr>
          <a:xfrm>
            <a:off x="10477913" y="446123"/>
            <a:ext cx="1234662" cy="419641"/>
            <a:chOff x="1398368" y="5051425"/>
            <a:chExt cx="3242941" cy="1102222"/>
          </a:xfrm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7"/>
            <p:cNvSpPr/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8"/>
            <p:cNvSpPr/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109" name="Freeform 6"/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"/>
              <p:cNvSpPr/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3"/>
              <p:cNvSpPr/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104" name="Freeform 9"/>
              <p:cNvSpPr/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5" name="Freeform 11"/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12"/>
              <p:cNvSpPr/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14"/>
              <p:cNvSpPr/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15"/>
              <p:cNvSpPr/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17"/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22"/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28"/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36"/>
            <p:cNvSpPr/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37"/>
            <p:cNvSpPr/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38"/>
            <p:cNvSpPr/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39"/>
            <p:cNvSpPr/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40"/>
            <p:cNvSpPr/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5" name="Freeform 41"/>
            <p:cNvSpPr/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6" name="Freeform 42"/>
            <p:cNvSpPr/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7" name="Freeform 43"/>
            <p:cNvSpPr/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8" name="Freeform 44"/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9" name="Freeform 45"/>
            <p:cNvSpPr/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0" name="Freeform 46"/>
            <p:cNvSpPr/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1" name="Freeform 47"/>
            <p:cNvSpPr/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2" name="Freeform 48"/>
            <p:cNvSpPr/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" name="Freeform 49"/>
            <p:cNvSpPr/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702030404030204" charset="0"/>
                <a:ea typeface="SimSun" pitchFamily="2" charset="-122"/>
                <a:sym typeface="Calibri" panose="020F070203040403020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702030404030204" charset="0"/>
              </a:rPr>
            </a:fld>
            <a:endParaRPr lang="zh-CN" altLang="en-US" b="1" i="1">
              <a:sym typeface="Calibri" panose="020F070203040403020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70203040403020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Microsoft YaHei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702030404030204" charset="0"/>
              </a:rPr>
            </a:fld>
            <a:endParaRPr lang="zh-CN" altLang="en-US">
              <a:sym typeface="Calibri" panose="020F070203040403020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702030404030204" charset="0"/>
              <a:buChar char=" "/>
              <a:defRPr sz="32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3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702030404030204" charset="0"/>
              <a:buChar char="◦"/>
              <a:defRPr sz="1000">
                <a:solidFill>
                  <a:srgbClr val="404040"/>
                </a:solidFill>
                <a:latin typeface="Calibri" panose="020F0702030404030204" charset="0"/>
                <a:ea typeface="SimSun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70203040403020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SimSun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70203040403020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70203040403020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4462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702030404030204" charset="0"/>
              <a:ea typeface="SimSun" pitchFamily="2" charset="-122"/>
              <a:sym typeface="Calibri" panose="020F070203040403020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985" y="4404722"/>
            <a:ext cx="1795780" cy="2251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14065" y="2286000"/>
            <a:ext cx="5563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cs typeface="DejaVu Serif Condensed" panose="02060606050605020204" charset="0"/>
                <a:sym typeface="+mn-ea"/>
              </a:rPr>
              <a:t>2021.12.03 </a:t>
            </a:r>
            <a:r>
              <a:rPr lang="zh-CN" alt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ejaVu Serif Condensed" panose="02060606050605020204" charset="0"/>
                <a:ea typeface="文泉驿微米黑" panose="020B0606030804020204" charset="-122"/>
                <a:cs typeface="DejaVu Serif Condensed" panose="02060606050605020204" charset="0"/>
                <a:sym typeface="+mn-ea"/>
              </a:rPr>
              <a:t>组会汇报</a:t>
            </a:r>
            <a:endParaRPr lang="zh-CN" altLang="en-US" sz="4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DejaVu Serif Condensed" panose="02060606050605020204" charset="0"/>
              <a:ea typeface="文泉驿微米黑" panose="020B0606030804020204" charset="-122"/>
              <a:cs typeface="DejaVu Serif Condensed" panose="0206060605060502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0530" y="4501515"/>
            <a:ext cx="307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汇报人：于烨泳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学号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21820236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汇报日期：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 2021.12.03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2915285" y="264477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0935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target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屈服强度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0.9112121255040538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0.9601137238797062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延伸率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0.91055924545526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0.9623714430748136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0.8793068563236458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0.8348637394219788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断面收缩率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0.6014997183504696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0.3819611362875961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/>
              <a:t>原始实验结果</a:t>
            </a:r>
            <a:endParaRPr kumimoji="1"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784225" y="1775460"/>
          <a:ext cx="1042670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108"/>
                <a:gridCol w="1258062"/>
                <a:gridCol w="1213270"/>
                <a:gridCol w="1400309"/>
                <a:gridCol w="1459873"/>
                <a:gridCol w="1259026"/>
                <a:gridCol w="1259026"/>
                <a:gridCol w="1259026"/>
              </a:tblGrid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Max R2(scheduler 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Average R2(</a:t>
                      </a:r>
                      <a:r>
                        <a:rPr lang="en-US" altLang="zh-CN" sz="1350">
                          <a:sym typeface="+mn-ea"/>
                        </a:rPr>
                        <a:t>scheduler</a:t>
                      </a:r>
                      <a:r>
                        <a:rPr lang="en-US" altLang="zh-CN"/>
                        <a:t>α)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疲劳强度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0.9189513396680401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0.9120479977429743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0.9223260787462038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0.9214011455945695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0.7821698852361179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0.911370625326628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抗拉强度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0.9533261229531854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0.9406813356267222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0.9530576654581051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0.9454082208144711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0.9448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0.7859893593885802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0.9397066004423241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断裂强度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0.9236637896857909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0.9224613438443363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0.9215236703589123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0.9102559099480958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0.8593007106390008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0.9206576905447157</a:t>
                      </a:r>
                      <a:endParaRPr lang="en-US" altLang="zh-CN"/>
                    </a:p>
                  </a:txBody>
                  <a:tcPr/>
                </a:tc>
              </a:tr>
              <a:tr h="819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硬度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0.9402179673785047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0.9357071422844651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0.9467511404374395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0.9221354811116853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0.9448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0.7839053506903382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0.9214985822556397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484505" y="482600"/>
          <a:ext cx="8255000" cy="5531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  <a:gridCol w="1031875"/>
              </a:tblGrid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period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icsd_volume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mendeleev_number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electron_affinity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electron_negativity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en_allen</a:t>
                      </a:r>
                      <a:endParaRPr lang="zh-CN" altLang="en-US" sz="140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gs_bandgap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gs_energy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70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atomic_radius_rahm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atomic_number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en_ghosh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en_pauling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specific_heat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gs_est_bcc_latcnt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gs_est_fcc_latcnt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atomic_weight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atomic_volume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lattice_constant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first_ion_en</a:t>
                      </a:r>
                      <a:endParaRPr lang="zh-CN" altLang="en-US" sz="14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fusion_enthalpy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evaporation_heat</a:t>
                      </a: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gs_mag_moment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gs_volume_per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97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vdw_radius_alvarez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density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heat_of_formation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heat_capacity_mass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heat_capacity_molar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num_d_unfille</a:t>
                      </a:r>
                      <a:r>
                        <a:rPr lang="en-US" altLang="zh-CN" sz="1400">
                          <a:sym typeface="+mn-ea"/>
                        </a:rPr>
                        <a:t>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num_d_valence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86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num_unfilled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num_valance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vdw_radius_mm3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vdw_radius_uff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c6_gb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boiling_point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bulk_modulus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melting_point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num_f_valence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covalent_radius_pyykko_double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covalent_radius_pyykko_triple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covalent_radius_bragg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molar_volume</a:t>
                      </a:r>
                      <a:endParaRPr lang="zh-CN" altLang="en-US" sz="1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thermal_conductivity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num_p_valence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8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covalent_radius_pyykko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covalent_radius_slater</a:t>
                      </a:r>
                      <a:endParaRPr lang="zh-CN" altLang="en-US" sz="1400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dipole_polarizability</a:t>
                      </a:r>
                      <a:endParaRPr lang="zh-CN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hhi_p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hhi_r</a:t>
                      </a:r>
                      <a:endParaRPr lang="zh-CN" altLang="en-US" sz="14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sound_velocity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num_s_unfilled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num_s_valence</a:t>
                      </a:r>
                      <a:endParaRPr lang="zh-CN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96425" y="3841750"/>
            <a:ext cx="214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因为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num_f_unfilled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全部为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，所以删除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8909685" y="4035425"/>
            <a:ext cx="427355" cy="258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1136015"/>
            <a:ext cx="9498330" cy="414210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9888855" y="1849120"/>
          <a:ext cx="2200275" cy="20345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33425"/>
                <a:gridCol w="733425"/>
                <a:gridCol w="733425"/>
              </a:tblGrid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sum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0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var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gmean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ave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hmean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max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0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/>
                        <a:t>min</a:t>
                      </a:r>
                      <a:endParaRPr lang="en-US" altLang="zh-CN" sz="1600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14890" y="4398645"/>
            <a:ext cx="214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rgbClr val="FF0000"/>
                </a:solidFill>
              </a:rPr>
              <a:t>删除</a:t>
            </a:r>
            <a:r>
              <a:rPr lang="en-US" altLang="zh-CN" b="1">
                <a:solidFill>
                  <a:srgbClr val="FF0000"/>
                </a:solidFill>
              </a:rPr>
              <a:t>hhi_p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hhi_r</a:t>
            </a:r>
            <a:r>
              <a:rPr lang="zh-CN" altLang="en-US" b="1">
                <a:solidFill>
                  <a:srgbClr val="FF0000"/>
                </a:solidFill>
              </a:rPr>
              <a:t>，与材料无关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sz="2800" b="1"/>
              <a:t>疲劳数据</a:t>
            </a:r>
            <a:endParaRPr lang="zh-CN" sz="28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660400" y="1854200"/>
          <a:ext cx="988949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19"/>
                <a:gridCol w="984745"/>
                <a:gridCol w="984745"/>
                <a:gridCol w="984747"/>
                <a:gridCol w="984364"/>
                <a:gridCol w="982070"/>
                <a:gridCol w="985510"/>
                <a:gridCol w="984364"/>
                <a:gridCol w="984362"/>
                <a:gridCol w="984364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Target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Multimodal-hwt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Multimodal-my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Multimodal-zy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SVR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RFR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SGD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</a:tr>
              <a:tr h="810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Fatigue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0.940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0.936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ym typeface="+mn-ea"/>
                        </a:rPr>
                        <a:t>0.91</a:t>
                      </a:r>
                      <a:r>
                        <a:rPr lang="en-US" altLang="zh-CN" sz="1350" b="0">
                          <a:sym typeface="+mn-ea"/>
                        </a:rPr>
                        <a:t>9</a:t>
                      </a:r>
                      <a:endParaRPr lang="en-US" altLang="zh-CN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0.909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-0.002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0.897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0.795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Tensile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47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1">
                          <a:solidFill>
                            <a:srgbClr val="FF0000"/>
                          </a:solidFill>
                          <a:sym typeface="+mn-ea"/>
                        </a:rPr>
                        <a:t>0.97</a:t>
                      </a: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olidFill>
                            <a:schemeClr val="tx1"/>
                          </a:solidFill>
                          <a:sym typeface="+mn-ea"/>
                        </a:rPr>
                        <a:t>0.953</a:t>
                      </a:r>
                      <a:endParaRPr lang="zh-CN" altLang="en-US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/>
                        <a:t>0.921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0.819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Fracture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0.920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rgbClr val="FF0000"/>
                          </a:solidFill>
                          <a:sym typeface="+mn-ea"/>
                        </a:rPr>
                        <a:t>0.940</a:t>
                      </a:r>
                      <a:endParaRPr lang="en-US" altLang="zh-CN" sz="135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olidFill>
                            <a:schemeClr val="tx1"/>
                          </a:solidFill>
                          <a:sym typeface="+mn-ea"/>
                        </a:rPr>
                        <a:t>0.92</a:t>
                      </a:r>
                      <a:r>
                        <a:rPr lang="en-US" altLang="zh-CN" sz="1350" b="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35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0.856</a:t>
                      </a:r>
                      <a:endParaRPr lang="en-US" altLang="zh-CN"/>
                    </a:p>
                  </a:txBody>
                  <a:tcPr/>
                </a:tc>
              </a:tr>
              <a:tr h="614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Hardness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 b="1">
                          <a:solidFill>
                            <a:schemeClr val="tx1"/>
                          </a:solidFill>
                          <a:sym typeface="+mn-ea"/>
                        </a:rPr>
                        <a:t>0.955</a:t>
                      </a:r>
                      <a:endParaRPr lang="en-US" altLang="zh-CN" sz="135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0.962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 b="0">
                          <a:sym typeface="+mn-ea"/>
                        </a:rPr>
                        <a:t>0.940</a:t>
                      </a:r>
                      <a:endParaRPr lang="zh-CN" altLang="en-US" sz="135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-0.004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0.881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1390650"/>
            <a:ext cx="4629150" cy="407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1390650"/>
            <a:ext cx="1533525" cy="1343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30" y="1381125"/>
            <a:ext cx="1543050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35" y="3758565"/>
            <a:ext cx="1562100" cy="1390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830" y="3758565"/>
            <a:ext cx="1543050" cy="13620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35370" y="293624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97850" y="293624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26175" y="537019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8495" y="537019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1346835"/>
            <a:ext cx="158115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245870"/>
            <a:ext cx="4591050" cy="406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1360805"/>
            <a:ext cx="1571625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95" y="3832225"/>
            <a:ext cx="1552575" cy="137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3832225"/>
            <a:ext cx="1543050" cy="1390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20435" y="293624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08950" y="293624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46445" y="531304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69605" y="531304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910" y="1435735"/>
            <a:ext cx="1552575" cy="1381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1271905"/>
            <a:ext cx="4676775" cy="409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1435735"/>
            <a:ext cx="155257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3767455"/>
            <a:ext cx="1543050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910" y="3767455"/>
            <a:ext cx="1543050" cy="1352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86450" y="294640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Fatigue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8930" y="294640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Fracture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255" y="538035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Hardness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29575" y="538035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Tensile</a:t>
            </a:r>
            <a:endParaRPr lang="en-US" altLang="zh-CN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非晶合金数据</a:t>
            </a:r>
            <a:endParaRPr lang="zh-CN" altLang="en-US" sz="3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807085" y="1353820"/>
          <a:ext cx="9832975" cy="4409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  <a:gridCol w="1641475"/>
              </a:tblGrid>
              <a:tr h="475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特征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类别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精度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召回率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F1-score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样本数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450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>
                          <a:sym typeface="Arial" panose="02080604020202020204" pitchFamily="34" charset="0"/>
                        </a:rPr>
                        <a:t>纯数值特征</a:t>
                      </a:r>
                      <a:endParaRPr 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BMG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0.8119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0.4767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0.5846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208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3865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RMG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0.7977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0.9121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0.8511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1241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3865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CRA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0.7423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0.6156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0.6730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510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1275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纯图片特征</a:t>
                      </a:r>
                      <a:endParaRPr 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BMG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0.6813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0.6682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0.6763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208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3865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RMG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0.7676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0.8874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0.8218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1241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4500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CRA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0.7208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0.4588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0.5604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510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3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多模态特征</a:t>
                      </a:r>
                      <a:endParaRPr 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BMG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0.9585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0.8894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0.9226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208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12750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RMG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0.8809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0.9363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0.9078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1241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  <a:tr h="443865">
                <a:tc vMerge="1"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CRA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0.8322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0.7294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0.7774</a:t>
                      </a:r>
                      <a:endParaRPr lang="en-US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510</a:t>
                      </a:r>
                      <a:endParaRPr lang="en-US" altLang="en-US" sz="14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702030404030204" charset="0"/>
            <a:ea typeface="SimSun" pitchFamily="2" charset="-122"/>
            <a:sym typeface="Calibri" panose="020F070203040403020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2419</Words>
  <Application>WPS 演示</Application>
  <PresentationFormat>宽屏</PresentationFormat>
  <Paragraphs>543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DejaVu Sans</vt:lpstr>
      <vt:lpstr>文泉驿微米黑</vt:lpstr>
      <vt:lpstr>Microsoft YaHei</vt:lpstr>
      <vt:lpstr>华文中宋</vt:lpstr>
      <vt:lpstr>Calibri Light</vt:lpstr>
      <vt:lpstr>Nimbus Roman No9 L</vt:lpstr>
      <vt:lpstr>DejaVu Serif Condensed</vt:lpstr>
      <vt:lpstr>Microsoft YaHei</vt:lpstr>
      <vt:lpstr>Arial Unicode MS</vt:lpstr>
      <vt:lpstr>SimSun</vt:lpstr>
      <vt:lpstr>Calibri Light</vt:lpstr>
      <vt:lpstr>Times</vt:lpstr>
      <vt:lpstr>默认设计模板</vt:lpstr>
      <vt:lpstr>Office 主题​​</vt:lpstr>
      <vt:lpstr>PowerPoint 演示文稿</vt:lpstr>
      <vt:lpstr>原始实验结果</vt:lpstr>
      <vt:lpstr>PowerPoint 演示文稿</vt:lpstr>
      <vt:lpstr>PowerPoint 演示文稿</vt:lpstr>
      <vt:lpstr>Target归一化实验结果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屿又于</cp:lastModifiedBy>
  <cp:revision>521</cp:revision>
  <dcterms:created xsi:type="dcterms:W3CDTF">2021-12-03T07:09:56Z</dcterms:created>
  <dcterms:modified xsi:type="dcterms:W3CDTF">2021-12-03T07:09:56Z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