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51" r:id="rId3"/>
    <p:sldId id="511" r:id="rId5"/>
    <p:sldId id="523" r:id="rId6"/>
    <p:sldId id="528" r:id="rId7"/>
    <p:sldId id="524" r:id="rId8"/>
    <p:sldId id="525" r:id="rId9"/>
    <p:sldId id="526" r:id="rId10"/>
    <p:sldId id="527" r:id="rId11"/>
    <p:sldId id="51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FFCC"/>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79756" autoAdjust="0"/>
  </p:normalViewPr>
  <p:slideViewPr>
    <p:cSldViewPr snapToGrid="0">
      <p:cViewPr varScale="1">
        <p:scale>
          <a:sx n="89" d="100"/>
          <a:sy n="89" d="100"/>
        </p:scale>
        <p:origin x="1360" y="176"/>
      </p:cViewPr>
      <p:guideLst>
        <p:guide orient="horz" pos="2124"/>
        <p:guide pos="384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(1)建立了CO、CO2、C2H4、C2H6和H2选择性的预测模型，(2)构建OCM反应的反应网络。他们使用Mn-Na2WO4/SiO2作为催化剂，通过改变催化剂的质量、CH4 + O2的量、总流量、CH4/O2比和温度来收集数据。</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为了了解OCM反应网络，使用所有的实验参数和一个产出品的选择性作为输入特征，训练了几个RFR模型来预测每个产品的选择性。</a:t>
            </a:r>
            <a:endParaRPr lang="zh-CN" altLang="en-US"/>
          </a:p>
          <a:p>
            <a:r>
              <a:rPr lang="zh-CN" altLang="en-US"/>
              <a:t>除了实验条件外，如果X的选择性也与Y的选择性直接相关，那么X和Y就有可能在反应网络的同一步骤中形成。当X=无时，表明Y与任何其他产品的选择性无关，因此它可以在反应网络中作为初始产品形成。反应路线图（图4）显示，C2H6和CO更依赖于实验条件，表明它们是初始反应步骤的产物。此外，利用该图，他们还认为C2H6的脱氢导致C2H4的形成，而H2则由CH4的脱氢形成。此外，由于C2H4、C2H6和H2的选择性对CO的形成有很高的交叉验证分数，它是OCM的最终产品[44]。</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https://zhuanlan.zhihu.com/p/78259670</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https://blog.csdn.net/qq_42189083/article/details/109577947#commentBox</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https://blog.csdn.net/CCSUXWZ/article/details/112005653</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endParaRPr lang="zh-CN" altLang="en-US"/>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zh-CN" altLang="en-US"/>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fld>
            <a:endParaRPr lang="zh-CN" altLang="en-US"/>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endParaRPr lang="zh-CN" altLang="en-US"/>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fld>
            <a:endParaRPr lang="zh-CN" alt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endParaRPr lang="zh-CN" altLang="en-US"/>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fld>
            <a:endParaRPr lang="zh-CN" alt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228" y="6410338"/>
            <a:ext cx="2844800" cy="476250"/>
          </a:xfrm>
          <a:prstGeom prst="rect">
            <a:avLst/>
          </a:prstGeom>
        </p:spPr>
        <p:txBody>
          <a:bodyPr anchor="ctr" anchorCtr="0"/>
          <a:lstStyle>
            <a:lvl1pPr>
              <a:defRPr/>
            </a:lvl1pPr>
          </a:lstStyle>
          <a:p>
            <a:pPr>
              <a:defRPr/>
            </a:pPr>
            <a:endParaRPr lang="zh-CN" altLang="en-US"/>
          </a:p>
        </p:txBody>
      </p:sp>
      <p:sp>
        <p:nvSpPr>
          <p:cNvPr id="4" name="页脚占位符 3"/>
          <p:cNvSpPr>
            <a:spLocks noGrp="1"/>
          </p:cNvSpPr>
          <p:nvPr>
            <p:ph type="ftr" sz="quarter" idx="11"/>
          </p:nvPr>
        </p:nvSpPr>
        <p:spPr>
          <a:xfrm>
            <a:off x="4165600" y="6410338"/>
            <a:ext cx="3860800" cy="476250"/>
          </a:xfrm>
          <a:prstGeom prst="rect">
            <a:avLst/>
          </a:prstGeom>
        </p:spPr>
        <p:txBody>
          <a:bodyPr anchor="ctr" anchorCtr="0"/>
          <a:lstStyle>
            <a:lvl1pPr>
              <a:defRPr/>
            </a:lvl1pPr>
          </a:lstStyle>
          <a:p>
            <a:pPr>
              <a:defRPr/>
            </a:pPr>
            <a:endParaRPr lang="zh-CN" altLang="en-US"/>
          </a:p>
        </p:txBody>
      </p:sp>
      <p:sp>
        <p:nvSpPr>
          <p:cNvPr id="5" name="灯片编号占位符 4"/>
          <p:cNvSpPr>
            <a:spLocks noGrp="1"/>
          </p:cNvSpPr>
          <p:nvPr>
            <p:ph type="sldNum" sz="quarter" idx="12"/>
          </p:nvPr>
        </p:nvSpPr>
        <p:spPr>
          <a:xfrm>
            <a:off x="9301972" y="6410338"/>
            <a:ext cx="2844800" cy="476250"/>
          </a:xfrm>
        </p:spPr>
        <p:txBody>
          <a:bodyPr anchor="ctr" anchorCtr="0"/>
          <a:lstStyle>
            <a:lvl1pPr algn="r">
              <a:defRPr/>
            </a:lvl1pPr>
          </a:lstStyle>
          <a:p>
            <a:pPr>
              <a:defRPr/>
            </a:pPr>
            <a:fld id="{7209E6C1-1C34-425C-B085-B5FA8DE29391}" type="slidenum">
              <a:rPr lang="zh-CN" altLang="en-US" smtClean="0"/>
            </a:fld>
            <a:endParaRPr lang="en-US" altLang="zh-CN" sz="1800" dirty="0"/>
          </a:p>
        </p:txBody>
      </p:sp>
    </p:spTree>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endParaRPr lang="zh-CN" altLang="en-US"/>
          </a:p>
        </p:txBody>
      </p:sp>
      <p:sp>
        <p:nvSpPr>
          <p:cNvPr id="1048596"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endParaRPr lang="zh-CN" altLang="en-US"/>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fld>
            <a:endParaRPr lang="zh-CN" altLang="en-US"/>
          </a:p>
        </p:txBody>
      </p:sp>
    </p:spTree>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endParaRPr lang="zh-CN" altLang="en-US"/>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fld>
            <a:endParaRPr lang="zh-CN" alt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fld>
            <a:endParaRPr lang="zh-CN" alt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endParaRPr lang="zh-CN" altLang="en-US"/>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endParaRPr lang="zh-CN" altLang="en-US"/>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fld>
            <a:endParaRPr lang="zh-CN" altLang="en-US"/>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endParaRPr lang="zh-CN" altLang="en-US"/>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fld>
            <a:endParaRPr lang="zh-CN" altLang="en-US"/>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p:nvSpPr>
        <p:spPr bwMode="auto">
          <a:xfrm>
            <a:off x="0" y="6346827"/>
            <a:ext cx="12192000" cy="511175"/>
          </a:xfrm>
          <a:prstGeom prst="rect">
            <a:avLst/>
          </a:prstGeom>
          <a:solidFill>
            <a:srgbClr val="00447C"/>
          </a:solidFill>
          <a:ln>
            <a:noFill/>
          </a:ln>
        </p:spPr>
        <p:txBody>
          <a:bodyPr/>
          <a:lstStyle>
            <a:lvl1pPr eaLnBrk="0" hangingPunct="0">
              <a:defRPr>
                <a:solidFill>
                  <a:srgbClr val="000000"/>
                </a:solidFill>
                <a:latin typeface="Calibri" panose="020F0702030404030204" charset="0"/>
                <a:ea typeface="SimSun" pitchFamily="2" charset="-122"/>
                <a:sym typeface="Calibri" panose="020F0702030404030204" charset="0"/>
              </a:defRPr>
            </a:lvl1pPr>
            <a:lvl2pPr eaLnBrk="0" hangingPunct="0">
              <a:defRPr>
                <a:solidFill>
                  <a:srgbClr val="000000"/>
                </a:solidFill>
                <a:latin typeface="Calibri" panose="020F0702030404030204" charset="0"/>
                <a:ea typeface="SimSun" pitchFamily="2" charset="-122"/>
                <a:sym typeface="Calibri" panose="020F0702030404030204" charset="0"/>
              </a:defRPr>
            </a:lvl2pPr>
            <a:lvl3pPr eaLnBrk="0" hangingPunct="0">
              <a:defRPr>
                <a:solidFill>
                  <a:srgbClr val="000000"/>
                </a:solidFill>
                <a:latin typeface="Calibri" panose="020F0702030404030204" charset="0"/>
                <a:ea typeface="SimSun" pitchFamily="2" charset="-122"/>
                <a:sym typeface="Calibri" panose="020F0702030404030204" charset="0"/>
              </a:defRPr>
            </a:lvl3pPr>
            <a:lvl4pPr eaLnBrk="0" hangingPunct="0">
              <a:defRPr>
                <a:solidFill>
                  <a:srgbClr val="000000"/>
                </a:solidFill>
                <a:latin typeface="Calibri" panose="020F0702030404030204" charset="0"/>
                <a:ea typeface="SimSun" pitchFamily="2" charset="-122"/>
                <a:sym typeface="Calibri" panose="020F0702030404030204" charset="0"/>
              </a:defRPr>
            </a:lvl4pPr>
            <a:lvl5pPr eaLnBrk="0" hangingPunct="0">
              <a:defRPr>
                <a:solidFill>
                  <a:srgbClr val="000000"/>
                </a:solidFill>
                <a:latin typeface="Calibri" panose="020F0702030404030204" charset="0"/>
                <a:ea typeface="SimSun" pitchFamily="2" charset="-122"/>
                <a:sym typeface="Calibri" panose="020F0702030404030204" charset="0"/>
              </a:defRPr>
            </a:lvl5pPr>
            <a:lvl6pPr marL="22828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6pPr>
            <a:lvl7pPr marL="27400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7pPr>
            <a:lvl8pPr marL="31972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8pPr>
            <a:lvl9pPr marL="36544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9pPr>
          </a:lstStyle>
          <a:p>
            <a:pPr eaLnBrk="1" fontAlgn="base" hangingPunct="1">
              <a:spcBef>
                <a:spcPct val="0"/>
              </a:spcBef>
              <a:spcAft>
                <a:spcPct val="0"/>
              </a:spcAft>
            </a:pPr>
            <a:endParaRPr lang="zh-CN" altLang="en-US" sz="1800"/>
          </a:p>
        </p:txBody>
      </p:sp>
      <p:sp>
        <p:nvSpPr>
          <p:cNvPr id="1048577" name="Rectangle 1094"/>
          <p:cNvSpPr>
            <a:spLocks noGrp="1" noChangeArrowheads="1"/>
          </p:cNvSpPr>
          <p:nvPr>
            <p:ph type="title" idx="4294967295"/>
          </p:nvPr>
        </p:nvSpPr>
        <p:spPr bwMode="auto">
          <a:xfrm>
            <a:off x="660400" y="228602"/>
            <a:ext cx="9380539" cy="784225"/>
          </a:xfrm>
          <a:prstGeom prst="rect">
            <a:avLst/>
          </a:prstGeom>
          <a:noFill/>
          <a:ln>
            <a:noFill/>
          </a:ln>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a:t>单击此处编辑母版文本样式</a:t>
            </a:r>
            <a:endParaRPr lang="en-US" altLang="en-US"/>
          </a:p>
          <a:p>
            <a:pPr lvl="1"/>
            <a:r>
              <a:rPr lang="zh-CN" altLang="en-US"/>
              <a:t>第二级</a:t>
            </a:r>
            <a:endParaRPr lang="en-US" altLang="en-US"/>
          </a:p>
          <a:p>
            <a:pPr lvl="2"/>
            <a:r>
              <a:rPr lang="zh-CN" altLang="en-US"/>
              <a:t>第三级</a:t>
            </a:r>
            <a:endParaRPr lang="en-US" altLang="en-US"/>
          </a:p>
          <a:p>
            <a:pPr lvl="3"/>
            <a:r>
              <a:rPr lang="zh-CN" altLang="en-US"/>
              <a:t>第四级</a:t>
            </a:r>
            <a:endParaRPr lang="en-US" altLang="en-US"/>
          </a:p>
          <a:p>
            <a:pPr lvl="4"/>
            <a:r>
              <a:rPr lang="zh-CN" altLang="en-US"/>
              <a:t>第五级</a:t>
            </a:r>
            <a:endParaRPr lang="en-US" altLang="en-US"/>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ea typeface="Microsoft YaHei" panose="020B0503020204020204" pitchFamily="34" charset="-122"/>
              </a:defRPr>
            </a:lvl1pPr>
          </a:lstStyle>
          <a:p>
            <a:pPr fontAlgn="base">
              <a:spcBef>
                <a:spcPct val="0"/>
              </a:spcBef>
              <a:spcAft>
                <a:spcPct val="0"/>
              </a:spcAft>
            </a:pPr>
            <a:fld id="{7D4FE00E-8C06-457B-9BDE-A197369E635E}" type="datetime1">
              <a:rPr lang="zh-CN" altLang="en-US" smtClean="0">
                <a:sym typeface="Calibri" panose="020F0702030404030204" charset="0"/>
              </a:rPr>
            </a:fld>
            <a:endParaRPr lang="zh-CN" altLang="en-US" b="1" i="1">
              <a:sym typeface="Calibri" panose="020F070203040403020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ea typeface="Microsoft YaHei" panose="020B0503020204020204" pitchFamily="34" charset="-122"/>
              </a:defRPr>
            </a:lvl1pPr>
          </a:lstStyle>
          <a:p>
            <a:pPr fontAlgn="base">
              <a:spcBef>
                <a:spcPct val="0"/>
              </a:spcBef>
              <a:spcAft>
                <a:spcPct val="0"/>
              </a:spcAft>
            </a:pPr>
            <a:endParaRPr lang="zh-CN" altLang="en-US">
              <a:sym typeface="Calibri" panose="020F070203040403020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ea typeface="Microsoft YaHei" panose="020B0503020204020204" pitchFamily="34" charset="-122"/>
              </a:defRPr>
            </a:lvl1pPr>
          </a:lstStyle>
          <a:p>
            <a:pPr fontAlgn="base">
              <a:spcBef>
                <a:spcPct val="0"/>
              </a:spcBef>
              <a:spcAft>
                <a:spcPct val="0"/>
              </a:spcAft>
            </a:pPr>
            <a:fld id="{4735416B-1EEB-4908-B3FA-75CB8A360816}" type="slidenum">
              <a:rPr lang="zh-CN" altLang="en-US">
                <a:sym typeface="Calibri" panose="020F0702030404030204" charset="0"/>
              </a:rPr>
            </a:fld>
            <a:endParaRPr lang="zh-CN" altLang="en-US">
              <a:sym typeface="Calibri" panose="020F0702030404030204" charset="0"/>
            </a:endParaRPr>
          </a:p>
        </p:txBody>
      </p:sp>
      <p:cxnSp>
        <p:nvCxnSpPr>
          <p:cNvPr id="3145728" name="Line 2054"/>
          <p:cNvCxnSpPr>
            <a:cxnSpLocks noChangeShapeType="1"/>
          </p:cNvCxnSpPr>
          <p:nvPr/>
        </p:nvCxnSpPr>
        <p:spPr bwMode="auto">
          <a:xfrm>
            <a:off x="639765" y="1028700"/>
            <a:ext cx="9401175" cy="0"/>
          </a:xfrm>
          <a:prstGeom prst="line">
            <a:avLst/>
          </a:prstGeom>
          <a:noFill/>
          <a:ln w="19050">
            <a:solidFill>
              <a:srgbClr val="0B4DA2"/>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702030404030204" charset="0"/>
              <a:buChar char=" "/>
              <a:defRPr sz="3200">
                <a:solidFill>
                  <a:srgbClr val="404040"/>
                </a:solidFill>
                <a:latin typeface="Calibri" panose="020F0702030404030204" charset="0"/>
                <a:ea typeface="SimSun" pitchFamily="2" charset="-122"/>
              </a:defRPr>
            </a:lvl1pPr>
            <a:lvl2pPr marL="742950" indent="-285750">
              <a:lnSpc>
                <a:spcPct val="90000"/>
              </a:lnSpc>
              <a:spcBef>
                <a:spcPts val="150"/>
              </a:spcBef>
              <a:spcAft>
                <a:spcPts val="300"/>
              </a:spcAft>
              <a:buClr>
                <a:srgbClr val="0B4DA2"/>
              </a:buClr>
              <a:buSzPct val="100000"/>
              <a:buFont typeface="Calibri" panose="020F0702030404030204" charset="0"/>
              <a:buChar char="◦"/>
              <a:defRPr sz="1300">
                <a:solidFill>
                  <a:srgbClr val="404040"/>
                </a:solidFill>
                <a:latin typeface="Calibri" panose="020F0702030404030204" charset="0"/>
                <a:ea typeface="SimSun" pitchFamily="2" charset="-122"/>
              </a:defRPr>
            </a:lvl2pPr>
            <a:lvl3pPr marL="1143000" indent="-22860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3pPr>
            <a:lvl4pPr marL="1600200" indent="-22860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4pPr>
            <a:lvl5pPr marL="2057400" indent="-22860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70203040403020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3" cstate="print"/>
          <a:stretch>
            <a:fillRect/>
          </a:stretch>
        </p:blipFill>
        <p:spPr>
          <a:xfrm>
            <a:off x="11313006" y="130754"/>
            <a:ext cx="742470" cy="86042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cut/>
  </p:transition>
  <p:hf hdr="0" ftr="0" dt="0"/>
  <p:txStyles>
    <p:title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70203040403020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70203040403020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95" y="394462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pic>
        <p:nvPicPr>
          <p:cNvPr id="5" name="图片 4" descr="SHU_VI_LOGO.svg"/>
          <p:cNvPicPr>
            <a:picLocks noChangeAspect="1"/>
          </p:cNvPicPr>
          <p:nvPr/>
        </p:nvPicPr>
        <p:blipFill>
          <a:blip r:embed="rId1"/>
          <a:stretch>
            <a:fillRect/>
          </a:stretch>
        </p:blipFill>
        <p:spPr>
          <a:xfrm>
            <a:off x="9912985" y="4404722"/>
            <a:ext cx="1795780" cy="2251075"/>
          </a:xfrm>
          <a:prstGeom prst="rect">
            <a:avLst/>
          </a:prstGeom>
        </p:spPr>
      </p:pic>
      <p:sp>
        <p:nvSpPr>
          <p:cNvPr id="2" name="文本框 1"/>
          <p:cNvSpPr txBox="1"/>
          <p:nvPr/>
        </p:nvSpPr>
        <p:spPr>
          <a:xfrm>
            <a:off x="5040630" y="2266315"/>
            <a:ext cx="3285490" cy="706755"/>
          </a:xfrm>
          <a:prstGeom prst="rect">
            <a:avLst/>
          </a:prstGeom>
          <a:noFill/>
        </p:spPr>
        <p:txBody>
          <a:bodyPr wrap="square" rtlCol="0">
            <a:spAutoFit/>
          </a:bodyPr>
          <a:p>
            <a:r>
              <a:rPr lang="en-US" altLang="zh-CN" sz="4000" b="1">
                <a:ln w="9525">
                  <a:solidFill>
                    <a:schemeClr val="bg1"/>
                  </a:solidFill>
                  <a:prstDash val="solid"/>
                </a:ln>
                <a:effectLst>
                  <a:outerShdw blurRad="12700" dist="38100" dir="2700000" algn="tl" rotWithShape="0">
                    <a:schemeClr val="bg1">
                      <a:lumMod val="50000"/>
                    </a:schemeClr>
                  </a:outerShdw>
                </a:effectLst>
                <a:latin typeface="DejaVu Serif Condensed" panose="02060606050605020204" charset="0"/>
                <a:cs typeface="DejaVu Serif Condensed" panose="02060606050605020204" charset="0"/>
                <a:sym typeface="+mn-ea"/>
              </a:rPr>
              <a:t>2021.</a:t>
            </a:r>
            <a:r>
              <a:rPr lang="en-US" sz="4000" b="1">
                <a:ln w="9525">
                  <a:solidFill>
                    <a:schemeClr val="bg1"/>
                  </a:solidFill>
                  <a:prstDash val="solid"/>
                </a:ln>
                <a:effectLst>
                  <a:outerShdw blurRad="12700" dist="38100" dir="2700000" algn="tl" rotWithShape="0">
                    <a:schemeClr val="bg1">
                      <a:lumMod val="50000"/>
                    </a:schemeClr>
                  </a:outerShdw>
                </a:effectLst>
                <a:latin typeface="DejaVu Serif Condensed" panose="02060606050605020204" charset="0"/>
                <a:cs typeface="DejaVu Serif Condensed" panose="02060606050605020204" charset="0"/>
                <a:sym typeface="+mn-ea"/>
              </a:rPr>
              <a:t>11.11</a:t>
            </a:r>
            <a:endParaRPr lang="en-US" sz="4000" b="1">
              <a:ln w="9525">
                <a:solidFill>
                  <a:schemeClr val="bg1"/>
                </a:solidFill>
                <a:prstDash val="solid"/>
              </a:ln>
              <a:gradFill>
                <a:gsLst>
                  <a:gs pos="21000">
                    <a:srgbClr val="53575C"/>
                  </a:gs>
                  <a:gs pos="88000">
                    <a:srgbClr val="C5C7CA"/>
                  </a:gs>
                </a:gsLst>
                <a:lin ang="5400000"/>
              </a:gradFill>
              <a:effectLst>
                <a:outerShdw blurRad="12700" dist="38100" dir="2700000" algn="tl" rotWithShape="0">
                  <a:schemeClr val="bg1">
                    <a:lumMod val="50000"/>
                  </a:schemeClr>
                </a:outerShdw>
              </a:effectLst>
              <a:latin typeface="DejaVu Serif Condensed" panose="02060606050605020204" charset="0"/>
              <a:ea typeface="文泉驿微米黑" panose="020B0606030804020204" charset="-122"/>
              <a:cs typeface="DejaVu Serif Condensed" panose="02060606050605020204" charset="0"/>
              <a:sym typeface="+mn-ea"/>
            </a:endParaRPr>
          </a:p>
        </p:txBody>
      </p:sp>
      <p:sp>
        <p:nvSpPr>
          <p:cNvPr id="6" name="文本框 5"/>
          <p:cNvSpPr txBox="1"/>
          <p:nvPr/>
        </p:nvSpPr>
        <p:spPr>
          <a:xfrm>
            <a:off x="6780530" y="4501515"/>
            <a:ext cx="3077845" cy="922020"/>
          </a:xfrm>
          <a:prstGeom prst="rect">
            <a:avLst/>
          </a:prstGeom>
          <a:noFill/>
        </p:spPr>
        <p:txBody>
          <a:bodyPr wrap="square" rtlCol="0">
            <a:spAutoFit/>
          </a:bodyPr>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汇报人：于烨泳</a:t>
            </a:r>
            <a:endParaRPr lang="zh-CN" altLang="en-US"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学号</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a:t>
            </a:r>
            <a:r>
              <a:rPr lang="zh-CN" altLang="en-US" b="1">
                <a:solidFill>
                  <a:schemeClr val="bg1"/>
                </a:solidFill>
                <a:effectLst>
                  <a:outerShdw blurRad="38100" dist="19050" dir="2700000" algn="tl" rotWithShape="0">
                    <a:schemeClr val="dk1">
                      <a:alpha val="40000"/>
                    </a:schemeClr>
                  </a:outerShdw>
                </a:effectLst>
                <a:latin typeface="+mj-lt"/>
                <a:cs typeface="+mj-lt"/>
                <a:sym typeface="+mn-ea"/>
              </a:rPr>
              <a:t>：</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21820236</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汇报日期：</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2021.11.11</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p:txBody>
      </p:sp>
    </p:spTree>
    <p:custDataLst>
      <p:tags r:id="rId2"/>
    </p:custDataLst>
  </p:cSld>
  <p:clrMapOvr>
    <a:masterClrMapping/>
  </p:clrMapOvr>
  <p:transition spd="med">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2400" b="1"/>
              <a:t>甲烷氧化偶联反应(OCM)产物</a:t>
            </a:r>
            <a:r>
              <a:rPr kumimoji="1" lang="en-US" altLang="zh-CN" sz="2400" b="1"/>
              <a:t>  [RFR</a:t>
            </a:r>
            <a:r>
              <a:rPr kumimoji="1" lang="zh-CN" altLang="en-US" sz="2400" b="1"/>
              <a:t>模型</a:t>
            </a:r>
            <a:r>
              <a:rPr kumimoji="1" lang="en-US" altLang="zh-CN" sz="2400" b="1"/>
              <a:t>]</a:t>
            </a:r>
            <a:endParaRPr kumimoji="1" lang="en-US" altLang="zh-CN" sz="2400" b="1"/>
          </a:p>
        </p:txBody>
      </p:sp>
      <p:sp>
        <p:nvSpPr>
          <p:cNvPr id="4" name="灯片编号占位符 3"/>
          <p:cNvSpPr>
            <a:spLocks noGrp="1"/>
          </p:cNvSpPr>
          <p:nvPr>
            <p:ph type="sldNum" sz="quarter" idx="12"/>
          </p:nvPr>
        </p:nvSpPr>
        <p:spPr/>
        <p:txBody>
          <a:bodyPr/>
          <a:lstStyle/>
          <a:p>
            <a:fld id="{89DB14B3-731A-4352-BC82-B1993596BD11}"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587500" y="1188085"/>
            <a:ext cx="4191000" cy="2390775"/>
          </a:xfrm>
          <a:prstGeom prst="rect">
            <a:avLst/>
          </a:prstGeom>
        </p:spPr>
      </p:pic>
      <p:pic>
        <p:nvPicPr>
          <p:cNvPr id="7" name="图片 6"/>
          <p:cNvPicPr>
            <a:picLocks noChangeAspect="1"/>
          </p:cNvPicPr>
          <p:nvPr/>
        </p:nvPicPr>
        <p:blipFill>
          <a:blip r:embed="rId2"/>
          <a:stretch>
            <a:fillRect/>
          </a:stretch>
        </p:blipFill>
        <p:spPr>
          <a:xfrm>
            <a:off x="5906770" y="1188085"/>
            <a:ext cx="4410075" cy="2305050"/>
          </a:xfrm>
          <a:prstGeom prst="rect">
            <a:avLst/>
          </a:prstGeom>
        </p:spPr>
      </p:pic>
      <p:pic>
        <p:nvPicPr>
          <p:cNvPr id="8" name="图片 7"/>
          <p:cNvPicPr>
            <a:picLocks noChangeAspect="1"/>
          </p:cNvPicPr>
          <p:nvPr/>
        </p:nvPicPr>
        <p:blipFill>
          <a:blip r:embed="rId3"/>
          <a:stretch>
            <a:fillRect/>
          </a:stretch>
        </p:blipFill>
        <p:spPr>
          <a:xfrm>
            <a:off x="73660" y="3767455"/>
            <a:ext cx="4171950" cy="2381250"/>
          </a:xfrm>
          <a:prstGeom prst="rect">
            <a:avLst/>
          </a:prstGeom>
        </p:spPr>
      </p:pic>
      <p:pic>
        <p:nvPicPr>
          <p:cNvPr id="9" name="图片 8"/>
          <p:cNvPicPr>
            <a:picLocks noChangeAspect="1"/>
          </p:cNvPicPr>
          <p:nvPr/>
        </p:nvPicPr>
        <p:blipFill>
          <a:blip r:embed="rId4"/>
          <a:stretch>
            <a:fillRect/>
          </a:stretch>
        </p:blipFill>
        <p:spPr>
          <a:xfrm>
            <a:off x="4051300" y="3857625"/>
            <a:ext cx="4133850" cy="2200275"/>
          </a:xfrm>
          <a:prstGeom prst="rect">
            <a:avLst/>
          </a:prstGeom>
        </p:spPr>
      </p:pic>
      <p:pic>
        <p:nvPicPr>
          <p:cNvPr id="10" name="图片 9"/>
          <p:cNvPicPr>
            <a:picLocks noChangeAspect="1"/>
          </p:cNvPicPr>
          <p:nvPr/>
        </p:nvPicPr>
        <p:blipFill>
          <a:blip r:embed="rId5"/>
          <a:stretch>
            <a:fillRect/>
          </a:stretch>
        </p:blipFill>
        <p:spPr>
          <a:xfrm>
            <a:off x="8046720" y="3857625"/>
            <a:ext cx="4305300" cy="2228850"/>
          </a:xfrm>
          <a:prstGeom prst="rect">
            <a:avLst/>
          </a:prstGeom>
        </p:spPr>
      </p:pic>
    </p:spTree>
  </p:cSld>
  <p:clrMapOvr>
    <a:masterClrMapping/>
  </p:clrMapOvr>
  <p:transition spd="med">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b="1"/>
              <a:t>建立反应路线图</a:t>
            </a:r>
            <a:endParaRPr lang="zh-CN" altLang="en-US" sz="28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4342765" y="228600"/>
            <a:ext cx="6696075" cy="6010275"/>
          </a:xfrm>
          <a:prstGeom prst="rect">
            <a:avLst/>
          </a:prstGeom>
        </p:spPr>
      </p:pic>
      <p:sp>
        <p:nvSpPr>
          <p:cNvPr id="7" name="文本框 6"/>
          <p:cNvSpPr txBox="1"/>
          <p:nvPr/>
        </p:nvSpPr>
        <p:spPr>
          <a:xfrm>
            <a:off x="349250" y="1387475"/>
            <a:ext cx="4208780" cy="4246245"/>
          </a:xfrm>
          <a:prstGeom prst="rect">
            <a:avLst/>
          </a:prstGeom>
          <a:noFill/>
        </p:spPr>
        <p:txBody>
          <a:bodyPr wrap="square" rtlCol="0">
            <a:spAutoFit/>
          </a:bodyPr>
          <a:p>
            <a:pPr marL="285750" indent="-285750">
              <a:buFont typeface="Arial" panose="02080604020202020204" pitchFamily="34" charset="0"/>
              <a:buChar char="•"/>
            </a:pPr>
            <a:r>
              <a:rPr lang="zh-CN" altLang="en-US" b="1">
                <a:solidFill>
                  <a:schemeClr val="tx1">
                    <a:lumMod val="50000"/>
                    <a:lumOff val="50000"/>
                  </a:schemeClr>
                </a:solidFill>
              </a:rPr>
              <a:t>Y = (one of CO, CO2,C2H4, C2H6, and H2) </a:t>
            </a:r>
            <a:endParaRPr lang="zh-CN" altLang="en-US" b="1">
              <a:solidFill>
                <a:schemeClr val="tx1">
                  <a:lumMod val="50000"/>
                  <a:lumOff val="50000"/>
                </a:schemeClr>
              </a:solidFill>
            </a:endParaRPr>
          </a:p>
          <a:p>
            <a:pPr marL="285750" indent="-285750">
              <a:buFont typeface="Arial" panose="02080604020202020204" pitchFamily="34" charset="0"/>
              <a:buChar char="•"/>
            </a:pPr>
            <a:endParaRPr lang="zh-CN" altLang="en-US" b="1">
              <a:solidFill>
                <a:schemeClr val="tx1">
                  <a:lumMod val="50000"/>
                  <a:lumOff val="50000"/>
                </a:schemeClr>
              </a:solidFill>
            </a:endParaRPr>
          </a:p>
          <a:p>
            <a:pPr marL="285750" indent="-285750">
              <a:buFont typeface="Arial" panose="02080604020202020204" pitchFamily="34" charset="0"/>
              <a:buChar char="•"/>
            </a:pPr>
            <a:endParaRPr lang="zh-CN" altLang="en-US" b="1">
              <a:solidFill>
                <a:schemeClr val="tx1">
                  <a:lumMod val="50000"/>
                  <a:lumOff val="50000"/>
                </a:schemeClr>
              </a:solidFill>
            </a:endParaRPr>
          </a:p>
          <a:p>
            <a:pPr marL="285750" indent="-285750">
              <a:buFont typeface="Arial" panose="02080604020202020204" pitchFamily="34" charset="0"/>
              <a:buChar char="•"/>
            </a:pPr>
            <a:r>
              <a:rPr lang="en-US" altLang="zh-CN" b="1">
                <a:solidFill>
                  <a:schemeClr val="tx1">
                    <a:lumMod val="50000"/>
                    <a:lumOff val="50000"/>
                  </a:schemeClr>
                </a:solidFill>
              </a:rPr>
              <a:t>E</a:t>
            </a:r>
            <a:r>
              <a:rPr lang="zh-CN" altLang="en-US" b="1">
                <a:solidFill>
                  <a:schemeClr val="tx1">
                    <a:lumMod val="50000"/>
                    <a:lumOff val="50000"/>
                  </a:schemeClr>
                </a:solidFill>
              </a:rPr>
              <a:t>xperimental condition refers</a:t>
            </a:r>
            <a:r>
              <a:rPr lang="en-US" altLang="zh-CN" b="1">
                <a:solidFill>
                  <a:schemeClr val="tx1">
                    <a:lumMod val="50000"/>
                    <a:lumOff val="50000"/>
                  </a:schemeClr>
                </a:solidFill>
              </a:rPr>
              <a:t> </a:t>
            </a:r>
            <a:r>
              <a:rPr lang="zh-CN" altLang="en-US" b="1">
                <a:solidFill>
                  <a:schemeClr val="tx1">
                    <a:lumMod val="50000"/>
                    <a:lumOff val="50000"/>
                  </a:schemeClr>
                </a:solidFill>
              </a:rPr>
              <a:t>to </a:t>
            </a:r>
            <a:endParaRPr lang="zh-CN" altLang="en-US" b="1">
              <a:solidFill>
                <a:schemeClr val="tx1">
                  <a:lumMod val="50000"/>
                  <a:lumOff val="50000"/>
                </a:schemeClr>
              </a:solidFill>
            </a:endParaRPr>
          </a:p>
          <a:p>
            <a:pPr indent="0">
              <a:buFont typeface="Arial" panose="02080604020202020204" pitchFamily="34" charset="0"/>
              <a:buNone/>
            </a:pPr>
            <a:r>
              <a:rPr lang="en-US" altLang="zh-CN" b="1">
                <a:solidFill>
                  <a:schemeClr val="tx1">
                    <a:lumMod val="50000"/>
                    <a:lumOff val="50000"/>
                  </a:schemeClr>
                </a:solidFill>
              </a:rPr>
              <a:t>	</a:t>
            </a:r>
            <a:r>
              <a:rPr lang="zh-CN" altLang="en-US" b="1">
                <a:solidFill>
                  <a:schemeClr val="tx1">
                    <a:lumMod val="50000"/>
                    <a:lumOff val="50000"/>
                  </a:schemeClr>
                </a:solidFill>
              </a:rPr>
              <a:t>weight, </a:t>
            </a:r>
            <a:endParaRPr lang="zh-CN" altLang="en-US" b="1">
              <a:solidFill>
                <a:schemeClr val="tx1">
                  <a:lumMod val="50000"/>
                  <a:lumOff val="50000"/>
                </a:schemeClr>
              </a:solidFill>
            </a:endParaRPr>
          </a:p>
          <a:p>
            <a:pPr indent="0">
              <a:buFont typeface="Arial" panose="02080604020202020204" pitchFamily="34" charset="0"/>
              <a:buNone/>
            </a:pPr>
            <a:r>
              <a:rPr lang="en-US" altLang="zh-CN" b="1">
                <a:solidFill>
                  <a:schemeClr val="tx1">
                    <a:lumMod val="50000"/>
                    <a:lumOff val="50000"/>
                  </a:schemeClr>
                </a:solidFill>
              </a:rPr>
              <a:t>	</a:t>
            </a:r>
            <a:r>
              <a:rPr lang="zh-CN" altLang="en-US" b="1">
                <a:solidFill>
                  <a:schemeClr val="tx1">
                    <a:lumMod val="50000"/>
                    <a:lumOff val="50000"/>
                  </a:schemeClr>
                </a:solidFill>
              </a:rPr>
              <a:t>CH4 + O2,</a:t>
            </a:r>
            <a:r>
              <a:rPr lang="en-US" altLang="zh-CN" b="1">
                <a:solidFill>
                  <a:schemeClr val="tx1">
                    <a:lumMod val="50000"/>
                    <a:lumOff val="50000"/>
                  </a:schemeClr>
                </a:solidFill>
              </a:rPr>
              <a:t> </a:t>
            </a:r>
            <a:endParaRPr lang="en-US" altLang="zh-CN" b="1">
              <a:solidFill>
                <a:schemeClr val="tx1">
                  <a:lumMod val="50000"/>
                  <a:lumOff val="50000"/>
                </a:schemeClr>
              </a:solidFill>
            </a:endParaRPr>
          </a:p>
          <a:p>
            <a:pPr indent="0">
              <a:buFont typeface="Arial" panose="02080604020202020204" pitchFamily="34" charset="0"/>
              <a:buNone/>
            </a:pPr>
            <a:r>
              <a:rPr lang="en-US" altLang="zh-CN" b="1">
                <a:solidFill>
                  <a:schemeClr val="tx1">
                    <a:lumMod val="50000"/>
                    <a:lumOff val="50000"/>
                  </a:schemeClr>
                </a:solidFill>
              </a:rPr>
              <a:t>	</a:t>
            </a:r>
            <a:r>
              <a:rPr lang="zh-CN" altLang="en-US" b="1">
                <a:solidFill>
                  <a:schemeClr val="tx1">
                    <a:lumMod val="50000"/>
                    <a:lumOff val="50000"/>
                  </a:schemeClr>
                </a:solidFill>
              </a:rPr>
              <a:t>total</a:t>
            </a:r>
            <a:r>
              <a:rPr lang="en-US" altLang="zh-CN" b="1">
                <a:solidFill>
                  <a:schemeClr val="tx1">
                    <a:lumMod val="50000"/>
                    <a:lumOff val="50000"/>
                  </a:schemeClr>
                </a:solidFill>
              </a:rPr>
              <a:t> flow, </a:t>
            </a:r>
            <a:endParaRPr lang="en-US" altLang="zh-CN" b="1">
              <a:solidFill>
                <a:schemeClr val="tx1">
                  <a:lumMod val="50000"/>
                  <a:lumOff val="50000"/>
                </a:schemeClr>
              </a:solidFill>
            </a:endParaRPr>
          </a:p>
          <a:p>
            <a:pPr indent="0">
              <a:buFont typeface="Arial" panose="02080604020202020204" pitchFamily="34" charset="0"/>
              <a:buNone/>
            </a:pPr>
            <a:r>
              <a:rPr lang="en-US" altLang="zh-CN" b="1">
                <a:solidFill>
                  <a:schemeClr val="tx1">
                    <a:lumMod val="50000"/>
                    <a:lumOff val="50000"/>
                  </a:schemeClr>
                </a:solidFill>
              </a:rPr>
              <a:t>	CH4/O2,</a:t>
            </a:r>
            <a:endParaRPr lang="en-US" altLang="zh-CN" b="1">
              <a:solidFill>
                <a:schemeClr val="tx1">
                  <a:lumMod val="50000"/>
                  <a:lumOff val="50000"/>
                </a:schemeClr>
              </a:solidFill>
            </a:endParaRPr>
          </a:p>
          <a:p>
            <a:pPr indent="0">
              <a:buFont typeface="Arial" panose="02080604020202020204" pitchFamily="34" charset="0"/>
              <a:buNone/>
            </a:pPr>
            <a:r>
              <a:rPr lang="en-US" altLang="zh-CN" b="1">
                <a:solidFill>
                  <a:schemeClr val="tx1">
                    <a:lumMod val="50000"/>
                    <a:lumOff val="50000"/>
                  </a:schemeClr>
                </a:solidFill>
              </a:rPr>
              <a:t> 	temperature, and X refers to selectivity of one product </a:t>
            </a:r>
            <a:r>
              <a:rPr lang="zh-CN" altLang="en-US" b="1">
                <a:solidFill>
                  <a:schemeClr val="tx1">
                    <a:lumMod val="50000"/>
                    <a:lumOff val="50000"/>
                  </a:schemeClr>
                </a:solidFill>
              </a:rPr>
              <a:t>or none (X = none, CO, CO2, C2H4, C2H6, and H2), X </a:t>
            </a:r>
            <a:r>
              <a:rPr lang="en-US" altLang="zh-CN" b="1">
                <a:solidFill>
                  <a:schemeClr val="tx1">
                    <a:lumMod val="50000"/>
                    <a:lumOff val="50000"/>
                  </a:schemeClr>
                </a:solidFill>
              </a:rPr>
              <a:t>!</a:t>
            </a:r>
            <a:r>
              <a:rPr lang="zh-CN" altLang="en-US" b="1">
                <a:solidFill>
                  <a:schemeClr val="tx1">
                    <a:lumMod val="50000"/>
                    <a:lumOff val="50000"/>
                  </a:schemeClr>
                </a:solidFill>
              </a:rPr>
              <a:t>= Y. </a:t>
            </a:r>
            <a:endParaRPr lang="zh-CN" altLang="en-US" b="1">
              <a:solidFill>
                <a:schemeClr val="tx1">
                  <a:lumMod val="50000"/>
                  <a:lumOff val="50000"/>
                </a:schemeClr>
              </a:solidFill>
            </a:endParaRPr>
          </a:p>
        </p:txBody>
      </p:sp>
    </p:spTree>
  </p:cSld>
  <p:clrMapOvr>
    <a:masterClrMapping/>
  </p:clrMapOvr>
  <p:transition spd="med">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800" b="1"/>
              <a:t>STGCN</a:t>
            </a:r>
            <a:r>
              <a:rPr lang="zh-CN" altLang="en-US" sz="2800" b="1"/>
              <a:t>（</a:t>
            </a:r>
            <a:r>
              <a:rPr lang="en-US" altLang="zh-CN" sz="2800" b="1"/>
              <a:t>2018</a:t>
            </a:r>
            <a:r>
              <a:rPr lang="zh-CN" altLang="en-US" sz="2800" b="1"/>
              <a:t>）</a:t>
            </a:r>
            <a:endParaRPr lang="zh-CN" altLang="en-US" sz="28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4763135" y="1666875"/>
            <a:ext cx="6610350" cy="3524250"/>
          </a:xfrm>
          <a:prstGeom prst="rect">
            <a:avLst/>
          </a:prstGeom>
        </p:spPr>
      </p:pic>
      <p:pic>
        <p:nvPicPr>
          <p:cNvPr id="6" name="图片 5"/>
          <p:cNvPicPr>
            <a:picLocks noChangeAspect="1"/>
          </p:cNvPicPr>
          <p:nvPr/>
        </p:nvPicPr>
        <p:blipFill>
          <a:blip r:embed="rId2"/>
          <a:stretch>
            <a:fillRect/>
          </a:stretch>
        </p:blipFill>
        <p:spPr>
          <a:xfrm>
            <a:off x="330835" y="2303780"/>
            <a:ext cx="3609975" cy="2522220"/>
          </a:xfrm>
          <a:prstGeom prst="rect">
            <a:avLst/>
          </a:prstGeom>
        </p:spPr>
      </p:pic>
    </p:spTree>
  </p:cSld>
  <p:clrMapOvr>
    <a:masterClrMapping/>
  </p:clrMapOvr>
  <p:transition spd="med">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b="1"/>
              <a:t>STSGCN（</a:t>
            </a:r>
            <a:r>
              <a:rPr lang="en-US" altLang="zh-CN" sz="2800" b="1"/>
              <a:t>2020</a:t>
            </a:r>
            <a:r>
              <a:rPr lang="zh-CN" altLang="en-US" sz="2800" b="1"/>
              <a:t>）</a:t>
            </a:r>
            <a:endParaRPr lang="zh-CN" altLang="en-US" sz="28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960755" y="1718945"/>
            <a:ext cx="9388475" cy="3810000"/>
          </a:xfrm>
          <a:prstGeom prst="rect">
            <a:avLst/>
          </a:prstGeom>
        </p:spPr>
      </p:pic>
      <p:sp>
        <p:nvSpPr>
          <p:cNvPr id="6" name="文本框 5"/>
          <p:cNvSpPr txBox="1"/>
          <p:nvPr/>
        </p:nvSpPr>
        <p:spPr>
          <a:xfrm>
            <a:off x="383540" y="5680710"/>
            <a:ext cx="11123295" cy="583565"/>
          </a:xfrm>
          <a:prstGeom prst="rect">
            <a:avLst/>
          </a:prstGeom>
          <a:noFill/>
        </p:spPr>
        <p:txBody>
          <a:bodyPr wrap="square" rtlCol="0" anchor="t">
            <a:spAutoFit/>
          </a:bodyPr>
          <a:p>
            <a:r>
              <a:rPr lang="zh-CN" altLang="en-US" sz="1600" b="1"/>
              <a:t>Spatial-Temporal Synchronous Graph Convolutional Networks: A New Framework for Spatial-Temporal Network Data Forecasting</a:t>
            </a:r>
            <a:endParaRPr lang="zh-CN" altLang="en-US" sz="1600" b="1"/>
          </a:p>
        </p:txBody>
      </p:sp>
    </p:spTree>
  </p:cSld>
  <p:clrMapOvr>
    <a:masterClrMapping/>
  </p:clrMapOvr>
  <p:transition spd="med">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b="1"/>
              <a:t>局部时空图</a:t>
            </a:r>
            <a:endParaRPr lang="zh-CN" altLang="en-US" sz="28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内容占位符 4"/>
          <p:cNvPicPr>
            <a:picLocks noChangeAspect="1"/>
          </p:cNvPicPr>
          <p:nvPr>
            <p:ph idx="1"/>
          </p:nvPr>
        </p:nvPicPr>
        <p:blipFill>
          <a:blip r:embed="rId1"/>
          <a:stretch>
            <a:fillRect/>
          </a:stretch>
        </p:blipFill>
        <p:spPr>
          <a:xfrm>
            <a:off x="292735" y="1306195"/>
            <a:ext cx="6190615" cy="4775200"/>
          </a:xfrm>
          <a:prstGeom prst="rect">
            <a:avLst/>
          </a:prstGeom>
        </p:spPr>
      </p:pic>
      <p:sp>
        <p:nvSpPr>
          <p:cNvPr id="6" name="文本框 5"/>
          <p:cNvSpPr txBox="1"/>
          <p:nvPr/>
        </p:nvSpPr>
        <p:spPr>
          <a:xfrm>
            <a:off x="6564630" y="1570355"/>
            <a:ext cx="5318125" cy="4523105"/>
          </a:xfrm>
          <a:prstGeom prst="rect">
            <a:avLst/>
          </a:prstGeom>
          <a:noFill/>
        </p:spPr>
        <p:txBody>
          <a:bodyPr wrap="square" rtlCol="0" anchor="t">
            <a:spAutoFit/>
          </a:bodyPr>
          <a:p>
            <a:pPr marL="285750" indent="-285750">
              <a:buFont typeface="Arial" panose="02080604020202020204" pitchFamily="34" charset="0"/>
              <a:buChar char="•"/>
            </a:pPr>
            <a:r>
              <a:rPr lang="zh-CN" altLang="en-US" b="1">
                <a:solidFill>
                  <a:schemeClr val="tx1">
                    <a:lumMod val="50000"/>
                    <a:lumOff val="50000"/>
                  </a:schemeClr>
                </a:solidFill>
              </a:rPr>
              <a:t>作者提出了一个</a:t>
            </a:r>
            <a:r>
              <a:rPr lang="zh-CN" altLang="en-US" b="1">
                <a:solidFill>
                  <a:srgbClr val="FF0000"/>
                </a:solidFill>
              </a:rPr>
              <a:t>局部时空图</a:t>
            </a:r>
            <a:r>
              <a:rPr lang="zh-CN" altLang="en-US" b="1">
                <a:solidFill>
                  <a:schemeClr val="tx1">
                    <a:lumMod val="50000"/>
                    <a:lumOff val="50000"/>
                  </a:schemeClr>
                </a:solidFill>
              </a:rPr>
              <a:t>的概念。每个时间步的时空网络都有一个空间图，这个空间图是通过结点之间的空间关系构建的，且这种关系不随时间变化。通过将</a:t>
            </a:r>
            <a:r>
              <a:rPr lang="zh-CN" altLang="en-US" b="1">
                <a:solidFill>
                  <a:srgbClr val="FF0000"/>
                </a:solidFill>
              </a:rPr>
              <a:t>相邻时间步每个结点与自身相连</a:t>
            </a:r>
            <a:r>
              <a:rPr lang="zh-CN" altLang="en-US" b="1">
                <a:solidFill>
                  <a:schemeClr val="tx1">
                    <a:lumMod val="50000"/>
                    <a:lumOff val="50000"/>
                  </a:schemeClr>
                </a:solidFill>
              </a:rPr>
              <a:t>，可以将多个空间图连接起来，连续的三个时间片连接起来构成的图称为局部时空图。在局部时空图上，</a:t>
            </a:r>
            <a:r>
              <a:rPr lang="zh-CN" altLang="en-US" b="1">
                <a:solidFill>
                  <a:srgbClr val="FF0000"/>
                </a:solidFill>
              </a:rPr>
              <a:t>每个结点的邻居不仅有其同时间步的邻居，还有前后两个时间步的自身结点</a:t>
            </a:r>
            <a:r>
              <a:rPr lang="zh-CN" altLang="en-US" b="1">
                <a:solidFill>
                  <a:schemeClr val="tx1">
                    <a:lumMod val="50000"/>
                    <a:lumOff val="50000"/>
                  </a:schemeClr>
                </a:solidFill>
              </a:rPr>
              <a:t>，且前后两个时间步该结点的邻居会作为它的二阶邻居，受到它的影响。</a:t>
            </a:r>
            <a:endParaRPr lang="zh-CN" altLang="en-US" b="1">
              <a:solidFill>
                <a:schemeClr val="tx1">
                  <a:lumMod val="50000"/>
                  <a:lumOff val="50000"/>
                </a:schemeClr>
              </a:solidFill>
            </a:endParaRPr>
          </a:p>
          <a:p>
            <a:pPr marL="285750" indent="-285750">
              <a:buFont typeface="Arial" panose="02080604020202020204" pitchFamily="34" charset="0"/>
              <a:buChar char="•"/>
            </a:pPr>
            <a:endParaRPr lang="zh-CN" altLang="en-US" b="1">
              <a:solidFill>
                <a:schemeClr val="tx1">
                  <a:lumMod val="50000"/>
                  <a:lumOff val="50000"/>
                </a:schemeClr>
              </a:solidFill>
            </a:endParaRPr>
          </a:p>
          <a:p>
            <a:pPr marL="285750" indent="-285750">
              <a:buFont typeface="Arial" panose="02080604020202020204" pitchFamily="34" charset="0"/>
              <a:buChar char="•"/>
            </a:pPr>
            <a:r>
              <a:rPr lang="zh-CN" altLang="en-US" b="1">
                <a:solidFill>
                  <a:schemeClr val="tx1">
                    <a:lumMod val="50000"/>
                    <a:lumOff val="50000"/>
                  </a:schemeClr>
                </a:solidFill>
              </a:rPr>
              <a:t>在这张局部时空图上使用图卷积方法，就</a:t>
            </a:r>
            <a:r>
              <a:rPr lang="zh-CN" altLang="en-US" b="1">
                <a:solidFill>
                  <a:srgbClr val="FF0000"/>
                </a:solidFill>
              </a:rPr>
              <a:t>可以让每个结点考虑其自身与其多阶邻居的关系</a:t>
            </a:r>
            <a:r>
              <a:rPr lang="zh-CN" altLang="en-US" b="1">
                <a:solidFill>
                  <a:schemeClr val="tx1">
                    <a:lumMod val="50000"/>
                    <a:lumOff val="50000"/>
                  </a:schemeClr>
                </a:solidFill>
              </a:rPr>
              <a:t>。与一阶邻居的相互影响包含了空间依赖和时间相关性，而二阶邻居之间的影响就包含了跨时间和空间两个维度的时空关联性。</a:t>
            </a:r>
            <a:endParaRPr lang="zh-CN" altLang="en-US" b="1">
              <a:solidFill>
                <a:schemeClr val="tx1">
                  <a:lumMod val="50000"/>
                  <a:lumOff val="50000"/>
                </a:schemeClr>
              </a:solidFill>
            </a:endParaRPr>
          </a:p>
        </p:txBody>
      </p:sp>
    </p:spTree>
  </p:cSld>
  <p:clrMapOvr>
    <a:masterClrMapping/>
  </p:clrMapOvr>
  <p:transition spd="med">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内容占位符 4"/>
          <p:cNvPicPr>
            <a:picLocks noChangeAspect="1"/>
          </p:cNvPicPr>
          <p:nvPr>
            <p:ph idx="1"/>
          </p:nvPr>
        </p:nvPicPr>
        <p:blipFill>
          <a:blip r:embed="rId1"/>
          <a:stretch>
            <a:fillRect/>
          </a:stretch>
        </p:blipFill>
        <p:spPr>
          <a:xfrm>
            <a:off x="6921500" y="364490"/>
            <a:ext cx="5078095" cy="6050915"/>
          </a:xfrm>
          <a:prstGeom prst="rect">
            <a:avLst/>
          </a:prstGeom>
        </p:spPr>
      </p:pic>
      <p:pic>
        <p:nvPicPr>
          <p:cNvPr id="6" name="图片 5"/>
          <p:cNvPicPr>
            <a:picLocks noChangeAspect="1"/>
          </p:cNvPicPr>
          <p:nvPr/>
        </p:nvPicPr>
        <p:blipFill>
          <a:blip r:embed="rId2"/>
          <a:stretch>
            <a:fillRect/>
          </a:stretch>
        </p:blipFill>
        <p:spPr>
          <a:xfrm>
            <a:off x="808990" y="83185"/>
            <a:ext cx="5840730" cy="6512560"/>
          </a:xfrm>
          <a:prstGeom prst="rect">
            <a:avLst/>
          </a:prstGeom>
        </p:spPr>
      </p:pic>
    </p:spTree>
  </p:cSld>
  <p:clrMapOvr>
    <a:masterClrMapping/>
  </p:clrMapOvr>
  <p:transition spd="med">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800" b="1"/>
              <a:t>STFGNN</a:t>
            </a:r>
            <a:r>
              <a:rPr lang="zh-CN" altLang="en-US" sz="2800" b="1"/>
              <a:t>（</a:t>
            </a:r>
            <a:r>
              <a:rPr lang="en-US" altLang="zh-CN" sz="2800" b="1"/>
              <a:t>2021</a:t>
            </a:r>
            <a:r>
              <a:rPr lang="zh-CN" altLang="en-US" sz="2800" b="1"/>
              <a:t>）</a:t>
            </a:r>
            <a:endParaRPr lang="zh-CN" altLang="en-US" sz="28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sp>
        <p:nvSpPr>
          <p:cNvPr id="5" name="文本框 4"/>
          <p:cNvSpPr txBox="1"/>
          <p:nvPr/>
        </p:nvSpPr>
        <p:spPr>
          <a:xfrm>
            <a:off x="285115" y="6545580"/>
            <a:ext cx="11360785" cy="368300"/>
          </a:xfrm>
          <a:prstGeom prst="rect">
            <a:avLst/>
          </a:prstGeom>
          <a:noFill/>
        </p:spPr>
        <p:txBody>
          <a:bodyPr wrap="square" rtlCol="0" anchor="t">
            <a:spAutoFit/>
          </a:bodyPr>
          <a:p>
            <a:r>
              <a:rPr lang="zh-CN" altLang="en-US" b="1">
                <a:solidFill>
                  <a:schemeClr val="bg1"/>
                </a:solidFill>
              </a:rPr>
              <a:t>Spatial-Temporal Fusion Graph Neural Networks for Traffic Flow Forecasting</a:t>
            </a:r>
            <a:endParaRPr lang="zh-CN" altLang="en-US" b="1">
              <a:solidFill>
                <a:schemeClr val="bg1"/>
              </a:solidFill>
            </a:endParaRPr>
          </a:p>
        </p:txBody>
      </p:sp>
      <p:pic>
        <p:nvPicPr>
          <p:cNvPr id="6" name="图片 5"/>
          <p:cNvPicPr>
            <a:picLocks noChangeAspect="1"/>
          </p:cNvPicPr>
          <p:nvPr/>
        </p:nvPicPr>
        <p:blipFill>
          <a:blip r:embed="rId1"/>
          <a:stretch>
            <a:fillRect/>
          </a:stretch>
        </p:blipFill>
        <p:spPr>
          <a:xfrm>
            <a:off x="0" y="906780"/>
            <a:ext cx="8915400" cy="5638800"/>
          </a:xfrm>
          <a:prstGeom prst="rect">
            <a:avLst/>
          </a:prstGeom>
        </p:spPr>
      </p:pic>
      <p:sp>
        <p:nvSpPr>
          <p:cNvPr id="7" name="文本框 6"/>
          <p:cNvSpPr txBox="1"/>
          <p:nvPr/>
        </p:nvSpPr>
        <p:spPr>
          <a:xfrm>
            <a:off x="9105900" y="1583055"/>
            <a:ext cx="2983865" cy="3692525"/>
          </a:xfrm>
          <a:prstGeom prst="rect">
            <a:avLst/>
          </a:prstGeom>
          <a:noFill/>
        </p:spPr>
        <p:txBody>
          <a:bodyPr wrap="square" rtlCol="0" anchor="t">
            <a:spAutoFit/>
          </a:bodyPr>
          <a:p>
            <a:r>
              <a:rPr lang="zh-CN" altLang="en-US">
                <a:solidFill>
                  <a:schemeClr val="tx1">
                    <a:lumMod val="50000"/>
                    <a:lumOff val="50000"/>
                  </a:schemeClr>
                </a:solidFill>
              </a:rPr>
              <a:t>（1） 通过</a:t>
            </a:r>
            <a:r>
              <a:rPr lang="zh-CN" altLang="en-US" b="1">
                <a:solidFill>
                  <a:schemeClr val="tx1">
                    <a:lumMod val="50000"/>
                    <a:lumOff val="50000"/>
                  </a:schemeClr>
                </a:solidFill>
              </a:rPr>
              <a:t>DTW算法</a:t>
            </a:r>
            <a:r>
              <a:rPr lang="zh-CN" altLang="en-US">
                <a:solidFill>
                  <a:schemeClr val="tx1">
                    <a:lumMod val="50000"/>
                    <a:lumOff val="50000"/>
                  </a:schemeClr>
                </a:solidFill>
              </a:rPr>
              <a:t>（一种很老的时间相似度计算方法）,构建图结构，时间图通过计算时间序列相似度，然后将多个图集成为一个时空融合图，得到隐藏的时空依赖关系；</a:t>
            </a:r>
            <a:endParaRPr lang="zh-CN" altLang="en-US">
              <a:solidFill>
                <a:schemeClr val="tx1">
                  <a:lumMod val="50000"/>
                  <a:lumOff val="50000"/>
                </a:schemeClr>
              </a:solidFill>
            </a:endParaRPr>
          </a:p>
          <a:p>
            <a:r>
              <a:rPr lang="zh-CN" altLang="en-US" b="1" i="1">
                <a:solidFill>
                  <a:schemeClr val="tx1">
                    <a:lumMod val="50000"/>
                    <a:lumOff val="50000"/>
                  </a:schemeClr>
                </a:solidFill>
              </a:rPr>
              <a:t>一种数据驱动建图方式，不需要邻接矩阵；时空图融合模块</a:t>
            </a:r>
            <a:endParaRPr lang="zh-CN" altLang="en-US" b="1" i="1">
              <a:solidFill>
                <a:schemeClr val="tx1">
                  <a:lumMod val="50000"/>
                  <a:lumOff val="50000"/>
                </a:schemeClr>
              </a:solidFill>
            </a:endParaRPr>
          </a:p>
          <a:p>
            <a:r>
              <a:rPr lang="zh-CN" altLang="en-US">
                <a:solidFill>
                  <a:schemeClr val="tx1">
                    <a:lumMod val="50000"/>
                    <a:lumOff val="50000"/>
                  </a:schemeClr>
                </a:solidFill>
              </a:rPr>
              <a:t>（2） </a:t>
            </a:r>
            <a:r>
              <a:rPr lang="zh-CN" altLang="en-US" b="1">
                <a:solidFill>
                  <a:schemeClr val="tx1">
                    <a:lumMod val="50000"/>
                    <a:lumOff val="50000"/>
                  </a:schemeClr>
                </a:solidFill>
              </a:rPr>
              <a:t>门控CNN扩散模块与时空图融合，堆叠以捕获长距离时空相关性。</a:t>
            </a:r>
            <a:endParaRPr lang="zh-CN" altLang="en-US" b="1">
              <a:solidFill>
                <a:schemeClr val="tx1">
                  <a:lumMod val="50000"/>
                  <a:lumOff val="50000"/>
                </a:schemeClr>
              </a:solidFill>
            </a:endParaRPr>
          </a:p>
        </p:txBody>
      </p:sp>
    </p:spTree>
  </p:cSld>
  <p:clrMapOvr>
    <a:masterClrMapping/>
  </p:clrMapOvr>
  <p:transition spd="med">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95" y="392430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pic>
        <p:nvPicPr>
          <p:cNvPr id="5" name="图片 4" descr="SHU_VI_LOGO.svg"/>
          <p:cNvPicPr>
            <a:picLocks noChangeAspect="1"/>
          </p:cNvPicPr>
          <p:nvPr/>
        </p:nvPicPr>
        <p:blipFill>
          <a:blip r:embed="rId1"/>
          <a:stretch>
            <a:fillRect/>
          </a:stretch>
        </p:blipFill>
        <p:spPr>
          <a:xfrm>
            <a:off x="9912985" y="4404722"/>
            <a:ext cx="1795780" cy="2251075"/>
          </a:xfrm>
          <a:prstGeom prst="rect">
            <a:avLst/>
          </a:prstGeom>
        </p:spPr>
      </p:pic>
      <p:sp>
        <p:nvSpPr>
          <p:cNvPr id="4" name="文本框 3"/>
          <p:cNvSpPr txBox="1"/>
          <p:nvPr/>
        </p:nvSpPr>
        <p:spPr>
          <a:xfrm>
            <a:off x="4559935" y="2001520"/>
            <a:ext cx="3071495" cy="1014730"/>
          </a:xfrm>
          <a:prstGeom prst="rect">
            <a:avLst/>
          </a:prstGeom>
          <a:noFill/>
        </p:spPr>
        <p:txBody>
          <a:bodyPr wrap="square" rtlCol="0" anchor="t">
            <a:spAutoFit/>
          </a:bodyPr>
          <a:p>
            <a:r>
              <a:rPr lang="zh-CN" altLang="en-US" sz="6000" b="1">
                <a:solidFill>
                  <a:schemeClr val="accent1"/>
                </a:solidFill>
                <a:effectLst>
                  <a:outerShdw blurRad="38100" dist="25400" dir="5400000" algn="ctr" rotWithShape="0">
                    <a:srgbClr val="6E747A">
                      <a:alpha val="43000"/>
                    </a:srgbClr>
                  </a:outerShdw>
                </a:effectLst>
                <a:latin typeface="+mj-lt"/>
                <a:cs typeface="+mj-lt"/>
                <a:sym typeface="+mn-ea"/>
              </a:rPr>
              <a:t>谢谢</a:t>
            </a:r>
            <a:r>
              <a:rPr lang="en-US" altLang="zh-CN" sz="6000" b="1">
                <a:solidFill>
                  <a:schemeClr val="accent1"/>
                </a:solidFill>
                <a:effectLst>
                  <a:outerShdw blurRad="38100" dist="25400" dir="5400000" algn="ctr" rotWithShape="0">
                    <a:srgbClr val="6E747A">
                      <a:alpha val="43000"/>
                    </a:srgbClr>
                  </a:outerShdw>
                </a:effectLst>
                <a:latin typeface="+mj-lt"/>
                <a:cs typeface="+mj-lt"/>
                <a:sym typeface="+mn-ea"/>
              </a:rPr>
              <a:t>~</a:t>
            </a:r>
            <a:r>
              <a:rPr lang="zh-CN" altLang="en-US" sz="6000" b="1">
                <a:solidFill>
                  <a:schemeClr val="accent1"/>
                </a:solidFill>
                <a:effectLst>
                  <a:outerShdw blurRad="38100" dist="25400" dir="5400000" algn="ctr" rotWithShape="0">
                    <a:srgbClr val="6E747A">
                      <a:alpha val="43000"/>
                    </a:srgbClr>
                  </a:outerShdw>
                </a:effectLst>
                <a:latin typeface="+mj-lt"/>
                <a:cs typeface="+mj-lt"/>
                <a:sym typeface="+mn-ea"/>
              </a:rPr>
              <a:t>！</a:t>
            </a:r>
            <a:endParaRPr lang="zh-CN" altLang="en-US" sz="6000" b="1">
              <a:solidFill>
                <a:schemeClr val="accent1"/>
              </a:solidFill>
              <a:effectLst>
                <a:outerShdw blurRad="38100" dist="25400" dir="5400000" algn="ctr" rotWithShape="0">
                  <a:srgbClr val="6E747A">
                    <a:alpha val="43000"/>
                  </a:srgbClr>
                </a:outerShdw>
              </a:effectLst>
              <a:latin typeface="+mj-lt"/>
              <a:cs typeface="+mj-lt"/>
              <a:sym typeface="+mn-ea"/>
            </a:endParaRPr>
          </a:p>
        </p:txBody>
      </p:sp>
      <p:sp>
        <p:nvSpPr>
          <p:cNvPr id="6" name="文本框 5"/>
          <p:cNvSpPr txBox="1"/>
          <p:nvPr/>
        </p:nvSpPr>
        <p:spPr>
          <a:xfrm>
            <a:off x="6780530" y="4501515"/>
            <a:ext cx="3077845" cy="922020"/>
          </a:xfrm>
          <a:prstGeom prst="rect">
            <a:avLst/>
          </a:prstGeom>
          <a:noFill/>
        </p:spPr>
        <p:txBody>
          <a:bodyPr wrap="square" rtlCol="0">
            <a:spAutoFit/>
          </a:bodyPr>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汇报人：于烨泳</a:t>
            </a:r>
            <a:endParaRPr lang="zh-CN" altLang="en-US"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学号</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a:t>
            </a:r>
            <a:r>
              <a:rPr lang="zh-CN" altLang="en-US" b="1">
                <a:solidFill>
                  <a:schemeClr val="bg1"/>
                </a:solidFill>
                <a:effectLst>
                  <a:outerShdw blurRad="38100" dist="19050" dir="2700000" algn="tl" rotWithShape="0">
                    <a:schemeClr val="dk1">
                      <a:alpha val="40000"/>
                    </a:schemeClr>
                  </a:outerShdw>
                </a:effectLst>
                <a:latin typeface="+mj-lt"/>
                <a:cs typeface="+mj-lt"/>
                <a:sym typeface="+mn-ea"/>
              </a:rPr>
              <a:t>：</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21080236</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汇报日期：</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2021.11.11</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p:txBody>
      </p:sp>
    </p:spTree>
    <p:custDataLst>
      <p:tags r:id="rId2"/>
    </p:custDataLst>
  </p:cSld>
  <p:clrMapOvr>
    <a:masterClrMapping/>
  </p:clrMapOvr>
  <p:transition spd="med">
    <p:cut/>
  </p:transition>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heme/theme1.xml><?xml version="1.0" encoding="utf-8"?>
<a:theme xmlns:a="http://schemas.openxmlformats.org/drawingml/2006/main" name="默认设计模板">
  <a:themeElements>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1017</Words>
  <Application>WPS 演示</Application>
  <PresentationFormat>宽屏</PresentationFormat>
  <Paragraphs>60</Paragraphs>
  <Slides>9</Slides>
  <Notes>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9</vt:i4>
      </vt:variant>
    </vt:vector>
  </HeadingPairs>
  <TitlesOfParts>
    <vt:vector size="28" baseType="lpstr">
      <vt:lpstr>Arial</vt:lpstr>
      <vt:lpstr>SimSun</vt:lpstr>
      <vt:lpstr>Wingdings</vt:lpstr>
      <vt:lpstr>Calibri</vt:lpstr>
      <vt:lpstr>DejaVu Sans</vt:lpstr>
      <vt:lpstr>文泉驿微米黑</vt:lpstr>
      <vt:lpstr>Microsoft YaHei</vt:lpstr>
      <vt:lpstr>华文中宋</vt:lpstr>
      <vt:lpstr>Calibri Light</vt:lpstr>
      <vt:lpstr>DejaVu Serif Condensed</vt:lpstr>
      <vt:lpstr>Times New Roman</vt:lpstr>
      <vt:lpstr>方正姚体</vt:lpstr>
      <vt:lpstr>Nimbus Roman No9 L</vt:lpstr>
      <vt:lpstr>Microsoft YaHei</vt:lpstr>
      <vt:lpstr>Arial Unicode MS</vt:lpstr>
      <vt:lpstr>Calibri Light</vt:lpstr>
      <vt:lpstr>OpenSymbol</vt:lpstr>
      <vt:lpstr>SimSun</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yuyouyu</cp:lastModifiedBy>
  <cp:revision>464</cp:revision>
  <dcterms:created xsi:type="dcterms:W3CDTF">2021-11-11T04:54:42Z</dcterms:created>
  <dcterms:modified xsi:type="dcterms:W3CDTF">2021-11-11T04:54:42Z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ies>
</file>