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1" r:id="rId3"/>
    <p:sldId id="529" r:id="rId5"/>
    <p:sldId id="511" r:id="rId6"/>
    <p:sldId id="523" r:id="rId7"/>
    <p:sldId id="524" r:id="rId8"/>
    <p:sldId id="525" r:id="rId9"/>
    <p:sldId id="526" r:id="rId10"/>
    <p:sldId id="527" r:id="rId11"/>
    <p:sldId id="52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</a:t>
            </a:r>
            <a:r>
              <a:rPr lang="en-US" altLang="zh-CN" dirty="0"/>
              <a:t>self-attention</a:t>
            </a:r>
            <a:r>
              <a:rPr lang="zh-CN" altLang="en-US" dirty="0"/>
              <a:t>与</a:t>
            </a:r>
            <a:r>
              <a:rPr lang="en-US" altLang="zh-CN" dirty="0"/>
              <a:t>transformer</a:t>
            </a:r>
            <a:r>
              <a:rPr lang="zh-CN" altLang="en-US" dirty="0"/>
              <a:t>里的不一样。参考论文：</a:t>
            </a:r>
            <a:r>
              <a:rPr lang="en-US" altLang="zh-CN" dirty="0"/>
              <a:t>T. Luong, H. Pham, and C.D. Manning, “Effective approaches to attention-based neural machine translation,” in Proceedings of the 2015 Conference on Empirical Methods in Natural Language Processing, 2015, pp. 1412–1421.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9432-4D68-46C3-87F3-39C3757A2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方法来自：</a:t>
            </a:r>
            <a:r>
              <a:rPr lang="en-US" altLang="zh-CN" dirty="0"/>
              <a:t>D. Ghosal, M.S. Akhtar, D. Chauhan, S. </a:t>
            </a:r>
            <a:r>
              <a:rPr lang="en-US" altLang="zh-CN" dirty="0" err="1"/>
              <a:t>Poria</a:t>
            </a:r>
            <a:r>
              <a:rPr lang="en-US" altLang="zh-CN" dirty="0"/>
              <a:t>, A. </a:t>
            </a:r>
            <a:r>
              <a:rPr lang="en-US" altLang="zh-CN" dirty="0" err="1"/>
              <a:t>Ekbal</a:t>
            </a:r>
            <a:r>
              <a:rPr lang="en-US" altLang="zh-CN" dirty="0"/>
              <a:t>, and P. Bhattacharyya, “Contextual inter-modal attention for multi-modal sentiment analysis,” in Proceedings of the 2018 Conference on Empirical Methods in Natural Language Processing, 2018, pp. 3454–3466.</a:t>
            </a:r>
            <a:endParaRPr lang="en-US" altLang="zh-CN" dirty="0"/>
          </a:p>
          <a:p>
            <a:r>
              <a:rPr lang="en-US" altLang="zh-CN" dirty="0"/>
              <a:t>A_VT</a:t>
            </a:r>
            <a:r>
              <a:rPr lang="zh-CN" altLang="en-US" dirty="0"/>
              <a:t>表示视频序列的每个单元对文本序列的每个单元的关系权重</a:t>
            </a:r>
            <a:endParaRPr lang="en-US" altLang="zh-CN" dirty="0"/>
          </a:p>
          <a:p>
            <a:r>
              <a:rPr lang="en-US" altLang="zh-CN" dirty="0"/>
              <a:t>A_TV</a:t>
            </a:r>
            <a:r>
              <a:rPr lang="zh-CN" altLang="en-US" dirty="0"/>
              <a:t>表示文本序列的每个单元对视频序列的每个单元的关系权重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9432-4D68-46C3-87F3-39C3757A2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Mou</a:t>
            </a:r>
            <a:r>
              <a:rPr lang="en-US" altLang="zh-CN" dirty="0"/>
              <a:t> L ,  Men R ,  Li G , et al. Natural Language Inference by Tree-Based Convolution and Heuristic Matching[J]. Computer Science, 2015.</a:t>
            </a:r>
            <a:r>
              <a:rPr lang="zh-CN" altLang="en-US" dirty="0"/>
              <a:t>（解释了式子中</a:t>
            </a:r>
            <a:r>
              <a:rPr lang="en-US" altLang="zh-CN" dirty="0"/>
              <a:t>[P,Q,P-Q,P·Q]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P-Q,P·Q</a:t>
            </a:r>
            <a:r>
              <a:rPr lang="zh-CN" altLang="en-US" dirty="0"/>
              <a:t>加入可以提高性能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当单模态信息不足以判定情感时，门控函数强调模态融合的信息；当单模态信息足以预测情感时，门控函数强调这个单模态的信息。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9432-4D68-46C3-87F3-39C3757A2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9432-4D68-46C3-87F3-39C3757A2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18809" y="943580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3972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518809" y="6265857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10157871" y="6397228"/>
            <a:ext cx="1546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http://www.shu.edu.cn/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组合 57"/>
          <p:cNvGrpSpPr/>
          <p:nvPr userDrawn="1"/>
        </p:nvGrpSpPr>
        <p:grpSpPr>
          <a:xfrm rot="5400000">
            <a:off x="520065" y="-11430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518809" y="365126"/>
            <a:ext cx="9561064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5846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89871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477913" y="44612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065" y="2286000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2021.11.05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组会汇报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2021.11.05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多模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015365"/>
            <a:ext cx="9820275" cy="51244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/>
              <a:t>实验结果</a:t>
            </a:r>
            <a:endParaRPr kumimoji="1"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84225" y="1775460"/>
          <a:ext cx="104267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08"/>
                <a:gridCol w="1258062"/>
                <a:gridCol w="1213270"/>
                <a:gridCol w="1400309"/>
                <a:gridCol w="1459873"/>
                <a:gridCol w="1259026"/>
                <a:gridCol w="1259026"/>
                <a:gridCol w="1259026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R2(scheduler 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R2(</a:t>
                      </a:r>
                      <a:r>
                        <a:rPr lang="en-US" altLang="zh-CN" sz="1350">
                          <a:sym typeface="+mn-ea"/>
                        </a:rPr>
                        <a:t>scheduler</a:t>
                      </a:r>
                      <a:r>
                        <a:rPr lang="en-US" altLang="zh-CN"/>
                        <a:t>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0.9402179673785047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0.9357071422844651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0.9467511404374395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0.9221354811116853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0.9448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0.7839053506903382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0.9214985822556397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断裂强度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0.9236637896857909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0.9224613438443363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0.9215236703589123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0.9102559099480958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0.8593007106390008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0.9206576905447157</a:t>
                      </a:r>
                      <a:endParaRPr lang="en-US" altLang="zh-CN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0.9533261229531854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0.9406813356267222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0.9530576654581051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0.9454082208144711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0.7859893593885802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0.9397066004423241</a:t>
                      </a:r>
                      <a:endParaRPr lang="en-US" altLang="zh-CN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疲劳强度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0.9189513396680401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0.9120479977429743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0.9223260787462038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0.9214011455945695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0.7821698852361179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0.911370625326628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010" y="1621410"/>
            <a:ext cx="145471" cy="301878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9745" y="3429000"/>
            <a:ext cx="8384841" cy="1749197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提出想法：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/>
              <a:t>各个模态在情感分析问题上的贡献程度是不同的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/>
              <a:t>可以利用模态之间的交互信息，来纠正某一模态带来的噪声或错误信息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79745" y="1502576"/>
            <a:ext cx="5001260" cy="1384935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提出问题：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/>
              <a:t>各个模态反映的信息或许是存在歧义的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/>
              <a:t>某一模态的反映的信息不准确或存在噪声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930275" y="5918835"/>
            <a:ext cx="7353300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A. Kumar, J. </a:t>
            </a:r>
            <a:r>
              <a:rPr lang="en-US" altLang="zh-CN" sz="1100" b="1" i="1" dirty="0" err="1"/>
              <a:t>Vepa</a:t>
            </a:r>
            <a:r>
              <a:rPr lang="en-US" altLang="zh-CN" sz="1100" b="1" i="1" dirty="0"/>
              <a:t>. Gated Mechanism For Attention Based Multimodal Sentiment Analysis </a:t>
            </a:r>
            <a:endParaRPr lang="zh-CN" altLang="en-US" sz="1100" b="1" i="1" dirty="0"/>
          </a:p>
        </p:txBody>
      </p:sp>
      <p:sp>
        <p:nvSpPr>
          <p:cNvPr id="14" name="标题 4"/>
          <p:cNvSpPr>
            <a:spLocks noGrp="1"/>
          </p:cNvSpPr>
          <p:nvPr>
            <p:ph type="title"/>
          </p:nvPr>
        </p:nvSpPr>
        <p:spPr>
          <a:xfrm>
            <a:off x="706755" y="335280"/>
            <a:ext cx="2548255" cy="5778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06769" y="325756"/>
            <a:ext cx="9561064" cy="57845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010" y="1621410"/>
            <a:ext cx="145471" cy="301878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7010" y="1117939"/>
            <a:ext cx="7515860" cy="1661795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使用自注意力机制来获取每个模态的</a:t>
            </a:r>
            <a:r>
              <a:rPr lang="zh-CN" altLang="en-US" dirty="0">
                <a:solidFill>
                  <a:srgbClr val="FF0000"/>
                </a:solidFill>
              </a:rPr>
              <a:t>上下文相关信息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交叉注意力</a:t>
            </a:r>
            <a:r>
              <a:rPr lang="zh-CN" altLang="en-US" dirty="0"/>
              <a:t>机制学习不同模态间的交互信息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提出了一种</a:t>
            </a:r>
            <a:r>
              <a:rPr lang="zh-CN" altLang="en-US" dirty="0">
                <a:solidFill>
                  <a:srgbClr val="FF0000"/>
                </a:solidFill>
              </a:rPr>
              <a:t>门控机制</a:t>
            </a:r>
            <a:r>
              <a:rPr lang="zh-CN" altLang="en-US" dirty="0"/>
              <a:t>来克服单个模态存在的噪声，选择性融合特征向量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052" y="2326478"/>
            <a:ext cx="5420710" cy="3517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550" y="5969635"/>
            <a:ext cx="754316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A. Kumar, J. </a:t>
            </a:r>
            <a:r>
              <a:rPr lang="en-US" altLang="zh-CN" sz="1100" b="1" i="1" dirty="0" err="1"/>
              <a:t>Vepa</a:t>
            </a:r>
            <a:r>
              <a:rPr lang="en-US" altLang="zh-CN" sz="1100" b="1" i="1" dirty="0"/>
              <a:t>. Gated Mechanism For Attention Based Multimodal Sentiment Analysis </a:t>
            </a:r>
            <a:endParaRPr lang="zh-CN" altLang="en-US" sz="1100" b="1" i="1" dirty="0"/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206" y="957085"/>
            <a:ext cx="6362674" cy="415290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使用自注意力机制来获取每个模态的</a:t>
            </a:r>
            <a:r>
              <a:rPr lang="zh-CN" altLang="en-US" dirty="0">
                <a:solidFill>
                  <a:srgbClr val="FF0000"/>
                </a:solidFill>
              </a:rPr>
              <a:t>上下文相关信息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99893" y="2767400"/>
            <a:ext cx="1434092" cy="563744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Self Attention*</a:t>
            </a:r>
            <a:endParaRPr lang="en-US" altLang="zh-CN" sz="1600" dirty="0"/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20584" y="1494930"/>
            <a:ext cx="7080260" cy="4594115"/>
            <a:chOff x="233406" y="1410759"/>
            <a:chExt cx="7080260" cy="4594115"/>
          </a:xfrm>
        </p:grpSpPr>
        <p:sp>
          <p:nvSpPr>
            <p:cNvPr id="2" name="文本框 1"/>
            <p:cNvSpPr txBox="1"/>
            <p:nvPr/>
          </p:nvSpPr>
          <p:spPr>
            <a:xfrm>
              <a:off x="707010" y="1621410"/>
              <a:ext cx="145471" cy="301878"/>
            </a:xfrm>
            <a:prstGeom prst="rect">
              <a:avLst/>
            </a:prstGeom>
            <a:noFill/>
          </p:spPr>
          <p:txBody>
            <a:bodyPr wrap="non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406" y="1410759"/>
              <a:ext cx="7080260" cy="459411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60880" y="4571047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H</a:t>
              </a:r>
              <a:r>
                <a:rPr lang="en-US" altLang="zh-CN" sz="1200" dirty="0"/>
                <a:t>T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85856" y="4578275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 err="1"/>
                <a:t>H</a:t>
              </a:r>
              <a:r>
                <a:rPr lang="en-US" altLang="zh-CN" sz="1200" dirty="0" err="1"/>
                <a:t>v</a:t>
              </a:r>
              <a:endParaRPr lang="en-US" altLang="zh-CN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73228" y="4574400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H</a:t>
              </a:r>
              <a:r>
                <a:rPr lang="en-US" altLang="zh-CN" sz="1200" dirty="0"/>
                <a:t>A</a:t>
              </a:r>
              <a:endParaRPr lang="en-US" altLang="zh-CN" sz="12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21469" y="4076652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S</a:t>
              </a:r>
              <a:r>
                <a:rPr lang="en-US" altLang="zh-CN" sz="1200" dirty="0"/>
                <a:t>A</a:t>
              </a:r>
              <a:endParaRPr lang="en-US" altLang="zh-CN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32307" y="4050448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 err="1"/>
                <a:t>S</a:t>
              </a:r>
              <a:r>
                <a:rPr lang="en-US" altLang="zh-CN" sz="1200" dirty="0" err="1"/>
                <a:t>v</a:t>
              </a:r>
              <a:endParaRPr lang="en-US" altLang="zh-CN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582923" y="4050448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S</a:t>
              </a:r>
              <a:r>
                <a:rPr lang="en-US" altLang="zh-CN" sz="1200" dirty="0"/>
                <a:t>T</a:t>
              </a:r>
              <a:endParaRPr lang="en-US" altLang="zh-CN" sz="1200" dirty="0"/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5898204" y="4159077"/>
            <a:ext cx="1253765" cy="386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8204" y="4609708"/>
            <a:ext cx="1253765" cy="386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/>
          <p:cNvCxnSpPr>
            <a:endCxn id="16" idx="1"/>
          </p:cNvCxnSpPr>
          <p:nvPr/>
        </p:nvCxnSpPr>
        <p:spPr>
          <a:xfrm flipV="1">
            <a:off x="7983908" y="3049272"/>
            <a:ext cx="515985" cy="113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233920" y="5009074"/>
            <a:ext cx="1007980" cy="2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00435" y="4507397"/>
            <a:ext cx="3661946" cy="897875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Contextual Utterance Representation</a:t>
            </a:r>
            <a:endParaRPr lang="en-US" altLang="zh-CN" sz="1600" dirty="0"/>
          </a:p>
          <a:p>
            <a:pPr algn="l">
              <a:lnSpc>
                <a:spcPct val="120000"/>
              </a:lnSpc>
            </a:pPr>
            <a:r>
              <a:rPr lang="zh-CN" altLang="en-US" sz="1600" dirty="0"/>
              <a:t>用</a:t>
            </a:r>
            <a:r>
              <a:rPr lang="en-US" altLang="zh-CN" dirty="0"/>
              <a:t>Bi-GRU</a:t>
            </a:r>
            <a:r>
              <a:rPr lang="zh-CN" altLang="en-US" dirty="0"/>
              <a:t>对</a:t>
            </a:r>
            <a:r>
              <a:rPr lang="en-US" altLang="zh-CN" dirty="0"/>
              <a:t>Text</a:t>
            </a:r>
            <a:r>
              <a:rPr lang="zh-CN" altLang="en-US" sz="1600" dirty="0"/>
              <a:t>、</a:t>
            </a:r>
            <a:r>
              <a:rPr lang="en-US" altLang="zh-CN" sz="1600" dirty="0"/>
              <a:t>Video</a:t>
            </a:r>
            <a:r>
              <a:rPr lang="zh-CN" altLang="en-US" sz="1600" dirty="0"/>
              <a:t>、</a:t>
            </a:r>
            <a:r>
              <a:rPr lang="en-US" altLang="zh-CN" sz="1600" dirty="0"/>
              <a:t>Audio</a:t>
            </a:r>
            <a:r>
              <a:rPr lang="zh-CN" altLang="en-US" sz="1600" dirty="0"/>
              <a:t>三个</a:t>
            </a:r>
            <a:endParaRPr lang="en-US" altLang="zh-CN" sz="1600" dirty="0"/>
          </a:p>
          <a:p>
            <a:pPr algn="l">
              <a:lnSpc>
                <a:spcPct val="120000"/>
              </a:lnSpc>
            </a:pPr>
            <a:r>
              <a:rPr lang="zh-CN" altLang="en-US" sz="1600" dirty="0"/>
              <a:t>模态的信息进行特征提取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35" y="5543347"/>
            <a:ext cx="3467100" cy="390525"/>
          </a:xfrm>
          <a:prstGeom prst="rect">
            <a:avLst/>
          </a:prstGeom>
        </p:spPr>
      </p:pic>
      <p:sp>
        <p:nvSpPr>
          <p:cNvPr id="29" name="标题 4"/>
          <p:cNvSpPr>
            <a:spLocks noGrp="1"/>
          </p:cNvSpPr>
          <p:nvPr>
            <p:ph type="title"/>
          </p:nvPr>
        </p:nvSpPr>
        <p:spPr>
          <a:xfrm>
            <a:off x="519113" y="365125"/>
            <a:ext cx="9561512" cy="5778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010" y="1621410"/>
            <a:ext cx="145471" cy="301878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4206" y="957085"/>
            <a:ext cx="5473998" cy="366126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交叉注意力</a:t>
            </a:r>
            <a:r>
              <a:rPr lang="zh-CN" altLang="en-US" dirty="0"/>
              <a:t>机制学习不同模态间的交互信息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814821" y="2944978"/>
            <a:ext cx="1742544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Cross Attention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4821" y="3310337"/>
            <a:ext cx="3371850" cy="3905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21" y="3643921"/>
            <a:ext cx="3708042" cy="11525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928675" y="4979430"/>
            <a:ext cx="3145725" cy="636200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表示两两模态的交叉关系（并不表示两两模态信息融合）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81156" y="1395656"/>
            <a:ext cx="7080260" cy="4594115"/>
            <a:chOff x="233406" y="1410759"/>
            <a:chExt cx="7080260" cy="4594115"/>
          </a:xfrm>
        </p:grpSpPr>
        <p:sp>
          <p:nvSpPr>
            <p:cNvPr id="14" name="文本框 13"/>
            <p:cNvSpPr txBox="1"/>
            <p:nvPr/>
          </p:nvSpPr>
          <p:spPr>
            <a:xfrm>
              <a:off x="707010" y="1621410"/>
              <a:ext cx="145471" cy="301878"/>
            </a:xfrm>
            <a:prstGeom prst="rect">
              <a:avLst/>
            </a:prstGeom>
            <a:noFill/>
          </p:spPr>
          <p:txBody>
            <a:bodyPr wrap="non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406" y="1410759"/>
              <a:ext cx="7080260" cy="459411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960880" y="4571047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H</a:t>
              </a:r>
              <a:r>
                <a:rPr lang="en-US" altLang="zh-CN" sz="1200" dirty="0"/>
                <a:t>T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85856" y="4578275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 err="1"/>
                <a:t>H</a:t>
              </a:r>
              <a:r>
                <a:rPr lang="en-US" altLang="zh-CN" sz="1200" dirty="0" err="1"/>
                <a:t>v</a:t>
              </a:r>
              <a:endParaRPr lang="en-US" altLang="zh-CN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73228" y="4574400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H</a:t>
              </a:r>
              <a:r>
                <a:rPr lang="en-US" altLang="zh-CN" sz="1200" dirty="0"/>
                <a:t>A</a:t>
              </a:r>
              <a:endParaRPr lang="en-US" altLang="zh-CN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21469" y="4076652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S</a:t>
              </a:r>
              <a:r>
                <a:rPr lang="en-US" altLang="zh-CN" sz="1200" dirty="0"/>
                <a:t>A</a:t>
              </a:r>
              <a:endParaRPr lang="en-US" altLang="zh-CN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32307" y="4050448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 err="1"/>
                <a:t>S</a:t>
              </a:r>
              <a:r>
                <a:rPr lang="en-US" altLang="zh-CN" sz="1200" dirty="0" err="1"/>
                <a:t>v</a:t>
              </a:r>
              <a:endParaRPr lang="en-US" altLang="zh-CN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82923" y="4050448"/>
              <a:ext cx="436880" cy="301878"/>
            </a:xfrm>
            <a:prstGeom prst="rect">
              <a:avLst/>
            </a:prstGeom>
            <a:noFill/>
          </p:spPr>
          <p:txBody>
            <a:bodyPr wrap="square" lIns="72000" tIns="0" rIns="72000" b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/>
                <a:t>S</a:t>
              </a:r>
              <a:r>
                <a:rPr lang="en-US" altLang="zh-CN" sz="1200" dirty="0"/>
                <a:t>T</a:t>
              </a:r>
              <a:endParaRPr lang="en-US" altLang="zh-CN" sz="1200" dirty="0"/>
            </a:p>
          </p:txBody>
        </p:sp>
      </p:grpSp>
      <p:sp>
        <p:nvSpPr>
          <p:cNvPr id="19" name="矩形 18"/>
          <p:cNvSpPr/>
          <p:nvPr/>
        </p:nvSpPr>
        <p:spPr bwMode="auto">
          <a:xfrm>
            <a:off x="6096000" y="3707817"/>
            <a:ext cx="1019870" cy="13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76651" y="3194211"/>
            <a:ext cx="938170" cy="38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45657" y="3460234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TV</a:t>
            </a:r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460181" y="3453462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VT</a:t>
            </a:r>
            <a:endParaRPr lang="en-US" altLang="zh-CN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21692" y="3473777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TA</a:t>
            </a:r>
            <a:endParaRPr lang="en-US" altLang="zh-CN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636216" y="3498528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AT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4775" y="3498528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VA</a:t>
            </a:r>
            <a:endParaRPr lang="en-US" altLang="zh-CN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081701" y="3498528"/>
            <a:ext cx="554035" cy="30187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en-US" altLang="zh-CN" sz="1200" dirty="0"/>
              <a:t>AV</a:t>
            </a:r>
            <a:endParaRPr lang="en-US" altLang="zh-CN" sz="1200" dirty="0"/>
          </a:p>
        </p:txBody>
      </p:sp>
      <p:sp>
        <p:nvSpPr>
          <p:cNvPr id="34" name="标题 4"/>
          <p:cNvSpPr>
            <a:spLocks noGrp="1"/>
          </p:cNvSpPr>
          <p:nvPr>
            <p:ph type="title"/>
          </p:nvPr>
        </p:nvSpPr>
        <p:spPr>
          <a:xfrm>
            <a:off x="519113" y="365125"/>
            <a:ext cx="9561512" cy="5778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68" y="1440973"/>
            <a:ext cx="7078069" cy="4596782"/>
          </a:xfrm>
          <a:prstGeom prst="rect">
            <a:avLst/>
          </a:prstGeom>
        </p:spPr>
      </p:pic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010" y="1621410"/>
            <a:ext cx="145471" cy="301878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4205" y="957085"/>
            <a:ext cx="12062435" cy="366126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提出了一种</a:t>
            </a:r>
            <a:r>
              <a:rPr lang="zh-CN" altLang="en-US" dirty="0">
                <a:solidFill>
                  <a:srgbClr val="FF0000"/>
                </a:solidFill>
              </a:rPr>
              <a:t>门控机制</a:t>
            </a:r>
            <a:r>
              <a:rPr lang="zh-CN" altLang="en-US" dirty="0"/>
              <a:t>来克服单个模态存在的噪声，选择性融合特征向量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 bwMode="auto">
          <a:xfrm>
            <a:off x="6070319" y="3971115"/>
            <a:ext cx="1252314" cy="124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051040" y="2021840"/>
            <a:ext cx="601221" cy="19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87270" y="1786444"/>
            <a:ext cx="2680459" cy="273688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Gated Cross Interaction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70" y="2097175"/>
            <a:ext cx="2895600" cy="695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33" y="3271344"/>
            <a:ext cx="4876800" cy="1238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45381" y="5145564"/>
            <a:ext cx="4402982" cy="636200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思想来自</a:t>
            </a:r>
            <a:r>
              <a:rPr lang="en-US" altLang="zh-CN" dirty="0">
                <a:solidFill>
                  <a:srgbClr val="FF0000"/>
                </a:solidFill>
              </a:rPr>
              <a:t>GRU</a:t>
            </a:r>
            <a:endParaRPr lang="en-US" altLang="zh-CN" dirty="0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/>
              <a:t>X</a:t>
            </a:r>
            <a:r>
              <a:rPr lang="zh-CN" altLang="en-US" dirty="0"/>
              <a:t>表示融合了两两模态的信息，</a:t>
            </a:r>
            <a:r>
              <a:rPr lang="en-US" altLang="zh-CN" dirty="0"/>
              <a:t>G</a:t>
            </a:r>
            <a:r>
              <a:rPr lang="zh-CN" altLang="en-US" dirty="0"/>
              <a:t>是一个门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339365" y="2752627"/>
            <a:ext cx="1545996" cy="23849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5381" y="4710460"/>
            <a:ext cx="3364236" cy="303801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C</a:t>
            </a:r>
            <a:r>
              <a:rPr lang="en-US" altLang="zh-CN" sz="1100" dirty="0"/>
              <a:t>TV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sz="1100" dirty="0"/>
              <a:t>VT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表示</a:t>
            </a:r>
            <a:r>
              <a:rPr lang="en-US" altLang="zh-CN" dirty="0"/>
              <a:t>H</a:t>
            </a:r>
            <a:r>
              <a:rPr lang="en-US" altLang="zh-CN" sz="1100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en-US" altLang="zh-CN" sz="1100" dirty="0"/>
              <a:t>V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079873" y="1804904"/>
            <a:ext cx="2221514" cy="270010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/>
              <a:t>真正的信息融合在这里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stCxn id="11" idx="2"/>
          </p:cNvCxnSpPr>
          <p:nvPr/>
        </p:nvCxnSpPr>
        <p:spPr>
          <a:xfrm>
            <a:off x="9235070" y="2792500"/>
            <a:ext cx="0" cy="464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4"/>
          <p:cNvSpPr>
            <a:spLocks noGrp="1"/>
          </p:cNvSpPr>
          <p:nvPr>
            <p:ph type="title"/>
          </p:nvPr>
        </p:nvSpPr>
        <p:spPr>
          <a:xfrm>
            <a:off x="598805" y="379095"/>
            <a:ext cx="2371090" cy="5778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020E0-1C4F-4D89-9FD1-EC2E5B712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010" y="1621410"/>
            <a:ext cx="145471" cy="301878"/>
          </a:xfrm>
          <a:prstGeom prst="rect">
            <a:avLst/>
          </a:prstGeom>
          <a:noFill/>
        </p:spPr>
        <p:txBody>
          <a:bodyPr wrap="non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06" y="1544321"/>
            <a:ext cx="7080260" cy="44649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6096000" y="2793371"/>
            <a:ext cx="967298" cy="352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buSzPct val="25000"/>
            </a:pP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078706" y="2362514"/>
            <a:ext cx="632420" cy="50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11126" y="2024653"/>
            <a:ext cx="2473806" cy="268279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Deep Multimodal Fusion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32" y="2574296"/>
            <a:ext cx="3686175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575232" y="3220587"/>
                <a:ext cx="4545648" cy="1289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表示单模态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的上下文特征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𝑉𝑇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VT</a:t>
                </a:r>
                <a:r>
                  <a:rPr lang="zh-CN" altLang="en-US" dirty="0"/>
                  <a:t>两模态通过门控机制融合的特征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𝐴𝑇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两模态通过门控机制融合的特征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32" y="3220587"/>
                <a:ext cx="4545648" cy="1289456"/>
              </a:xfrm>
              <a:prstGeom prst="rect">
                <a:avLst/>
              </a:prstGeom>
              <a:blipFill rotWithShape="1">
                <a:blip r:embed="rId3"/>
                <a:stretch>
                  <a:fillRect l="-7" t="-39" b="-63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18808" y="1063088"/>
            <a:ext cx="3148951" cy="303801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b="1" dirty="0"/>
              <a:t>深层多模态融合</a:t>
            </a:r>
            <a:endParaRPr lang="zh-CN" altLang="en-US" b="1" dirty="0"/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519430" y="365125"/>
            <a:ext cx="2451100" cy="5778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注意力门控机制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演示</Application>
  <PresentationFormat>宽屏</PresentationFormat>
  <Paragraphs>204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DejaVu Serif Condensed</vt:lpstr>
      <vt:lpstr>Times New Roman</vt:lpstr>
      <vt:lpstr>方正姚体</vt:lpstr>
      <vt:lpstr>Nimbus Roman No9 L</vt:lpstr>
      <vt:lpstr>Microsoft YaHei</vt:lpstr>
      <vt:lpstr>Arial Unicode MS</vt:lpstr>
      <vt:lpstr>Calibri Light</vt:lpstr>
      <vt:lpstr>SimSun</vt:lpstr>
      <vt:lpstr>OpenSymbol</vt:lpstr>
      <vt:lpstr>Arial</vt:lpstr>
      <vt:lpstr>楷体</vt:lpstr>
      <vt:lpstr>Cambria Math</vt:lpstr>
      <vt:lpstr>DejaVu Math TeX Gyre</vt:lpstr>
      <vt:lpstr>默认设计模板</vt:lpstr>
      <vt:lpstr>PowerPoint 演示文稿</vt:lpstr>
      <vt:lpstr>PowerPoint 演示文稿</vt:lpstr>
      <vt:lpstr>PowerPoint 演示文稿</vt:lpstr>
      <vt:lpstr>基于注意力门控机制的多模态情感分析</vt:lpstr>
      <vt:lpstr>基于注意力门控机制的多模态情感分析</vt:lpstr>
      <vt:lpstr>基于注意力门控机制的多模态情感分析</vt:lpstr>
      <vt:lpstr>基于注意力门控机制的多模态情感分析</vt:lpstr>
      <vt:lpstr>基于注意力门控机制的多模态情感分析</vt:lpstr>
      <vt:lpstr>基于注意力门控机制的多模态情感分析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yuyouyu</cp:lastModifiedBy>
  <cp:revision>448</cp:revision>
  <dcterms:created xsi:type="dcterms:W3CDTF">2021-11-05T05:52:49Z</dcterms:created>
  <dcterms:modified xsi:type="dcterms:W3CDTF">2021-11-05T05:52:49Z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