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1" r:id="rId3"/>
    <p:sldId id="520" r:id="rId5"/>
    <p:sldId id="511" r:id="rId6"/>
    <p:sldId id="523" r:id="rId7"/>
    <p:sldId id="524" r:id="rId8"/>
    <p:sldId id="525" r:id="rId9"/>
    <p:sldId id="526" r:id="rId10"/>
    <p:sldId id="527" r:id="rId11"/>
    <p:sldId id="533" r:id="rId12"/>
    <p:sldId id="534" r:id="rId13"/>
    <p:sldId id="529" r:id="rId14"/>
    <p:sldId id="530" r:id="rId15"/>
    <p:sldId id="531" r:id="rId16"/>
    <p:sldId id="532" r:id="rId17"/>
    <p:sldId id="51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 id="2" name="yuyouyu" initials="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79756" autoAdjust="0"/>
  </p:normalViewPr>
  <p:slideViewPr>
    <p:cSldViewPr snapToGrid="0">
      <p:cViewPr varScale="1">
        <p:scale>
          <a:sx n="89" d="100"/>
          <a:sy n="89" d="100"/>
        </p:scale>
        <p:origin x="1360" y="17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0-19T21:05:03.945" idx="1">
    <p:pos x="5431" y="885"/>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zh-CN" altLang="en-US"/>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endParaRPr lang="zh-CN" altLang="en-US"/>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endParaRPr lang="zh-CN" altLang="en-US"/>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228" y="6410338"/>
            <a:ext cx="2844800" cy="476250"/>
          </a:xfrm>
          <a:prstGeom prst="rect">
            <a:avLst/>
          </a:prstGeom>
        </p:spPr>
        <p:txBody>
          <a:bodyPr anchor="ctr" anchorCtr="0"/>
          <a:lstStyle>
            <a:lvl1pPr>
              <a:defRPr/>
            </a:lvl1pPr>
          </a:lstStyle>
          <a:p>
            <a:pPr>
              <a:defRPr/>
            </a:pPr>
            <a:endParaRPr lang="zh-CN" altLang="en-US"/>
          </a:p>
        </p:txBody>
      </p:sp>
      <p:sp>
        <p:nvSpPr>
          <p:cNvPr id="4" name="页脚占位符 3"/>
          <p:cNvSpPr>
            <a:spLocks noGrp="1"/>
          </p:cNvSpPr>
          <p:nvPr>
            <p:ph type="ftr" sz="quarter" idx="11"/>
          </p:nvPr>
        </p:nvSpPr>
        <p:spPr>
          <a:xfrm>
            <a:off x="4165600" y="6410338"/>
            <a:ext cx="3860800" cy="476250"/>
          </a:xfrm>
          <a:prstGeom prst="rect">
            <a:avLst/>
          </a:prstGeom>
        </p:spPr>
        <p:txBody>
          <a:bodyPr anchor="ctr" anchorCtr="0"/>
          <a:lstStyle>
            <a:lvl1pPr>
              <a:defRPr/>
            </a:lvl1pPr>
          </a:lstStyle>
          <a:p>
            <a:pPr>
              <a:defRPr/>
            </a:pPr>
            <a:endParaRPr lang="zh-CN" altLang="en-US"/>
          </a:p>
        </p:txBody>
      </p:sp>
      <p:sp>
        <p:nvSpPr>
          <p:cNvPr id="5" name="灯片编号占位符 4"/>
          <p:cNvSpPr>
            <a:spLocks noGrp="1"/>
          </p:cNvSpPr>
          <p:nvPr>
            <p:ph type="sldNum" sz="quarter" idx="12"/>
          </p:nvPr>
        </p:nvSpPr>
        <p:spPr>
          <a:xfrm>
            <a:off x="9301972" y="6410338"/>
            <a:ext cx="2844800" cy="476250"/>
          </a:xfrm>
        </p:spPr>
        <p:txBody>
          <a:bodyPr anchor="ctr" anchorCtr="0"/>
          <a:lstStyle>
            <a:lvl1pPr algn="r">
              <a:defRPr/>
            </a:lvl1pPr>
          </a:lstStyle>
          <a:p>
            <a:pPr>
              <a:defRPr/>
            </a:pPr>
            <a:fld id="{7209E6C1-1C34-425C-B085-B5FA8DE29391}" type="slidenum">
              <a:rPr lang="zh-CN" altLang="en-US" smtClean="0"/>
            </a:fld>
            <a:endParaRPr lang="en-US" altLang="zh-CN" sz="1800" dirty="0"/>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endParaRPr lang="zh-CN" altLang="en-US"/>
          </a:p>
        </p:txBody>
      </p:sp>
      <p:sp>
        <p:nvSpPr>
          <p:cNvPr id="1048596"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endParaRPr lang="zh-CN" altLang="en-US"/>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fld>
            <a:endParaRPr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endParaRPr lang="zh-CN" altLang="en-US"/>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endParaRPr lang="zh-CN" altLang="en-US"/>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endParaRPr lang="zh-CN" altLang="en-US"/>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endParaRPr lang="zh-CN" altLang="en-US"/>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702030404030204" charset="0"/>
                <a:ea typeface="SimSun" pitchFamily="2" charset="-122"/>
                <a:sym typeface="Calibri" panose="020F0702030404030204" charset="0"/>
              </a:defRPr>
            </a:lvl1pPr>
            <a:lvl2pPr eaLnBrk="0" hangingPunct="0">
              <a:defRPr>
                <a:solidFill>
                  <a:srgbClr val="000000"/>
                </a:solidFill>
                <a:latin typeface="Calibri" panose="020F0702030404030204" charset="0"/>
                <a:ea typeface="SimSun" pitchFamily="2" charset="-122"/>
                <a:sym typeface="Calibri" panose="020F0702030404030204" charset="0"/>
              </a:defRPr>
            </a:lvl2pPr>
            <a:lvl3pPr eaLnBrk="0" hangingPunct="0">
              <a:defRPr>
                <a:solidFill>
                  <a:srgbClr val="000000"/>
                </a:solidFill>
                <a:latin typeface="Calibri" panose="020F0702030404030204" charset="0"/>
                <a:ea typeface="SimSun" pitchFamily="2" charset="-122"/>
                <a:sym typeface="Calibri" panose="020F0702030404030204" charset="0"/>
              </a:defRPr>
            </a:lvl3pPr>
            <a:lvl4pPr eaLnBrk="0" hangingPunct="0">
              <a:defRPr>
                <a:solidFill>
                  <a:srgbClr val="000000"/>
                </a:solidFill>
                <a:latin typeface="Calibri" panose="020F0702030404030204" charset="0"/>
                <a:ea typeface="SimSun" pitchFamily="2" charset="-122"/>
                <a:sym typeface="Calibri" panose="020F0702030404030204" charset="0"/>
              </a:defRPr>
            </a:lvl4pPr>
            <a:lvl5pPr eaLnBrk="0" hangingPunct="0">
              <a:defRPr>
                <a:solidFill>
                  <a:srgbClr val="000000"/>
                </a:solidFill>
                <a:latin typeface="Calibri" panose="020F0702030404030204" charset="0"/>
                <a:ea typeface="SimSun" pitchFamily="2" charset="-122"/>
                <a:sym typeface="Calibri" panose="020F0702030404030204" charset="0"/>
              </a:defRPr>
            </a:lvl5pPr>
            <a:lvl6pPr marL="22828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6pPr>
            <a:lvl7pPr marL="27400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7pPr>
            <a:lvl8pPr marL="31972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8pPr>
            <a:lvl9pPr marL="36544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Microsoft YaHei"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702030404030204" charset="0"/>
              </a:rPr>
            </a:fld>
            <a:endParaRPr lang="zh-CN" altLang="en-US" b="1" i="1">
              <a:sym typeface="Calibri" panose="020F070203040403020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Microsoft YaHei" panose="020B0503020204020204" pitchFamily="34" charset="-122"/>
              </a:defRPr>
            </a:lvl1pPr>
          </a:lstStyle>
          <a:p>
            <a:pPr fontAlgn="base">
              <a:spcBef>
                <a:spcPct val="0"/>
              </a:spcBef>
              <a:spcAft>
                <a:spcPct val="0"/>
              </a:spcAft>
            </a:pPr>
            <a:endParaRPr lang="zh-CN" altLang="en-US">
              <a:sym typeface="Calibri" panose="020F070203040403020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Microsoft YaHei" panose="020B0503020204020204" pitchFamily="34" charset="-122"/>
              </a:defRPr>
            </a:lvl1pPr>
          </a:lstStyle>
          <a:p>
            <a:pPr fontAlgn="base">
              <a:spcBef>
                <a:spcPct val="0"/>
              </a:spcBef>
              <a:spcAft>
                <a:spcPct val="0"/>
              </a:spcAft>
            </a:pPr>
            <a:fld id="{4735416B-1EEB-4908-B3FA-75CB8A360816}" type="slidenum">
              <a:rPr lang="zh-CN" altLang="en-US">
                <a:sym typeface="Calibri" panose="020F0702030404030204" charset="0"/>
              </a:rPr>
            </a:fld>
            <a:endParaRPr lang="zh-CN" altLang="en-US">
              <a:sym typeface="Calibri" panose="020F070203040403020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702030404030204" charset="0"/>
              <a:buChar char=" "/>
              <a:defRPr sz="3200">
                <a:solidFill>
                  <a:srgbClr val="404040"/>
                </a:solidFill>
                <a:latin typeface="Calibri" panose="020F0702030404030204" charset="0"/>
                <a:ea typeface="SimSun" pitchFamily="2" charset="-122"/>
              </a:defRPr>
            </a:lvl1pPr>
            <a:lvl2pPr marL="742950" indent="-285750">
              <a:lnSpc>
                <a:spcPct val="90000"/>
              </a:lnSpc>
              <a:spcBef>
                <a:spcPts val="150"/>
              </a:spcBef>
              <a:spcAft>
                <a:spcPts val="300"/>
              </a:spcAft>
              <a:buClr>
                <a:srgbClr val="0B4DA2"/>
              </a:buClr>
              <a:buSzPct val="100000"/>
              <a:buFont typeface="Calibri" panose="020F0702030404030204" charset="0"/>
              <a:buChar char="◦"/>
              <a:defRPr sz="1300">
                <a:solidFill>
                  <a:srgbClr val="404040"/>
                </a:solidFill>
                <a:latin typeface="Calibri" panose="020F0702030404030204" charset="0"/>
                <a:ea typeface="SimSun" pitchFamily="2" charset="-122"/>
              </a:defRPr>
            </a:lvl2pPr>
            <a:lvl3pPr marL="11430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3pPr>
            <a:lvl4pPr marL="16002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4pPr>
            <a:lvl5pPr marL="20574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70203040403020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70203040403020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4462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2" name="文本框 1"/>
          <p:cNvSpPr txBox="1"/>
          <p:nvPr/>
        </p:nvSpPr>
        <p:spPr>
          <a:xfrm>
            <a:off x="3314065" y="2286000"/>
            <a:ext cx="5563870" cy="706755"/>
          </a:xfrm>
          <a:prstGeom prst="rect">
            <a:avLst/>
          </a:prstGeom>
          <a:noFill/>
        </p:spPr>
        <p:txBody>
          <a:bodyPr wrap="square" rtlCol="0">
            <a:spAutoFit/>
          </a:bodyPr>
          <a:p>
            <a:r>
              <a:rPr lang="en-US" altLang="zh-CN"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cs typeface="DejaVu Serif Condensed" panose="02060606050605020204" charset="0"/>
                <a:sym typeface="+mn-ea"/>
              </a:rPr>
              <a:t>2021.10.22 </a:t>
            </a:r>
            <a:r>
              <a:rPr lang="zh-CN" altLang="en-US"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ea typeface="文泉驿微米黑" panose="020B0606030804020204" charset="-122"/>
                <a:cs typeface="DejaVu Serif Condensed" panose="02060606050605020204" charset="0"/>
                <a:sym typeface="+mn-ea"/>
              </a:rPr>
              <a:t>组会汇报</a:t>
            </a:r>
            <a:endParaRPr lang="zh-CN" altLang="en-US" sz="4000" b="1">
              <a:ln w="9525">
                <a:solidFill>
                  <a:schemeClr val="bg1"/>
                </a:solidFill>
                <a:prstDash val="solid"/>
              </a:ln>
              <a:gradFill>
                <a:gsLst>
                  <a:gs pos="21000">
                    <a:srgbClr val="53575C"/>
                  </a:gs>
                  <a:gs pos="88000">
                    <a:srgbClr val="C5C7CA"/>
                  </a:gs>
                </a:gsLst>
                <a:lin ang="5400000"/>
              </a:gradFill>
              <a:effectLst>
                <a:outerShdw blurRad="12700" dist="38100" dir="2700000" algn="tl" rotWithShape="0">
                  <a:schemeClr val="bg1">
                    <a:lumMod val="50000"/>
                  </a:schemeClr>
                </a:outerShdw>
              </a:effectLst>
              <a:latin typeface="DejaVu Serif Condensed" panose="02060606050605020204" charset="0"/>
              <a:ea typeface="文泉驿微米黑" panose="020B0606030804020204" charset="-122"/>
              <a:cs typeface="DejaVu Serif Condensed" panose="02060606050605020204" charset="0"/>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21820236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2021.10.22</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Method</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descr="Global state function Φu"/>
          <p:cNvPicPr>
            <a:picLocks noChangeAspect="1"/>
          </p:cNvPicPr>
          <p:nvPr/>
        </p:nvPicPr>
        <p:blipFill>
          <a:blip r:embed="rId1"/>
          <a:stretch>
            <a:fillRect/>
          </a:stretch>
        </p:blipFill>
        <p:spPr>
          <a:xfrm>
            <a:off x="-318770" y="1012825"/>
            <a:ext cx="6115050" cy="4610100"/>
          </a:xfrm>
          <a:prstGeom prst="rect">
            <a:avLst/>
          </a:prstGeom>
        </p:spPr>
      </p:pic>
      <p:pic>
        <p:nvPicPr>
          <p:cNvPr id="8" name="图片 7" descr="Concatenation operation ρu-&gt;v."/>
          <p:cNvPicPr>
            <a:picLocks noChangeAspect="1"/>
          </p:cNvPicPr>
          <p:nvPr/>
        </p:nvPicPr>
        <p:blipFill>
          <a:blip r:embed="rId2"/>
          <a:stretch>
            <a:fillRect/>
          </a:stretch>
        </p:blipFill>
        <p:spPr>
          <a:xfrm>
            <a:off x="4575175" y="757555"/>
            <a:ext cx="6791325" cy="5657850"/>
          </a:xfrm>
          <a:prstGeom prst="rect">
            <a:avLst/>
          </a:prstGeom>
        </p:spPr>
      </p:pic>
    </p:spTree>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descr="experiments"/>
          <p:cNvPicPr>
            <a:picLocks noChangeAspect="1"/>
          </p:cNvPicPr>
          <p:nvPr/>
        </p:nvPicPr>
        <p:blipFill>
          <a:blip r:embed="rId1"/>
          <a:stretch>
            <a:fillRect/>
          </a:stretch>
        </p:blipFill>
        <p:spPr>
          <a:xfrm>
            <a:off x="377825" y="171450"/>
            <a:ext cx="11410950" cy="6515100"/>
          </a:xfrm>
          <a:prstGeom prst="rect">
            <a:avLst/>
          </a:prstGeom>
        </p:spPr>
      </p:pic>
      <p:sp>
        <p:nvSpPr>
          <p:cNvPr id="2" name="标题 1"/>
          <p:cNvSpPr>
            <a:spLocks noGrp="1"/>
          </p:cNvSpPr>
          <p:nvPr>
            <p:ph type="title"/>
          </p:nvPr>
        </p:nvSpPr>
        <p:spPr/>
        <p:txBody>
          <a:bodyPr/>
          <a:p>
            <a:r>
              <a:rPr lang="en-US" altLang="zh-CN" sz="3200" b="1"/>
              <a:t>Experiments</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158750" y="400050"/>
            <a:ext cx="11687175" cy="6057900"/>
          </a:xfrm>
          <a:prstGeom prst="rect">
            <a:avLst/>
          </a:prstGeom>
        </p:spPr>
      </p:pic>
      <p:pic>
        <p:nvPicPr>
          <p:cNvPr id="6" name="图片 5"/>
          <p:cNvPicPr>
            <a:picLocks noChangeAspect="1"/>
          </p:cNvPicPr>
          <p:nvPr/>
        </p:nvPicPr>
        <p:blipFill>
          <a:blip r:embed="rId3"/>
          <a:stretch>
            <a:fillRect/>
          </a:stretch>
        </p:blipFill>
        <p:spPr>
          <a:xfrm>
            <a:off x="377825" y="594995"/>
            <a:ext cx="6619875" cy="452437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nodeType="clickEffect">
                                  <p:stCondLst>
                                    <p:cond delay="0"/>
                                  </p:stCondLst>
                                  <p:childTnLst>
                                    <p:anim calcmode="lin" valueType="num">
                                      <p:cBhvr additive="base">
                                        <p:cTn id="22" dur="500"/>
                                        <p:tgtEl>
                                          <p:spTgt spid="6"/>
                                        </p:tgtEl>
                                        <p:attrNameLst>
                                          <p:attrName>ppt_y</p:attrName>
                                        </p:attrNameLst>
                                      </p:cBhvr>
                                      <p:tavLst>
                                        <p:tav tm="0">
                                          <p:val>
                                            <p:strVal val="#ppt_y"/>
                                          </p:val>
                                        </p:tav>
                                        <p:tav tm="100000">
                                          <p:val>
                                            <p:strVal val="#ppt_y+#ppt_h*1.125000"/>
                                          </p:val>
                                        </p:tav>
                                      </p:tavLst>
                                    </p:anim>
                                    <p:animEffect transition="out" filter="wipe(down)">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Test——Pharmaceutical co-crystals </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83515" y="1181735"/>
            <a:ext cx="5601970" cy="5038725"/>
          </a:xfrm>
          <a:prstGeom prst="rect">
            <a:avLst/>
          </a:prstGeom>
        </p:spPr>
      </p:pic>
      <p:pic>
        <p:nvPicPr>
          <p:cNvPr id="7" name="图片 6"/>
          <p:cNvPicPr>
            <a:picLocks noChangeAspect="1"/>
          </p:cNvPicPr>
          <p:nvPr/>
        </p:nvPicPr>
        <p:blipFill>
          <a:blip r:embed="rId2"/>
          <a:stretch>
            <a:fillRect/>
          </a:stretch>
        </p:blipFill>
        <p:spPr>
          <a:xfrm>
            <a:off x="6245860" y="1800860"/>
            <a:ext cx="5613400" cy="3930650"/>
          </a:xfrm>
          <a:prstGeom prst="rect">
            <a:avLst/>
          </a:prstGeom>
        </p:spPr>
      </p:pic>
      <p:pic>
        <p:nvPicPr>
          <p:cNvPr id="8" name="图片 7"/>
          <p:cNvPicPr>
            <a:picLocks noChangeAspect="1"/>
          </p:cNvPicPr>
          <p:nvPr/>
        </p:nvPicPr>
        <p:blipFill>
          <a:blip r:embed="rId3"/>
          <a:stretch>
            <a:fillRect/>
          </a:stretch>
        </p:blipFill>
        <p:spPr>
          <a:xfrm>
            <a:off x="1706245" y="1181735"/>
            <a:ext cx="4019550" cy="498157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Test——π–π co-crystals</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915035" y="2272030"/>
            <a:ext cx="10145395" cy="2766060"/>
          </a:xfrm>
          <a:prstGeom prst="rect">
            <a:avLst/>
          </a:prstGeom>
        </p:spPr>
      </p:pic>
    </p:spTree>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Test——energetic cocrystals (ECCs)</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332230" y="2114550"/>
            <a:ext cx="9248775" cy="3086100"/>
          </a:xfrm>
          <a:prstGeom prst="rect">
            <a:avLst/>
          </a:prstGeom>
        </p:spPr>
      </p:pic>
      <p:pic>
        <p:nvPicPr>
          <p:cNvPr id="6" name="图片 5"/>
          <p:cNvPicPr>
            <a:picLocks noChangeAspect="1"/>
          </p:cNvPicPr>
          <p:nvPr/>
        </p:nvPicPr>
        <p:blipFill>
          <a:blip r:embed="rId2"/>
          <a:stretch>
            <a:fillRect/>
          </a:stretch>
        </p:blipFill>
        <p:spPr>
          <a:xfrm>
            <a:off x="2039620" y="123825"/>
            <a:ext cx="7496175" cy="6610350"/>
          </a:xfrm>
          <a:prstGeom prst="rect">
            <a:avLst/>
          </a:prstGeom>
        </p:spPr>
      </p:pic>
      <p:pic>
        <p:nvPicPr>
          <p:cNvPr id="7" name="图片 6"/>
          <p:cNvPicPr>
            <a:picLocks noChangeAspect="1"/>
          </p:cNvPicPr>
          <p:nvPr/>
        </p:nvPicPr>
        <p:blipFill>
          <a:blip r:embed="rId3"/>
          <a:stretch>
            <a:fillRect/>
          </a:stretch>
        </p:blipFill>
        <p:spPr>
          <a:xfrm>
            <a:off x="66675" y="1718945"/>
            <a:ext cx="12058650" cy="3419475"/>
          </a:xfrm>
          <a:prstGeom prst="rect">
            <a:avLst/>
          </a:prstGeom>
        </p:spPr>
      </p:pic>
      <p:sp>
        <p:nvSpPr>
          <p:cNvPr id="8" name="流程图: 可选过程 7"/>
          <p:cNvSpPr/>
          <p:nvPr/>
        </p:nvSpPr>
        <p:spPr>
          <a:xfrm>
            <a:off x="5190490" y="3652520"/>
            <a:ext cx="2157730" cy="1471930"/>
          </a:xfrm>
          <a:prstGeom prst="flowChartAlternateProcess">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4" name="文本框 3"/>
          <p:cNvSpPr txBox="1"/>
          <p:nvPr/>
        </p:nvSpPr>
        <p:spPr>
          <a:xfrm>
            <a:off x="4559935" y="2001520"/>
            <a:ext cx="3071495" cy="1014730"/>
          </a:xfrm>
          <a:prstGeom prst="rect">
            <a:avLst/>
          </a:prstGeom>
          <a:noFill/>
        </p:spPr>
        <p:txBody>
          <a:bodyPr wrap="square" rtlCol="0" anchor="t">
            <a:spAutoFit/>
          </a:bodyPr>
          <a:p>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谢谢</a:t>
            </a:r>
            <a:r>
              <a:rPr lang="en-US" altLang="zh-CN" sz="6000" b="1">
                <a:solidFill>
                  <a:schemeClr val="accent1"/>
                </a:solidFill>
                <a:effectLst>
                  <a:outerShdw blurRad="38100" dist="25400" dir="5400000" algn="ctr" rotWithShape="0">
                    <a:srgbClr val="6E747A">
                      <a:alpha val="43000"/>
                    </a:srgbClr>
                  </a:outerShdw>
                </a:effectLst>
                <a:latin typeface="+mj-lt"/>
                <a:cs typeface="+mj-lt"/>
                <a:sym typeface="+mn-ea"/>
              </a:rPr>
              <a:t>~</a:t>
            </a:r>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a:t>
            </a:r>
            <a:endPar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21080236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2021.10.08</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95" y="5102006"/>
            <a:ext cx="12214225" cy="1772503"/>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7" name="矩形 6"/>
          <p:cNvSpPr/>
          <p:nvPr/>
        </p:nvSpPr>
        <p:spPr>
          <a:xfrm>
            <a:off x="-22225" y="1"/>
            <a:ext cx="12214225" cy="1742422"/>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9" name="菱形 8"/>
          <p:cNvSpPr/>
          <p:nvPr/>
        </p:nvSpPr>
        <p:spPr>
          <a:xfrm>
            <a:off x="635594" y="2384555"/>
            <a:ext cx="1900990" cy="1690110"/>
          </a:xfrm>
          <a:prstGeom prst="diamond">
            <a:avLst/>
          </a:prstGeom>
          <a:solidFill>
            <a:srgbClr val="004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32709" y="2802489"/>
            <a:ext cx="906761" cy="8542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09363" y="2746120"/>
            <a:ext cx="385010" cy="1015663"/>
          </a:xfrm>
          <a:prstGeom prst="rect">
            <a:avLst/>
          </a:prstGeom>
          <a:noFill/>
        </p:spPr>
        <p:txBody>
          <a:bodyPr wrap="square" rtlCol="0">
            <a:spAutoFit/>
          </a:bodyPr>
          <a:lstStyle/>
          <a:p>
            <a:r>
              <a:rPr lang="en-US" altLang="zh-CN" sz="6000" dirty="0">
                <a:solidFill>
                  <a:schemeClr val="bg1"/>
                </a:solidFill>
                <a:latin typeface="Times New Roman" panose="02020603050405020304" pitchFamily="18" charset="0"/>
                <a:cs typeface="Times New Roman" panose="02020603050405020304" pitchFamily="18" charset="0"/>
              </a:rPr>
              <a:t>1</a:t>
            </a:r>
            <a:endParaRPr lang="zh-CN" altLang="en-US" sz="6000" dirty="0">
              <a:solidFill>
                <a:schemeClr val="bg1"/>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3072765" y="2531745"/>
            <a:ext cx="8011795" cy="1445260"/>
          </a:xfrm>
          <a:prstGeom prst="rect">
            <a:avLst/>
          </a:prstGeom>
          <a:noFill/>
        </p:spPr>
        <p:txBody>
          <a:bodyPr wrap="square" rtlCol="0">
            <a:spAutoFit/>
          </a:bodyPr>
          <a:lstStyle/>
          <a:p>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o-</a:t>
            </a:r>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rystal </a:t>
            </a:r>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G</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raph </a:t>
            </a:r>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N</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etwork (CCGNet)</a:t>
            </a:r>
            <a:endParaRPr lang="zh-CN" altLang="en-US" sz="4400" b="1" dirty="0">
              <a:solidFill>
                <a:schemeClr val="bg1">
                  <a:lumMod val="50000"/>
                </a:schemeClr>
              </a:solidFill>
              <a:latin typeface="Microsoft YaHei" panose="020B0503020204020204" pitchFamily="34" charset="-122"/>
              <a:ea typeface="Microsoft YaHei" panose="020B0503020204020204" pitchFamily="34" charset="-122"/>
            </a:endParaRPr>
          </a:p>
        </p:txBody>
      </p:sp>
      <p:pic>
        <p:nvPicPr>
          <p:cNvPr id="2" name="图片 1" descr="SHU_VI_LOGO.svg"/>
          <p:cNvPicPr>
            <a:picLocks noChangeAspect="1"/>
          </p:cNvPicPr>
          <p:nvPr/>
        </p:nvPicPr>
        <p:blipFill>
          <a:blip r:embed="rId1"/>
          <a:stretch>
            <a:fillRect/>
          </a:stretch>
        </p:blipFill>
        <p:spPr>
          <a:xfrm>
            <a:off x="10928350" y="208915"/>
            <a:ext cx="1056640" cy="1324610"/>
          </a:xfrm>
          <a:prstGeom prst="rect">
            <a:avLst/>
          </a:prstGeom>
        </p:spPr>
      </p:pic>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b="1"/>
              <a:t>Cocrystals(CCs)</a:t>
            </a:r>
            <a:endParaRPr kumimoji="1" lang="zh-CN" altLang="en-US" sz="3200" b="1"/>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5" name="图片 4" descr="Cocrystals(CCs)"/>
          <p:cNvPicPr>
            <a:picLocks noChangeAspect="1"/>
          </p:cNvPicPr>
          <p:nvPr/>
        </p:nvPicPr>
        <p:blipFill>
          <a:blip r:embed="rId1"/>
          <a:stretch>
            <a:fillRect/>
          </a:stretch>
        </p:blipFill>
        <p:spPr>
          <a:xfrm>
            <a:off x="-276225" y="360680"/>
            <a:ext cx="11506200" cy="6419850"/>
          </a:xfrm>
          <a:prstGeom prst="rect">
            <a:avLst/>
          </a:prstGeom>
        </p:spPr>
      </p:pic>
      <p:sp>
        <p:nvSpPr>
          <p:cNvPr id="6" name="文本框 5"/>
          <p:cNvSpPr txBox="1"/>
          <p:nvPr/>
        </p:nvSpPr>
        <p:spPr>
          <a:xfrm>
            <a:off x="7032625" y="514350"/>
            <a:ext cx="4197350" cy="2061210"/>
          </a:xfrm>
          <a:prstGeom prst="rect">
            <a:avLst/>
          </a:prstGeom>
          <a:noFill/>
        </p:spPr>
        <p:txBody>
          <a:bodyPr wrap="square" rtlCol="0">
            <a:spAutoFit/>
          </a:bodyPr>
          <a:p>
            <a:pPr marL="285750" indent="-285750">
              <a:buFont typeface="Arial" panose="02080604020202020204" pitchFamily="34" charset="0"/>
              <a:buChar char="•"/>
            </a:pPr>
            <a:r>
              <a:rPr lang="zh-CN" altLang="en-US" sz="1600" b="1">
                <a:solidFill>
                  <a:schemeClr val="bg1">
                    <a:lumMod val="50000"/>
                  </a:schemeClr>
                </a:solidFill>
              </a:rPr>
              <a:t>共晶体或共晶（英语：cocrystal）是晶体学中的概念，人们对其定义有着争议，一种认为共晶体是由至少两种组分组成的晶体，其组分可以是原子分子或离子。</a:t>
            </a:r>
            <a:endParaRPr lang="zh-CN" altLang="en-US" sz="1600" b="1">
              <a:solidFill>
                <a:schemeClr val="bg1">
                  <a:lumMod val="50000"/>
                </a:schemeClr>
              </a:solidFill>
            </a:endParaRPr>
          </a:p>
          <a:p>
            <a:pPr marL="285750" indent="-285750">
              <a:buFont typeface="Arial" panose="02080604020202020204" pitchFamily="34" charset="0"/>
              <a:buChar char="•"/>
            </a:pPr>
            <a:r>
              <a:rPr lang="zh-CN" altLang="en-US" sz="1600" b="1">
                <a:solidFill>
                  <a:schemeClr val="bg1">
                    <a:lumMod val="50000"/>
                  </a:schemeClr>
                </a:solidFill>
              </a:rPr>
              <a:t>另一种认为共晶体是由至少两种组分组成的、具有独特性质的晶体。也有认为液相合金通过共晶凝固同时结晶出两个固相，这样两相的混合物成为共晶组织或共晶体。</a:t>
            </a:r>
            <a:endParaRPr lang="zh-CN" altLang="en-US" sz="1600" b="1">
              <a:solidFill>
                <a:schemeClr val="bg1">
                  <a:lumMod val="50000"/>
                </a:schemeClr>
              </a:solidFill>
            </a:endParaRPr>
          </a:p>
        </p:txBody>
      </p:sp>
      <p:sp>
        <p:nvSpPr>
          <p:cNvPr id="7" name="文本框 6"/>
          <p:cNvSpPr txBox="1"/>
          <p:nvPr/>
        </p:nvSpPr>
        <p:spPr>
          <a:xfrm>
            <a:off x="9234805" y="4598670"/>
            <a:ext cx="2726690" cy="1814830"/>
          </a:xfrm>
          <a:prstGeom prst="rect">
            <a:avLst/>
          </a:prstGeom>
          <a:noFill/>
        </p:spPr>
        <p:txBody>
          <a:bodyPr wrap="square" rtlCol="0" anchor="t">
            <a:spAutoFit/>
          </a:bodyPr>
          <a:p>
            <a:pPr marL="285750" indent="-285750">
              <a:buFont typeface="Arial" panose="02080604020202020204" pitchFamily="34" charset="0"/>
              <a:buChar char="•"/>
            </a:pPr>
            <a:r>
              <a:rPr lang="zh-CN" altLang="en-US" sz="1600" b="1">
                <a:solidFill>
                  <a:srgbClr val="FF0000"/>
                </a:solidFill>
              </a:rPr>
              <a:t>共晶体的组分通过非共价相互作用，如氢键、离子键、范德华力或π相互作用结合。分子间相互作用让晶体产生了和原来各自组分不同的物理及化学性质。</a:t>
            </a:r>
            <a:endParaRPr lang="zh-CN" altLang="en-US" sz="1600" b="1">
              <a:solidFill>
                <a:srgbClr val="FF0000"/>
              </a:solidFill>
            </a:endParaRPr>
          </a:p>
        </p:txBody>
      </p:sp>
    </p:spTree>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Data</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descr="Data"/>
          <p:cNvPicPr>
            <a:picLocks noChangeAspect="1"/>
          </p:cNvPicPr>
          <p:nvPr/>
        </p:nvPicPr>
        <p:blipFill>
          <a:blip r:embed="rId1"/>
          <a:stretch>
            <a:fillRect/>
          </a:stretch>
        </p:blipFill>
        <p:spPr>
          <a:xfrm>
            <a:off x="2009775" y="1452245"/>
            <a:ext cx="8172450" cy="3952875"/>
          </a:xfrm>
          <a:prstGeom prst="rect">
            <a:avLst/>
          </a:prstGeom>
        </p:spPr>
      </p:pic>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Data</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内容占位符 4"/>
          <p:cNvPicPr>
            <a:picLocks noChangeAspect="1"/>
          </p:cNvPicPr>
          <p:nvPr>
            <p:ph idx="1"/>
          </p:nvPr>
        </p:nvPicPr>
        <p:blipFill>
          <a:blip r:embed="rId1"/>
          <a:stretch>
            <a:fillRect/>
          </a:stretch>
        </p:blipFill>
        <p:spPr>
          <a:xfrm>
            <a:off x="5263515" y="101600"/>
            <a:ext cx="5514975" cy="6513195"/>
          </a:xfrm>
          <a:prstGeom prst="rect">
            <a:avLst/>
          </a:prstGeom>
        </p:spPr>
      </p:pic>
      <p:sp>
        <p:nvSpPr>
          <p:cNvPr id="6" name="文本框 5"/>
          <p:cNvSpPr txBox="1"/>
          <p:nvPr/>
        </p:nvSpPr>
        <p:spPr>
          <a:xfrm>
            <a:off x="347980" y="1162050"/>
            <a:ext cx="4832985" cy="5077460"/>
          </a:xfrm>
          <a:prstGeom prst="rect">
            <a:avLst/>
          </a:prstGeom>
          <a:noFill/>
        </p:spPr>
        <p:txBody>
          <a:bodyPr wrap="square" rtlCol="0">
            <a:spAutoFit/>
          </a:bodyPr>
          <a:p>
            <a:pPr marL="342900" indent="-342900">
              <a:buAutoNum type="arabicPeriod"/>
            </a:pPr>
            <a:r>
              <a:rPr lang="zh-CN" altLang="en-US" sz="1200" b="1">
                <a:solidFill>
                  <a:srgbClr val="FF0000"/>
                </a:solidFill>
              </a:rPr>
              <a:t>Only containing two chemically different polyatomic units.</a:t>
            </a:r>
            <a:endParaRPr lang="zh-CN" altLang="en-US" sz="1200" b="1">
              <a:solidFill>
                <a:srgbClr val="FF0000"/>
              </a:solidFill>
            </a:endParaRPr>
          </a:p>
          <a:p>
            <a:pPr marL="342900" indent="-342900">
              <a:buAutoNum type="arabicPeriod"/>
            </a:pPr>
            <a:endParaRPr lang="zh-CN" altLang="en-US" sz="1200" b="1"/>
          </a:p>
          <a:p>
            <a:pPr marL="342900" indent="-342900">
              <a:buAutoNum type="arabicPeriod"/>
            </a:pPr>
            <a:r>
              <a:rPr lang="zh-CN" altLang="en-US" sz="1200" b="1">
                <a:solidFill>
                  <a:srgbClr val="FF0000"/>
                </a:solidFill>
              </a:rPr>
              <a:t>Having 3D structures and no disorder atoms to avoid lowquality structures.</a:t>
            </a:r>
            <a:endParaRPr lang="zh-CN" altLang="en-US" sz="1200" b="1">
              <a:solidFill>
                <a:srgbClr val="FF0000"/>
              </a:solidFill>
            </a:endParaRPr>
          </a:p>
          <a:p>
            <a:pPr marL="342900" indent="-342900">
              <a:buAutoNum type="arabicPeriod"/>
            </a:pPr>
            <a:endParaRPr lang="zh-CN" altLang="en-US" sz="1200" b="1"/>
          </a:p>
          <a:p>
            <a:pPr marL="342900" indent="-342900">
              <a:buAutoNum type="arabicPeriod"/>
            </a:pPr>
            <a:r>
              <a:rPr lang="zh-CN" altLang="en-US" sz="1200" b="1"/>
              <a:t>Not containing any of a set common solvents or small</a:t>
            </a:r>
            <a:r>
              <a:rPr lang="en-US" altLang="zh-CN" sz="1200" b="1"/>
              <a:t> </a:t>
            </a:r>
            <a:r>
              <a:rPr lang="zh-CN" altLang="en-US" sz="1200" b="1"/>
              <a:t>molecule, which are liquid/gaseous at room temperature, as listed in the Supplementary Table 1.</a:t>
            </a:r>
            <a:endParaRPr lang="zh-CN" altLang="en-US" sz="1200" b="1"/>
          </a:p>
          <a:p>
            <a:pPr marL="342900" indent="-342900">
              <a:buAutoNum type="arabicPeriod"/>
            </a:pPr>
            <a:endParaRPr lang="zh-CN" altLang="en-US" sz="1200" b="1"/>
          </a:p>
          <a:p>
            <a:pPr marL="342900" indent="-342900">
              <a:buAutoNum type="arabicPeriod"/>
            </a:pPr>
            <a:r>
              <a:rPr lang="zh-CN" altLang="en-US" sz="1200" b="1">
                <a:solidFill>
                  <a:srgbClr val="FF0000"/>
                </a:solidFill>
              </a:rPr>
              <a:t>Only containing C, H, O, N, P, S, Cl, Br, I, F, and Si</a:t>
            </a:r>
            <a:r>
              <a:rPr lang="en-US" altLang="zh-CN" sz="1200" b="1">
                <a:solidFill>
                  <a:srgbClr val="FF0000"/>
                </a:solidFill>
              </a:rPr>
              <a:t> </a:t>
            </a:r>
            <a:r>
              <a:rPr lang="zh-CN" altLang="en-US" sz="1200" b="1">
                <a:solidFill>
                  <a:srgbClr val="FF0000"/>
                </a:solidFill>
              </a:rPr>
              <a:t>elements, ruling out metal elements.</a:t>
            </a:r>
            <a:endParaRPr lang="zh-CN" altLang="en-US" sz="1200" b="1">
              <a:solidFill>
                <a:srgbClr val="FF0000"/>
              </a:solidFill>
            </a:endParaRPr>
          </a:p>
          <a:p>
            <a:pPr marL="342900" indent="-342900">
              <a:buAutoNum type="arabicPeriod"/>
            </a:pPr>
            <a:endParaRPr lang="zh-CN" altLang="en-US" sz="1200" b="1"/>
          </a:p>
          <a:p>
            <a:pPr marL="342900" indent="-342900">
              <a:buAutoNum type="arabicPeriod"/>
            </a:pPr>
            <a:r>
              <a:rPr lang="zh-CN" altLang="en-US" sz="1200" b="1"/>
              <a:t>Molecular weight of each component &lt;700, considering the</a:t>
            </a:r>
            <a:r>
              <a:rPr lang="en-US" altLang="zh-CN" sz="1200" b="1"/>
              <a:t> </a:t>
            </a:r>
            <a:r>
              <a:rPr lang="zh-CN" altLang="en-US" sz="1200" b="1"/>
              <a:t>fact that most organic CCs are generally small molecules.</a:t>
            </a:r>
            <a:endParaRPr lang="zh-CN" altLang="en-US" sz="1200" b="1"/>
          </a:p>
          <a:p>
            <a:pPr marL="342900" indent="-342900">
              <a:buAutoNum type="arabicPeriod"/>
            </a:pPr>
            <a:endParaRPr lang="zh-CN" altLang="en-US" sz="1200" b="1"/>
          </a:p>
          <a:p>
            <a:pPr marL="342900" indent="-342900">
              <a:buAutoNum type="arabicPeriod"/>
            </a:pPr>
            <a:r>
              <a:rPr lang="zh-CN" altLang="en-US" sz="1200" b="1"/>
              <a:t>Being neutral components to exclude salts because most</a:t>
            </a:r>
            <a:r>
              <a:rPr lang="en-US" altLang="zh-CN" sz="1200" b="1"/>
              <a:t> </a:t>
            </a:r>
            <a:r>
              <a:rPr lang="zh-CN" altLang="en-US" sz="1200" b="1"/>
              <a:t>functional CCs are neutral/quasineutral.</a:t>
            </a:r>
            <a:endParaRPr lang="zh-CN" altLang="en-US" sz="1200" b="1"/>
          </a:p>
          <a:p>
            <a:pPr marL="342900" indent="-342900">
              <a:buAutoNum type="arabicPeriod"/>
            </a:pPr>
            <a:endParaRPr lang="zh-CN" altLang="en-US" sz="1200" b="1"/>
          </a:p>
          <a:p>
            <a:pPr marL="342900" indent="-342900">
              <a:buAutoNum type="arabicPeriod"/>
            </a:pPr>
            <a:r>
              <a:rPr lang="zh-CN" altLang="en-US" sz="1200" b="1"/>
              <a:t>Ruling out polymorphism to remove duplicate samples,</a:t>
            </a:r>
            <a:r>
              <a:rPr lang="en-US" altLang="zh-CN" sz="1200" b="1"/>
              <a:t> </a:t>
            </a:r>
            <a:r>
              <a:rPr lang="zh-CN" altLang="en-US" sz="1200" b="1"/>
              <a:t>considering that different crystal structures can be formed</a:t>
            </a:r>
            <a:r>
              <a:rPr lang="en-US" altLang="zh-CN" sz="1200" b="1"/>
              <a:t> </a:t>
            </a:r>
            <a:r>
              <a:rPr lang="zh-CN" altLang="en-US" sz="1200" b="1"/>
              <a:t>between the two same co-formers when the crystallization</a:t>
            </a:r>
            <a:r>
              <a:rPr lang="en-US" altLang="zh-CN" sz="1200" b="1"/>
              <a:t> </a:t>
            </a:r>
            <a:r>
              <a:rPr lang="zh-CN" altLang="en-US" sz="1200" b="1"/>
              <a:t>conditions change.</a:t>
            </a:r>
            <a:endParaRPr lang="zh-CN" altLang="en-US" sz="1200" b="1"/>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Representation of samples</a:t>
            </a:r>
            <a:endParaRPr lang="zh-CN" altLang="en-US"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30810" y="1012825"/>
            <a:ext cx="6254115" cy="5720715"/>
          </a:xfrm>
          <a:prstGeom prst="rect">
            <a:avLst/>
          </a:prstGeom>
        </p:spPr>
      </p:pic>
      <p:pic>
        <p:nvPicPr>
          <p:cNvPr id="7" name="图片 6"/>
          <p:cNvPicPr>
            <a:picLocks noChangeAspect="1"/>
          </p:cNvPicPr>
          <p:nvPr/>
        </p:nvPicPr>
        <p:blipFill>
          <a:blip r:embed="rId2"/>
          <a:stretch>
            <a:fillRect/>
          </a:stretch>
        </p:blipFill>
        <p:spPr>
          <a:xfrm>
            <a:off x="6384925" y="1149350"/>
            <a:ext cx="5485130" cy="5129530"/>
          </a:xfrm>
          <a:prstGeom prst="rect">
            <a:avLst/>
          </a:prstGeom>
        </p:spPr>
      </p:pic>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image-20211018203942630"/>
          <p:cNvPicPr>
            <a:picLocks noChangeAspect="1"/>
          </p:cNvPicPr>
          <p:nvPr/>
        </p:nvPicPr>
        <p:blipFill>
          <a:blip r:embed="rId1"/>
          <a:stretch>
            <a:fillRect/>
          </a:stretch>
        </p:blipFill>
        <p:spPr>
          <a:xfrm>
            <a:off x="133985" y="1149350"/>
            <a:ext cx="6534150" cy="4981575"/>
          </a:xfrm>
          <a:prstGeom prst="rect">
            <a:avLst/>
          </a:prstGeom>
        </p:spPr>
      </p:pic>
      <p:sp>
        <p:nvSpPr>
          <p:cNvPr id="2" name="标题 1"/>
          <p:cNvSpPr>
            <a:spLocks noGrp="1"/>
          </p:cNvSpPr>
          <p:nvPr>
            <p:ph type="title"/>
          </p:nvPr>
        </p:nvSpPr>
        <p:spPr/>
        <p:txBody>
          <a:bodyPr/>
          <a:p>
            <a:r>
              <a:rPr lang="zh-CN" altLang="en-US" sz="3200" b="1">
                <a:sym typeface="+mn-ea"/>
              </a:rPr>
              <a:t>Representation of samples</a:t>
            </a:r>
            <a:endParaRPr lang="zh-CN" altLang="en-US" sz="3200" b="1">
              <a:sym typeface="+mn-ea"/>
            </a:endParaRPr>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p:cNvPicPr>
            <a:picLocks noChangeAspect="1"/>
          </p:cNvPicPr>
          <p:nvPr/>
        </p:nvPicPr>
        <p:blipFill>
          <a:blip r:embed="rId2"/>
          <a:stretch>
            <a:fillRect/>
          </a:stretch>
        </p:blipFill>
        <p:spPr>
          <a:xfrm>
            <a:off x="6384925" y="1149350"/>
            <a:ext cx="5485130" cy="5129530"/>
          </a:xfrm>
          <a:prstGeom prst="rect">
            <a:avLst/>
          </a:prstGeom>
        </p:spPr>
      </p:pic>
      <p:sp>
        <p:nvSpPr>
          <p:cNvPr id="3" name="右大括号 2"/>
          <p:cNvSpPr/>
          <p:nvPr/>
        </p:nvSpPr>
        <p:spPr>
          <a:xfrm>
            <a:off x="983615" y="2677160"/>
            <a:ext cx="497840" cy="1750695"/>
          </a:xfrm>
          <a:prstGeom prst="rightBrace">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6" name="右大括号 5"/>
          <p:cNvSpPr/>
          <p:nvPr/>
        </p:nvSpPr>
        <p:spPr>
          <a:xfrm>
            <a:off x="1617980" y="5588635"/>
            <a:ext cx="239395" cy="398145"/>
          </a:xfrm>
          <a:prstGeom prst="rightBrace">
            <a:avLst>
              <a:gd name="adj1" fmla="val 8333"/>
              <a:gd name="adj2" fmla="val 55023"/>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8" name="立方体 7"/>
          <p:cNvSpPr/>
          <p:nvPr/>
        </p:nvSpPr>
        <p:spPr>
          <a:xfrm>
            <a:off x="1510665" y="3354070"/>
            <a:ext cx="526415" cy="447675"/>
          </a:xfrm>
          <a:prstGeom prst="cube">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rPr>
              <a:t>3D</a:t>
            </a:r>
            <a:endPar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9" name="立方体 8"/>
          <p:cNvSpPr/>
          <p:nvPr/>
        </p:nvSpPr>
        <p:spPr>
          <a:xfrm>
            <a:off x="1857375" y="5539105"/>
            <a:ext cx="526415" cy="447675"/>
          </a:xfrm>
          <a:prstGeom prst="cube">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rPr>
              <a:t>3D</a:t>
            </a:r>
            <a:endPar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10" name="右大括号 9"/>
          <p:cNvSpPr/>
          <p:nvPr/>
        </p:nvSpPr>
        <p:spPr>
          <a:xfrm>
            <a:off x="802640" y="4613910"/>
            <a:ext cx="497840" cy="1094740"/>
          </a:xfrm>
          <a:prstGeom prst="rightBrac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11" name="平行四边形 10"/>
          <p:cNvSpPr/>
          <p:nvPr/>
        </p:nvSpPr>
        <p:spPr>
          <a:xfrm>
            <a:off x="1341755" y="5014595"/>
            <a:ext cx="616585" cy="387985"/>
          </a:xfrm>
          <a:prstGeom prst="parallelogram">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rPr>
              <a:t>2D</a:t>
            </a:r>
            <a:endParaRPr kumimoji="0" lang="en-US" altLang="zh-CN" sz="12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Construction of CCGNet model.</a:t>
            </a:r>
            <a:endParaRPr lang="zh-CN" altLang="en-US"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487805" y="1012825"/>
            <a:ext cx="9372600" cy="5581650"/>
          </a:xfrm>
          <a:prstGeom prst="rect">
            <a:avLst/>
          </a:prstGeom>
        </p:spPr>
      </p:pic>
      <p:sp>
        <p:nvSpPr>
          <p:cNvPr id="6" name="圆角矩形 5"/>
          <p:cNvSpPr/>
          <p:nvPr/>
        </p:nvSpPr>
        <p:spPr>
          <a:xfrm>
            <a:off x="6572250" y="1365250"/>
            <a:ext cx="616585" cy="65595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7" name="圆角矩形 6"/>
          <p:cNvSpPr/>
          <p:nvPr/>
        </p:nvSpPr>
        <p:spPr>
          <a:xfrm>
            <a:off x="6572250" y="2546350"/>
            <a:ext cx="616585" cy="65595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8" name="圆角矩形 7"/>
          <p:cNvSpPr/>
          <p:nvPr/>
        </p:nvSpPr>
        <p:spPr>
          <a:xfrm>
            <a:off x="4849495" y="1890395"/>
            <a:ext cx="616585" cy="65595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9" name="圆角矩形 8"/>
          <p:cNvSpPr/>
          <p:nvPr/>
        </p:nvSpPr>
        <p:spPr>
          <a:xfrm>
            <a:off x="2672080" y="3629660"/>
            <a:ext cx="1471930" cy="50736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11" name="图片 10"/>
          <p:cNvPicPr>
            <a:picLocks noChangeAspect="1"/>
          </p:cNvPicPr>
          <p:nvPr/>
        </p:nvPicPr>
        <p:blipFill>
          <a:blip r:embed="rId1"/>
          <a:stretch>
            <a:fillRect/>
          </a:stretch>
        </p:blipFill>
        <p:spPr>
          <a:xfrm>
            <a:off x="5610860" y="3703955"/>
            <a:ext cx="6149975" cy="1938020"/>
          </a:xfrm>
          <a:prstGeom prst="rect">
            <a:avLst/>
          </a:prstGeom>
        </p:spPr>
      </p:pic>
      <p:pic>
        <p:nvPicPr>
          <p:cNvPr id="12" name="图片 11"/>
          <p:cNvPicPr>
            <a:picLocks noChangeAspect="1"/>
          </p:cNvPicPr>
          <p:nvPr/>
        </p:nvPicPr>
        <p:blipFill>
          <a:blip r:embed="rId2"/>
          <a:stretch>
            <a:fillRect/>
          </a:stretch>
        </p:blipFill>
        <p:spPr>
          <a:xfrm>
            <a:off x="5963920" y="1686560"/>
            <a:ext cx="1657350" cy="1409700"/>
          </a:xfrm>
          <a:prstGeom prst="rect">
            <a:avLst/>
          </a:prstGeom>
        </p:spPr>
      </p:pic>
      <p:pic>
        <p:nvPicPr>
          <p:cNvPr id="13" name="图片 12" descr="Node update function Φv"/>
          <p:cNvPicPr>
            <a:picLocks noChangeAspect="1"/>
          </p:cNvPicPr>
          <p:nvPr/>
        </p:nvPicPr>
        <p:blipFill>
          <a:blip r:embed="rId3"/>
          <a:stretch>
            <a:fillRect/>
          </a:stretch>
        </p:blipFill>
        <p:spPr>
          <a:xfrm>
            <a:off x="152400" y="-80010"/>
            <a:ext cx="5724525" cy="6381750"/>
          </a:xfrm>
          <a:prstGeom prst="rect">
            <a:avLst/>
          </a:prstGeom>
        </p:spPr>
      </p:pic>
      <p:sp>
        <p:nvSpPr>
          <p:cNvPr id="15" name="下箭头标注 14"/>
          <p:cNvSpPr/>
          <p:nvPr/>
        </p:nvSpPr>
        <p:spPr>
          <a:xfrm>
            <a:off x="3639185" y="1006475"/>
            <a:ext cx="487680" cy="596900"/>
          </a:xfrm>
          <a:prstGeom prst="downArrow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bg1"/>
                </a:solidFill>
                <a:effectLst/>
                <a:latin typeface="Calibri" panose="020F0702030404030204" charset="0"/>
                <a:ea typeface="SimSun" pitchFamily="2" charset="-122"/>
                <a:sym typeface="Calibri" panose="020F0702030404030204" charset="0"/>
              </a:rPr>
              <a:t>N*N</a:t>
            </a:r>
            <a:endParaRPr kumimoji="0" lang="en-US" altLang="zh-CN" sz="1000" b="1" i="0" u="none" strike="noStrike" cap="none" normalizeH="0" baseline="0" smtClean="0">
              <a:ln>
                <a:noFill/>
              </a:ln>
              <a:solidFill>
                <a:schemeClr val="bg1"/>
              </a:solidFill>
              <a:effectLst/>
              <a:latin typeface="Calibri" panose="020F0702030404030204" charset="0"/>
              <a:ea typeface="SimSun" pitchFamily="2" charset="-122"/>
              <a:sym typeface="Calibri" panose="020F0702030404030204" charset="0"/>
            </a:endParaRPr>
          </a:p>
        </p:txBody>
      </p:sp>
      <p:sp>
        <p:nvSpPr>
          <p:cNvPr id="16" name="右弧形箭头 15"/>
          <p:cNvSpPr/>
          <p:nvPr/>
        </p:nvSpPr>
        <p:spPr>
          <a:xfrm>
            <a:off x="4494530" y="1871980"/>
            <a:ext cx="835025" cy="1064260"/>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
        <p:nvSpPr>
          <p:cNvPr id="17" name="右弧形箭头 16"/>
          <p:cNvSpPr/>
          <p:nvPr/>
        </p:nvSpPr>
        <p:spPr>
          <a:xfrm>
            <a:off x="4563745" y="3096260"/>
            <a:ext cx="765810" cy="894715"/>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
        <p:nvSpPr>
          <p:cNvPr id="18" name="右弧形箭头 17"/>
          <p:cNvSpPr/>
          <p:nvPr/>
        </p:nvSpPr>
        <p:spPr>
          <a:xfrm>
            <a:off x="5081270" y="3990975"/>
            <a:ext cx="695960" cy="666750"/>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
        <p:nvSpPr>
          <p:cNvPr id="19" name="右弧形箭头 18"/>
          <p:cNvSpPr/>
          <p:nvPr/>
        </p:nvSpPr>
        <p:spPr>
          <a:xfrm>
            <a:off x="4563745" y="4856480"/>
            <a:ext cx="606425" cy="785495"/>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1338</Words>
  <Application>WPS 演示</Application>
  <PresentationFormat>宽屏</PresentationFormat>
  <Paragraphs>89</Paragraphs>
  <Slides>15</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Calibri</vt:lpstr>
      <vt:lpstr>DejaVu Sans</vt:lpstr>
      <vt:lpstr>文泉驿微米黑</vt:lpstr>
      <vt:lpstr>Microsoft YaHei</vt:lpstr>
      <vt:lpstr>华文中宋</vt:lpstr>
      <vt:lpstr>Calibri Light</vt:lpstr>
      <vt:lpstr>DejaVu Serif Condensed</vt:lpstr>
      <vt:lpstr>Times New Roman</vt:lpstr>
      <vt:lpstr>Nimbus Roman No9 L</vt:lpstr>
      <vt:lpstr>Microsoft YaHei</vt:lpstr>
      <vt:lpstr>Arial Unicode MS</vt:lpstr>
      <vt:lpstr>SimSun</vt:lpstr>
      <vt:lpstr>Calibri Light</vt:lpstr>
      <vt:lpstr>OpenSymbol</vt:lpstr>
      <vt:lpstr>默认设计模板</vt:lpstr>
      <vt:lpstr>PowerPoint 演示文稿</vt:lpstr>
      <vt:lpstr>PowerPoint 演示文稿</vt:lpstr>
      <vt:lpstr>Cocrystals(CCs)</vt:lpstr>
      <vt:lpstr>Data</vt:lpstr>
      <vt:lpstr>Data</vt:lpstr>
      <vt:lpstr>Representation of samples</vt:lpstr>
      <vt:lpstr>Representation of samples</vt:lpstr>
      <vt:lpstr>Construction of CCGNet model.</vt:lpstr>
      <vt:lpstr>PowerPoint 演示文稿</vt:lpstr>
      <vt:lpstr>PowerPoint 演示文稿</vt:lpstr>
      <vt:lpstr>Experiments</vt:lpstr>
      <vt:lpstr>Test——Pharmaceutical co-crystals </vt:lpstr>
      <vt:lpstr>Test——π–π co-crystals</vt:lpstr>
      <vt:lpstr>Test——energetic cocrystals (ECCs)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yuyouyu</cp:lastModifiedBy>
  <cp:revision>489</cp:revision>
  <dcterms:created xsi:type="dcterms:W3CDTF">2021-10-19T13:23:59Z</dcterms:created>
  <dcterms:modified xsi:type="dcterms:W3CDTF">2021-10-19T13:23:59Z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