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1" r:id="rId3"/>
    <p:sldId id="566" r:id="rId5"/>
    <p:sldId id="565" r:id="rId6"/>
    <p:sldId id="567" r:id="rId7"/>
    <p:sldId id="521" r:id="rId8"/>
    <p:sldId id="522" r:id="rId9"/>
    <p:sldId id="557" r:id="rId10"/>
    <p:sldId id="570" r:id="rId11"/>
    <p:sldId id="569" r:id="rId12"/>
    <p:sldId id="571" r:id="rId13"/>
    <p:sldId id="524" r:id="rId14"/>
    <p:sldId id="568" r:id="rId15"/>
    <p:sldId id="527" r:id="rId16"/>
    <p:sldId id="51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  <p:cmAuthor id="2" name="yuyouyu" initials="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7C"/>
    <a:srgbClr val="CCFFCC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79756" autoAdjust="0"/>
  </p:normalViewPr>
  <p:slideViewPr>
    <p:cSldViewPr snapToGrid="0">
      <p:cViewPr varScale="1">
        <p:scale>
          <a:sx n="89" d="100"/>
          <a:sy n="89" d="100"/>
        </p:scale>
        <p:origin x="1360" y="17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1400">
                <a:sym typeface="+mn-ea"/>
              </a:rPr>
              <a:t>(1)CNN无法处理Non Euclidean Structure的数据，学术上的表达是传统的离散卷积（如问题1中所述）在Non Euclidean Structure的数据上无法保持平移不变性。通俗理解就是在拓扑图中每个顶点的相邻顶点数目都可能不同，那么当然无法用一个同样尺寸的卷积核来进行卷积运算。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(2)由于CNN无法处理Non Euclidean Structure的数据，又希望在这样的数据结构（拓扑图）上有效地提取空间特征来进行机器学习，所以GCN成为了研究的重点。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(3)读到这里大家可能会想，自己的研究问题中没有拓扑结构的网络，那是不是根本就不会用到GCN呢？其实不然，广义上来讲任何数据在赋范空间内都可以建立拓扑关联，谱聚类就是应用了这样的思想（谱聚类（spectral clustering）原理总结）。所以说拓扑连接是一种广义的数据结构，GCN有很大的应用空间。</a:t>
            </a:r>
            <a:endParaRPr lang="zh-CN" altLang="en-US" sz="1400"/>
          </a:p>
          <a:p>
            <a:endParaRPr lang="en-US" altLang="zh-CN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只使用A的话，由于A的对角线上都是0，所以在和特征矩阵H相乘的时候，只会计算一个node的所有邻居的特征的加权和，该node自己的特征却被忽略了。因此，我们可以做一个小小的改动，给A加上一个单位矩阵I，这样就让对角线元素变成1了。</a:t>
            </a:r>
            <a:endParaRPr lang="zh-CN" altLang="en-US"/>
          </a:p>
          <a:p>
            <a:r>
              <a:rPr lang="zh-CN" altLang="en-US">
                <a:sym typeface="+mn-ea"/>
              </a:rPr>
              <a:t>A是没有经过归一化的矩阵，这样与特征矩阵相乘会改变特征原本的分布，产生一些不可预测的问题。所以我们对A做一个标准化处理。首先让A的每一行加起来为1，我们可以乘以一个 [公式] ，D就是度矩阵。我们可以进一步把 [公式] 拆开与A相乘，得到一个对称且归一化的矩阵： [公式] 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228" y="6410338"/>
            <a:ext cx="2844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410338"/>
            <a:ext cx="3860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01972" y="6410338"/>
            <a:ext cx="2844800" cy="476250"/>
          </a:xfrm>
        </p:spPr>
        <p:txBody>
          <a:bodyPr anchor="ctr" anchorCtr="0"/>
          <a:lstStyle>
            <a:lvl1pPr algn="r">
              <a:defRPr/>
            </a:lvl1pPr>
          </a:lstStyle>
          <a:p>
            <a:pPr>
              <a:defRPr/>
            </a:pPr>
            <a:fld id="{7209E6C1-1C34-425C-B085-B5FA8DE29391}" type="slidenum">
              <a:rPr lang="zh-CN" altLang="en-US" smtClean="0"/>
            </a:fld>
            <a:endParaRPr lang="en-US" altLang="zh-CN" sz="1800" dirty="0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702030404030204" charset="0"/>
              </a:rPr>
            </a:fld>
            <a:endParaRPr lang="zh-CN" altLang="en-US" b="1" i="1">
              <a:sym typeface="Calibri" panose="020F070203040403020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70203040403020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702030404030204" charset="0"/>
              </a:rPr>
            </a:fld>
            <a:endParaRPr lang="zh-CN" altLang="en-US">
              <a:sym typeface="Calibri" panose="020F070203040403020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702030404030204" charset="0"/>
              <a:buChar char=" "/>
              <a:defRPr sz="32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3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70203040403020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70203040403020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hyperlink" Target="http://tkipf.github.io/graph-convolutional-networks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4462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985" y="4404722"/>
            <a:ext cx="1795780" cy="2251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82670" y="2256155"/>
            <a:ext cx="5563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cs typeface="DejaVu Serif Condensed" panose="02060606050605020204" charset="0"/>
                <a:sym typeface="+mn-ea"/>
              </a:rPr>
              <a:t>2021.10.15 </a:t>
            </a:r>
            <a:r>
              <a:rPr lang="zh-CN" alt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ea typeface="文泉驿微米黑" panose="020B0606030804020204" charset="-122"/>
                <a:cs typeface="DejaVu Serif Condensed" panose="02060606050605020204" charset="0"/>
                <a:sym typeface="+mn-ea"/>
              </a:rPr>
              <a:t>汇报</a:t>
            </a:r>
            <a:endParaRPr lang="zh-CN" altLang="en-US" sz="4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DejaVu Serif Condensed" panose="02060606050605020204" charset="0"/>
              <a:ea typeface="文泉驿微米黑" panose="020B0606030804020204" charset="-122"/>
              <a:cs typeface="DejaVu Serif Condensed" panose="0206060605060502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0530" y="4501515"/>
            <a:ext cx="307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汇报人：于烨泳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学号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21820236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汇报日期：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2021.10.15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sz="2400" b="1"/>
            </a:br>
            <a:r>
              <a:rPr lang="zh-CN" altLang="en-US" sz="2400" b="1"/>
              <a:t>Convolutional Neural Networks on Graphs with Fast Localized Spectral Filtering</a:t>
            </a:r>
            <a:endParaRPr lang="zh-CN" altLang="en-US" sz="24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图片 10" descr="第二代GC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633730"/>
            <a:ext cx="10940415" cy="622427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068945" cy="784225"/>
          </a:xfrm>
        </p:spPr>
        <p:txBody>
          <a:bodyPr/>
          <a:p>
            <a:r>
              <a:rPr lang="zh-CN" altLang="en-US" b="1"/>
              <a:t>SEMI-SUPERVISED CLASSIFICATION WITH</a:t>
            </a:r>
            <a:r>
              <a:rPr lang="en-US" altLang="zh-CN" b="1"/>
              <a:t> </a:t>
            </a:r>
            <a:r>
              <a:rPr lang="zh-CN" altLang="en-US" b="1"/>
              <a:t>GRAPH CONVOLUTIONAL NETWORKS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1460500"/>
            <a:ext cx="2752725" cy="49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" y="3865880"/>
            <a:ext cx="3590925" cy="714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540" y="2082165"/>
            <a:ext cx="9239250" cy="1514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715" y="4701540"/>
            <a:ext cx="7829550" cy="447675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984885" y="2288540"/>
            <a:ext cx="718820" cy="145669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645" y="5149215"/>
            <a:ext cx="6696075" cy="9239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11115" y="1090930"/>
            <a:ext cx="5385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hlinkClick r:id="rId6"/>
              </a:rPr>
              <a:t>http://tkipf.github.io/graph-convolutional-networks/</a:t>
            </a:r>
            <a:endParaRPr lang="zh-CN" altLang="en-US" sz="1400" b="1">
              <a:hlinkClick r:id="rId6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2735" y="2288540"/>
            <a:ext cx="7795895" cy="260604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vertex domain</a:t>
            </a:r>
            <a:endParaRPr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vertex do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-251460"/>
            <a:ext cx="11163300" cy="676275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Convolution function</a:t>
            </a:r>
            <a:r>
              <a:rPr lang="en-US" altLang="zh-CN" sz="3200" b="1"/>
              <a:t> of CGCNN</a:t>
            </a:r>
            <a:endParaRPr lang="en-US" altLang="zh-CN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" y="1588135"/>
            <a:ext cx="5679440" cy="102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" y="4337050"/>
            <a:ext cx="5261610" cy="1425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9785"/>
          <a:stretch>
            <a:fillRect/>
          </a:stretch>
        </p:blipFill>
        <p:spPr>
          <a:xfrm>
            <a:off x="5829300" y="1544955"/>
            <a:ext cx="5924550" cy="4217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5" y="3803650"/>
            <a:ext cx="2190750" cy="533400"/>
          </a:xfrm>
          <a:prstGeom prst="rect">
            <a:avLst/>
          </a:prstGeom>
        </p:spPr>
      </p:pic>
      <p:sp>
        <p:nvSpPr>
          <p:cNvPr id="12" name="燕尾形箭头 11"/>
          <p:cNvSpPr/>
          <p:nvPr/>
        </p:nvSpPr>
        <p:spPr>
          <a:xfrm rot="5400000">
            <a:off x="2785745" y="2908300"/>
            <a:ext cx="1154430" cy="571500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34075" y="2479675"/>
            <a:ext cx="5715000" cy="8096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93765" y="4227830"/>
            <a:ext cx="5436870" cy="3727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985" y="4404722"/>
            <a:ext cx="1795780" cy="2251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59935" y="2001520"/>
            <a:ext cx="30714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谢谢</a:t>
            </a:r>
            <a:r>
              <a:rPr lang="en-US"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~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！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0530" y="4501515"/>
            <a:ext cx="307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汇报人：于烨泳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学号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21080236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汇报日期：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2021.10.13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项目集成</a:t>
            </a:r>
            <a:endParaRPr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Module deploy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045" y="1262380"/>
            <a:ext cx="12449810" cy="523176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项目集成</a:t>
            </a:r>
            <a:endParaRPr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项目集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66725" y="1090930"/>
            <a:ext cx="10200640" cy="4859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540" y="2956560"/>
            <a:ext cx="2724150" cy="17145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/>
              <a:t>result.xml</a:t>
            </a:r>
            <a:endParaRPr lang="en-US" altLang="zh-CN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" y="1339215"/>
            <a:ext cx="5695950" cy="485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20" y="1188085"/>
            <a:ext cx="5097780" cy="51593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972810" y="3622040"/>
            <a:ext cx="765810" cy="4775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  <a:cs typeface="+mj-lt"/>
                <a:sym typeface="+mn-ea"/>
              </a:rPr>
              <a:t>Graph Convolutional Neural Networks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  <a:cs typeface="+mj-lt"/>
                <a:sym typeface="+mn-ea"/>
              </a:rPr>
              <a:t>(</a:t>
            </a:r>
            <a:r>
              <a:rPr kumimoji="1" lang="en-US" altLang="zh-CN" sz="2800" b="1">
                <a:sym typeface="+mn-ea"/>
              </a:rPr>
              <a:t>GCN)</a:t>
            </a:r>
            <a:endParaRPr kumimoji="1" lang="en-US" altLang="zh-CN" sz="28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卷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1793875"/>
            <a:ext cx="4770755" cy="3335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793875"/>
            <a:ext cx="6146165" cy="327088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096510" y="3413760"/>
            <a:ext cx="746125" cy="3384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80325" y="5304790"/>
            <a:ext cx="3343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Non Euclidean Structure</a:t>
            </a:r>
            <a:endParaRPr lang="zh-CN" altLang="en-US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5370" y="5304790"/>
            <a:ext cx="3343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Euclidean Structure</a:t>
            </a:r>
            <a:endParaRPr lang="zh-CN" altLang="en-US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Laplace matrix</a:t>
            </a:r>
            <a:endParaRPr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Laplace 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2575" y="1216660"/>
            <a:ext cx="12757150" cy="345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" y="4467225"/>
            <a:ext cx="6896100" cy="1504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830" y="4746625"/>
            <a:ext cx="2038350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840" y="5375275"/>
            <a:ext cx="857250" cy="3333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7095490" y="5148580"/>
            <a:ext cx="815340" cy="4076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945" y="4670425"/>
            <a:ext cx="2171700" cy="103822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2310" y="1012825"/>
            <a:ext cx="2581275" cy="447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SEMI-SUPERVISED CLASSIFICATION WITH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GRAPH CONVOLUTIONAL NETWORKS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1557020"/>
            <a:ext cx="3169920" cy="2521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015" y="1381760"/>
            <a:ext cx="3279775" cy="28143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090295"/>
            <a:ext cx="1714500" cy="466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17745"/>
            <a:ext cx="2600325" cy="10001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100" y="1090295"/>
            <a:ext cx="2085975" cy="2952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515" y="4408170"/>
            <a:ext cx="2962275" cy="1819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8315" y="1381760"/>
            <a:ext cx="3562350" cy="27336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0030" y="3853815"/>
            <a:ext cx="3255645" cy="2469515"/>
          </a:xfrm>
          <a:prstGeom prst="rect">
            <a:avLst/>
          </a:prstGeom>
        </p:spPr>
      </p:pic>
      <p:sp>
        <p:nvSpPr>
          <p:cNvPr id="18" name="虚尾箭头 17"/>
          <p:cNvSpPr/>
          <p:nvPr/>
        </p:nvSpPr>
        <p:spPr>
          <a:xfrm>
            <a:off x="3291205" y="2837180"/>
            <a:ext cx="765810" cy="3683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sp>
        <p:nvSpPr>
          <p:cNvPr id="19" name="虚尾箭头 18"/>
          <p:cNvSpPr/>
          <p:nvPr/>
        </p:nvSpPr>
        <p:spPr>
          <a:xfrm>
            <a:off x="7167245" y="2837180"/>
            <a:ext cx="765810" cy="3683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18442"/>
            <a:ext cx="9380539" cy="784225"/>
          </a:xfrm>
        </p:spPr>
        <p:txBody>
          <a:bodyPr/>
          <a:p>
            <a:r>
              <a:rPr lang="zh-CN" altLang="en-US" sz="3200" b="1"/>
              <a:t>spectral domain</a:t>
            </a:r>
            <a:endParaRPr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7060" y="1626235"/>
            <a:ext cx="4895850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20" y="3535045"/>
            <a:ext cx="2790825" cy="704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20" y="4728845"/>
            <a:ext cx="2486025" cy="56197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3625215" y="2986405"/>
            <a:ext cx="447040" cy="48704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625215" y="4239895"/>
            <a:ext cx="447040" cy="48704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55" y="3740150"/>
            <a:ext cx="4381500" cy="124777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334635" y="4145280"/>
            <a:ext cx="706120" cy="4375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21255" y="5401945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拉普拉斯矩阵的特征向量作为傅里叶变换的基，特征值表示频率</a:t>
            </a:r>
            <a:endParaRPr lang="zh-CN" altLang="en-US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050" y="2673985"/>
            <a:ext cx="2914650" cy="333375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8969375" y="3184525"/>
            <a:ext cx="437515" cy="63627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 descr="第一代GC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9230" y="228600"/>
            <a:ext cx="11468100" cy="6067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7799070" cy="784225"/>
          </a:xfrm>
        </p:spPr>
        <p:txBody>
          <a:bodyPr/>
          <a:p>
            <a:r>
              <a:rPr lang="zh-CN" altLang="en-US" sz="2400" b="1"/>
              <a:t>Spectral Networks and Locally Connected Networks on Graphs</a:t>
            </a:r>
            <a:endParaRPr lang="zh-CN" altLang="en-US" sz="24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演示</Application>
  <PresentationFormat>宽屏</PresentationFormat>
  <Paragraphs>68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DejaVu Sans</vt:lpstr>
      <vt:lpstr>文泉驿微米黑</vt:lpstr>
      <vt:lpstr>Microsoft YaHei</vt:lpstr>
      <vt:lpstr>华文中宋</vt:lpstr>
      <vt:lpstr>Calibri Light</vt:lpstr>
      <vt:lpstr>DejaVu Serif Condensed</vt:lpstr>
      <vt:lpstr>Nimbus Roman No9 L</vt:lpstr>
      <vt:lpstr>Microsoft YaHei</vt:lpstr>
      <vt:lpstr>Arial Unicode MS</vt:lpstr>
      <vt:lpstr>OpenSymbol</vt:lpstr>
      <vt:lpstr>SimSun</vt:lpstr>
      <vt:lpstr>Calibri Light</vt:lpstr>
      <vt:lpstr>默认设计模板</vt:lpstr>
      <vt:lpstr>PowerPoint 演示文稿</vt:lpstr>
      <vt:lpstr>Module Deployment</vt:lpstr>
      <vt:lpstr>PowerPoint 演示文稿</vt:lpstr>
      <vt:lpstr>result.xml</vt:lpstr>
      <vt:lpstr>Graph Convolutional Neural Networks(GCN)</vt:lpstr>
      <vt:lpstr>Laplace matrix</vt:lpstr>
      <vt:lpstr>SEMI-SUPERVISED CLASSIFICATION WITH GRAPH CONVOLUTIONAL NETWORKS</vt:lpstr>
      <vt:lpstr>PowerPoint 演示文稿</vt:lpstr>
      <vt:lpstr>PowerPoint 演示文稿</vt:lpstr>
      <vt:lpstr>PowerPoint 演示文稿</vt:lpstr>
      <vt:lpstr>SEMI-SUPERVISED CLASSIFICATION WITH GRAPH CONVOLUTIONAL NETWORKS</vt:lpstr>
      <vt:lpstr>PowerPoint 演示文稿</vt:lpstr>
      <vt:lpstr>Convolution function of CGCNN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yuyouyu</cp:lastModifiedBy>
  <cp:revision>519</cp:revision>
  <dcterms:created xsi:type="dcterms:W3CDTF">2021-10-15T05:43:25Z</dcterms:created>
  <dcterms:modified xsi:type="dcterms:W3CDTF">2021-10-15T05:43:25Z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