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8" d="100"/>
          <a:sy n="18" d="100"/>
        </p:scale>
        <p:origin x="29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670804-75B9-E142-A5EB-E0E6CF3581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1295400"/>
            <a:ext cx="12649200" cy="1005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C7421E-D9D6-5A4D-BAA3-81AE87876F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497800" y="1295400"/>
            <a:ext cx="8915400" cy="11658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1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3F1E-456F-5D40-9A89-77D696A88D5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github.com/yuyouyu32/MCVN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ntroduction Textbox">
            <a:extLst>
              <a:ext uri="{FF2B5EF4-FFF2-40B4-BE49-F238E27FC236}">
                <a16:creationId xmlns:a16="http://schemas.microsoft.com/office/drawing/2014/main" id="{29AB2095-78FE-2E44-981F-BB59A855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16" y="7420619"/>
            <a:ext cx="10645819" cy="614527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Complex material datasets 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challenge </a:t>
            </a:r>
            <a:r>
              <a:rPr lang="en-US" altLang="zh-CN" sz="4000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mach-ine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learning due to sparse features.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 crucial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composition </a:t>
            </a:r>
            <a:r>
              <a:rPr lang="en-US" altLang="zh-CN" sz="4000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proporti-ons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overlooked.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Compositional features present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info missing.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Image mapping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Using XenonPy expand 58 elemental points, 406 extended dimensions.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Grayscale images 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for CNN extraction.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B584C-DAE4-B64F-8B4A-6DF8964B237A}"/>
              </a:ext>
            </a:extLst>
          </p:cNvPr>
          <p:cNvSpPr/>
          <p:nvPr/>
        </p:nvSpPr>
        <p:spPr>
          <a:xfrm>
            <a:off x="-130628" y="-334110"/>
            <a:ext cx="33049028" cy="6057895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oster Title">
            <a:extLst>
              <a:ext uri="{FF2B5EF4-FFF2-40B4-BE49-F238E27FC236}">
                <a16:creationId xmlns:a16="http://schemas.microsoft.com/office/drawing/2014/main" id="{E7F90811-EE38-3846-9855-E244F6F8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01" y="-189826"/>
            <a:ext cx="26766652" cy="23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396" tIns="29193" rIns="58396" bIns="29193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en-US" altLang="en-US" sz="76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Enhancing Materials Property Prediction: A Multimodal Learning via Image Mapping of Material Compositions</a:t>
            </a:r>
          </a:p>
        </p:txBody>
      </p:sp>
      <p:sp>
        <p:nvSpPr>
          <p:cNvPr id="6" name="Introduction Textbox">
            <a:extLst>
              <a:ext uri="{FF2B5EF4-FFF2-40B4-BE49-F238E27FC236}">
                <a16:creationId xmlns:a16="http://schemas.microsoft.com/office/drawing/2014/main" id="{30B7F963-3F56-4049-A7A1-977C6C20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87" y="6390251"/>
            <a:ext cx="4717958" cy="92333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768"/>
              </a:spcAft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Introduction</a:t>
            </a:r>
            <a:endParaRPr lang="en-US" sz="40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0" name="Data Analysis Textbox">
            <a:extLst>
              <a:ext uri="{FF2B5EF4-FFF2-40B4-BE49-F238E27FC236}">
                <a16:creationId xmlns:a16="http://schemas.microsoft.com/office/drawing/2014/main" id="{0B697ED6-2091-F84A-AFB0-C62DFD730093}"/>
              </a:ext>
            </a:extLst>
          </p:cNvPr>
          <p:cNvSpPr txBox="1"/>
          <p:nvPr/>
        </p:nvSpPr>
        <p:spPr>
          <a:xfrm>
            <a:off x="831228" y="15050182"/>
            <a:ext cx="10490214" cy="591444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Densification and </a:t>
            </a: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Prediction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features for 2D grayscale images; MCVN predicts steel properties, classifies amorphous alloys.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A]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864124" lvl="1" indent="-571500" algn="just">
              <a:spcAft>
                <a:spcPts val="768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Expert-based visualization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Enhances compositional features in material ML tasks.</a:t>
            </a:r>
          </a:p>
          <a:p>
            <a:pPr marL="864124" lvl="1" indent="-571500" algn="just"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deep-network model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Integrates visualization images &amp; raw features, improves accuracy. 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B]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32" name="Conclusion Analysis Textbox">
            <a:extLst>
              <a:ext uri="{FF2B5EF4-FFF2-40B4-BE49-F238E27FC236}">
                <a16:creationId xmlns:a16="http://schemas.microsoft.com/office/drawing/2014/main" id="{AD2E58D8-AB1F-834B-9446-F53FFBA6CED5}"/>
              </a:ext>
            </a:extLst>
          </p:cNvPr>
          <p:cNvSpPr txBox="1"/>
          <p:nvPr/>
        </p:nvSpPr>
        <p:spPr>
          <a:xfrm>
            <a:off x="22306951" y="30834958"/>
            <a:ext cx="10284381" cy="678647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This approach enhances model performances on small sparse matrix samples by expanding material composition data, offering a universal paradigm for predicting material properties.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Feature Enhancement: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Densifies sparse composition, boosts generalization.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Modal Translation: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XenonPy, element-level features, multimodal grayscale dataset.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Learning: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MCVN enhances material property predictions.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18420B-DCF7-2A46-960E-B8C51A3E2BEA}"/>
              </a:ext>
            </a:extLst>
          </p:cNvPr>
          <p:cNvSpPr/>
          <p:nvPr/>
        </p:nvSpPr>
        <p:spPr>
          <a:xfrm>
            <a:off x="-65314" y="40839976"/>
            <a:ext cx="33049028" cy="3051224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4B91C5-FD6A-7346-9166-B169FD30EDD7}"/>
              </a:ext>
            </a:extLst>
          </p:cNvPr>
          <p:cNvSpPr txBox="1"/>
          <p:nvPr/>
        </p:nvSpPr>
        <p:spPr>
          <a:xfrm>
            <a:off x="407326" y="41792326"/>
            <a:ext cx="19417251" cy="110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Raleway" panose="020B0003030101060003" pitchFamily="34" charset="0"/>
              </a:rPr>
              <a:t>7</a:t>
            </a:r>
            <a:r>
              <a:rPr lang="en-US" sz="6600" b="1" baseline="30000" dirty="0">
                <a:solidFill>
                  <a:schemeClr val="bg1"/>
                </a:solidFill>
                <a:latin typeface="Raleway" panose="020B0003030101060003" pitchFamily="34" charset="0"/>
              </a:rPr>
              <a:t>th</a:t>
            </a:r>
            <a:r>
              <a:rPr lang="en-US" sz="6600" b="1" dirty="0">
                <a:solidFill>
                  <a:schemeClr val="bg1"/>
                </a:solidFill>
                <a:latin typeface="Raleway" panose="020B0003030101060003" pitchFamily="34" charset="0"/>
              </a:rPr>
              <a:t> Forum of Materials Genome Engineering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4DDCE4-DD62-7E43-AC32-8B9AD38AC0F6}"/>
              </a:ext>
            </a:extLst>
          </p:cNvPr>
          <p:cNvSpPr/>
          <p:nvPr/>
        </p:nvSpPr>
        <p:spPr>
          <a:xfrm>
            <a:off x="11489935" y="6822333"/>
            <a:ext cx="5818259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Modal Translation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9242E7-AFD5-294B-BD1F-27F7828E6307}"/>
              </a:ext>
            </a:extLst>
          </p:cNvPr>
          <p:cNvSpPr/>
          <p:nvPr/>
        </p:nvSpPr>
        <p:spPr>
          <a:xfrm>
            <a:off x="11646095" y="27252933"/>
            <a:ext cx="270458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0457B6-8D0F-B540-951A-FDF97D80D53C}"/>
              </a:ext>
            </a:extLst>
          </p:cNvPr>
          <p:cNvSpPr/>
          <p:nvPr/>
        </p:nvSpPr>
        <p:spPr>
          <a:xfrm>
            <a:off x="22335277" y="30507170"/>
            <a:ext cx="394851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Conclusion</a:t>
            </a:r>
          </a:p>
        </p:txBody>
      </p:sp>
      <p:sp>
        <p:nvSpPr>
          <p:cNvPr id="95" name="Picture Placeholder 1 Caption">
            <a:extLst>
              <a:ext uri="{FF2B5EF4-FFF2-40B4-BE49-F238E27FC236}">
                <a16:creationId xmlns:a16="http://schemas.microsoft.com/office/drawing/2014/main" id="{9E6ECC0D-1F04-9F45-BC27-AD4C4DFFAD2A}"/>
              </a:ext>
            </a:extLst>
          </p:cNvPr>
          <p:cNvSpPr txBox="1"/>
          <p:nvPr/>
        </p:nvSpPr>
        <p:spPr>
          <a:xfrm>
            <a:off x="1311484" y="27284164"/>
            <a:ext cx="9413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A.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composition for material property prediction using the MCVN.</a:t>
            </a:r>
          </a:p>
        </p:txBody>
      </p:sp>
      <p:sp>
        <p:nvSpPr>
          <p:cNvPr id="97" name="Picture Placeholder 2 Caption">
            <a:extLst>
              <a:ext uri="{FF2B5EF4-FFF2-40B4-BE49-F238E27FC236}">
                <a16:creationId xmlns:a16="http://schemas.microsoft.com/office/drawing/2014/main" id="{101AC781-4404-6E48-9782-F30C693A1B27}"/>
              </a:ext>
            </a:extLst>
          </p:cNvPr>
          <p:cNvSpPr txBox="1"/>
          <p:nvPr/>
        </p:nvSpPr>
        <p:spPr>
          <a:xfrm>
            <a:off x="1249039" y="34979381"/>
            <a:ext cx="95387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B.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Material composition visualization network architecture.</a:t>
            </a:r>
          </a:p>
        </p:txBody>
      </p:sp>
      <p:pic>
        <p:nvPicPr>
          <p:cNvPr id="104" name="Bullet B" descr="B">
            <a:extLst>
              <a:ext uri="{FF2B5EF4-FFF2-40B4-BE49-F238E27FC236}">
                <a16:creationId xmlns:a16="http://schemas.microsoft.com/office/drawing/2014/main" id="{B9C23DBE-3FDF-6B4D-A0C8-F03049E9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6" y="12842072"/>
            <a:ext cx="621227" cy="621227"/>
          </a:xfrm>
          <a:prstGeom prst="rect">
            <a:avLst/>
          </a:prstGeom>
        </p:spPr>
      </p:pic>
      <p:pic>
        <p:nvPicPr>
          <p:cNvPr id="107" name="Bullet C" descr="C">
            <a:extLst>
              <a:ext uri="{FF2B5EF4-FFF2-40B4-BE49-F238E27FC236}">
                <a16:creationId xmlns:a16="http://schemas.microsoft.com/office/drawing/2014/main" id="{140077D7-D1C1-BB46-BFC7-87FF1E8DB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5" y="19960214"/>
            <a:ext cx="621227" cy="621227"/>
          </a:xfrm>
          <a:prstGeom prst="rect">
            <a:avLst/>
          </a:prstGeom>
        </p:spPr>
      </p:pic>
      <p:sp>
        <p:nvSpPr>
          <p:cNvPr id="122" name="TextBox for Chart E">
            <a:extLst>
              <a:ext uri="{FF2B5EF4-FFF2-40B4-BE49-F238E27FC236}">
                <a16:creationId xmlns:a16="http://schemas.microsoft.com/office/drawing/2014/main" id="{4B5F179F-287C-1C46-BF0B-83223D6DC7BA}"/>
              </a:ext>
            </a:extLst>
          </p:cNvPr>
          <p:cNvSpPr txBox="1"/>
          <p:nvPr/>
        </p:nvSpPr>
        <p:spPr>
          <a:xfrm>
            <a:off x="11681744" y="27836576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83AD880D-986E-4CF5-B27E-D7F482031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55532" y="518416"/>
            <a:ext cx="5264762" cy="1801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E481D3-6435-40E0-A4B7-1751564F0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3140" y="41547831"/>
            <a:ext cx="2975028" cy="178802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C6DA9F-9F02-4644-B85D-1DFD81EF6778}"/>
              </a:ext>
            </a:extLst>
          </p:cNvPr>
          <p:cNvSpPr/>
          <p:nvPr/>
        </p:nvSpPr>
        <p:spPr>
          <a:xfrm>
            <a:off x="277693" y="2225635"/>
            <a:ext cx="195468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52"/>
              </a:spcBef>
              <a:defRPr/>
            </a:pPr>
            <a:r>
              <a:rPr lang="en-US" altLang="zh-CN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Yu </a:t>
            </a:r>
            <a:r>
              <a:rPr lang="en-US" altLang="zh-CN" sz="5400" b="1" dirty="0" err="1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Yeyong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 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Wu Xing </a:t>
            </a:r>
            <a:r>
              <a:rPr lang="en-US" altLang="en-US" sz="5400" b="1" baseline="30000" dirty="0" err="1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a,c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</a:t>
            </a:r>
            <a:r>
              <a:rPr lang="en-US" altLang="zh-CN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Zhang </a:t>
            </a:r>
            <a:r>
              <a:rPr lang="en-US" altLang="zh-CN" sz="5400" b="1" dirty="0" err="1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Huiran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 </a:t>
            </a:r>
            <a:r>
              <a:rPr lang="en-US" altLang="en-US" sz="5400" b="1" baseline="30000" dirty="0" err="1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a,c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 , Qian Quan </a:t>
            </a:r>
            <a:r>
              <a:rPr lang="en-US" altLang="zh-CN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a, b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c,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*</a:t>
            </a:r>
            <a:endParaRPr lang="en-US" altLang="en-US" sz="5400" baseline="30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  <a:p>
            <a:pPr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a.</a:t>
            </a:r>
            <a:r>
              <a:rPr lang="zh-CN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School of Computer Engineering and Science, Shanghai University</a:t>
            </a:r>
            <a:endParaRPr lang="en-US" altLang="en-US" sz="4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  <a:p>
            <a:pPr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b.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Materials Genome Institute, Shanghai University, Shanghai</a:t>
            </a:r>
          </a:p>
          <a:p>
            <a:pPr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prstClr val="white"/>
                </a:solidFill>
                <a:latin typeface="Raleway" panose="020B0003030101060003" pitchFamily="34" charset="0"/>
                <a:ea typeface="Arial" charset="0"/>
              </a:rPr>
              <a:t>c.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Zhejiang Laboratory, Hangzhou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AC1BF3E-96F7-4652-9C2E-C42F5D9300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698"/>
          <a:stretch/>
        </p:blipFill>
        <p:spPr>
          <a:xfrm>
            <a:off x="19173979" y="40849577"/>
            <a:ext cx="3229463" cy="305985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365DECD-5E16-4360-93AB-679C79F23456}"/>
              </a:ext>
            </a:extLst>
          </p:cNvPr>
          <p:cNvSpPr/>
          <p:nvPr/>
        </p:nvSpPr>
        <p:spPr>
          <a:xfrm>
            <a:off x="26357866" y="41570009"/>
            <a:ext cx="6449010" cy="148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Academy of Engineering</a:t>
            </a:r>
            <a:endParaRPr lang="en-US" altLang="zh-CN" sz="3200" b="1" dirty="0">
              <a:solidFill>
                <a:schemeClr val="bg1"/>
              </a:solidFill>
              <a:latin typeface="Raleway" panose="020B00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Genome Engineering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CF8734E-94AE-4E04-82FB-909EEB3EE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" y="21110470"/>
            <a:ext cx="11726614" cy="61474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CC4C40-8EAB-4F61-8AF8-02AD377B8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5" y="28946962"/>
            <a:ext cx="11410390" cy="59922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F9ECE-10FA-4129-87E5-5CD248242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18023" y="8044539"/>
            <a:ext cx="9953290" cy="3763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FE4A3-30F9-4FEA-8AF9-B0A02E4AFD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1978" y="13470255"/>
            <a:ext cx="8356732" cy="5349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8088F-9F30-4E5C-9FDC-1478E635D8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69130" y="20655450"/>
            <a:ext cx="9423203" cy="5309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8B84E9-42E9-4C16-97DB-5504ADE50B35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1788710" y="30347812"/>
            <a:ext cx="9000000" cy="9000000"/>
          </a:xfrm>
          <a:prstGeom prst="rect">
            <a:avLst/>
          </a:prstGeom>
        </p:spPr>
      </p:pic>
      <p:sp>
        <p:nvSpPr>
          <p:cNvPr id="108" name="TextBox for Chart E">
            <a:extLst>
              <a:ext uri="{FF2B5EF4-FFF2-40B4-BE49-F238E27FC236}">
                <a16:creationId xmlns:a16="http://schemas.microsoft.com/office/drawing/2014/main" id="{8ED57409-2D79-4FBF-B7B2-4570FDE03A50}"/>
              </a:ext>
            </a:extLst>
          </p:cNvPr>
          <p:cNvSpPr txBox="1"/>
          <p:nvPr/>
        </p:nvSpPr>
        <p:spPr>
          <a:xfrm>
            <a:off x="22335276" y="18681825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Classification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CA3044-098E-4266-AB1B-DB85CE59C1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04957" y="19644149"/>
            <a:ext cx="8158690" cy="93028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7153CC-E978-4715-8F62-7A8D04DEAB01}"/>
              </a:ext>
            </a:extLst>
          </p:cNvPr>
          <p:cNvSpPr/>
          <p:nvPr/>
        </p:nvSpPr>
        <p:spPr>
          <a:xfrm>
            <a:off x="18732475" y="3094646"/>
            <a:ext cx="14205748" cy="2432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Raleway" panose="020B0003030101060003" pitchFamily="34" charset="0"/>
              </a:rPr>
              <a:t>7</a:t>
            </a:r>
            <a:r>
              <a:rPr lang="en-US" altLang="zh-CN" sz="5400" b="1" baseline="30000" dirty="0">
                <a:solidFill>
                  <a:schemeClr val="bg1"/>
                </a:solidFill>
                <a:latin typeface="Raleway" panose="020B0003030101060003" pitchFamily="34" charset="0"/>
              </a:rPr>
              <a:t>th</a:t>
            </a:r>
            <a:r>
              <a:rPr lang="en-US" altLang="zh-CN" sz="5400" b="1" dirty="0">
                <a:solidFill>
                  <a:schemeClr val="bg1"/>
                </a:solidFill>
                <a:latin typeface="Raleway" panose="020B0003030101060003" pitchFamily="34" charset="0"/>
              </a:rPr>
              <a:t> Forum of Materials Genome Engineering</a:t>
            </a:r>
          </a:p>
          <a:p>
            <a:pPr>
              <a:lnSpc>
                <a:spcPct val="150000"/>
              </a:lnSpc>
            </a:pPr>
            <a:r>
              <a:rPr lang="en-US" altLang="zh-CN" sz="5400" b="1" u="sng" dirty="0">
                <a:solidFill>
                  <a:schemeClr val="bg1"/>
                </a:solidFill>
                <a:latin typeface="Raleway" panose="020B0003030101060003" pitchFamily="34" charset="0"/>
              </a:rPr>
              <a:t>qqian@shu.edu.cn</a:t>
            </a:r>
          </a:p>
        </p:txBody>
      </p:sp>
      <p:sp>
        <p:nvSpPr>
          <p:cNvPr id="57" name="Rectangle 81">
            <a:extLst>
              <a:ext uri="{FF2B5EF4-FFF2-40B4-BE49-F238E27FC236}">
                <a16:creationId xmlns:a16="http://schemas.microsoft.com/office/drawing/2014/main" id="{3B66A4A8-AAD6-4591-8558-88D454F77C43}"/>
              </a:ext>
            </a:extLst>
          </p:cNvPr>
          <p:cNvSpPr/>
          <p:nvPr/>
        </p:nvSpPr>
        <p:spPr>
          <a:xfrm>
            <a:off x="703307" y="14367456"/>
            <a:ext cx="3124573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Methods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566343-6DCA-4239-93C3-E182B91258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299" y="36485679"/>
            <a:ext cx="5633376" cy="4336064"/>
          </a:xfrm>
          <a:prstGeom prst="rect">
            <a:avLst/>
          </a:prstGeom>
        </p:spPr>
      </p:pic>
      <p:pic>
        <p:nvPicPr>
          <p:cNvPr id="99" name="Bullet A" descr="A">
            <a:extLst>
              <a:ext uri="{FF2B5EF4-FFF2-40B4-BE49-F238E27FC236}">
                <a16:creationId xmlns:a16="http://schemas.microsoft.com/office/drawing/2014/main" id="{9E322EEC-931B-EB47-A2B8-E1AFB9589C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756" y="7577583"/>
            <a:ext cx="621227" cy="621227"/>
          </a:xfrm>
          <a:prstGeom prst="rect">
            <a:avLst/>
          </a:prstGeom>
        </p:spPr>
      </p:pic>
      <p:sp>
        <p:nvSpPr>
          <p:cNvPr id="64" name="Note">
            <a:extLst>
              <a:ext uri="{FF2B5EF4-FFF2-40B4-BE49-F238E27FC236}">
                <a16:creationId xmlns:a16="http://schemas.microsoft.com/office/drawing/2014/main" id="{FE5F9DC9-79FD-43DC-A029-BF20155EA2D1}"/>
              </a:ext>
            </a:extLst>
          </p:cNvPr>
          <p:cNvSpPr txBox="1"/>
          <p:nvPr/>
        </p:nvSpPr>
        <p:spPr>
          <a:xfrm>
            <a:off x="6471665" y="37089116"/>
            <a:ext cx="45504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Self-attention Mechanism: </a:t>
            </a:r>
            <a:r>
              <a:rPr lang="en-US" sz="36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Reduces external info reliance, captures internal relevance effectively.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7CB340-1282-4623-80DF-B68E4391DBC9}"/>
              </a:ext>
            </a:extLst>
          </p:cNvPr>
          <p:cNvSpPr/>
          <p:nvPr/>
        </p:nvSpPr>
        <p:spPr>
          <a:xfrm>
            <a:off x="12198496" y="11996942"/>
            <a:ext cx="8792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Flow: </a:t>
            </a:r>
            <a:r>
              <a:rPr lang="it-IT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Enhancement with Xenonpy.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831668B-5DED-453B-A1B7-2B4C0B698876}"/>
              </a:ext>
            </a:extLst>
          </p:cNvPr>
          <p:cNvSpPr/>
          <p:nvPr/>
        </p:nvSpPr>
        <p:spPr>
          <a:xfrm>
            <a:off x="12255986" y="19071676"/>
            <a:ext cx="866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of compositional features.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943E26F-19AE-4AB5-8221-25956E4FC8B5}"/>
              </a:ext>
            </a:extLst>
          </p:cNvPr>
          <p:cNvSpPr/>
          <p:nvPr/>
        </p:nvSpPr>
        <p:spPr>
          <a:xfrm>
            <a:off x="11784082" y="26235454"/>
            <a:ext cx="9787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Element-level description of features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ECD554-997F-4829-B475-40CC856CB377}"/>
              </a:ext>
            </a:extLst>
          </p:cNvPr>
          <p:cNvSpPr/>
          <p:nvPr/>
        </p:nvSpPr>
        <p:spPr>
          <a:xfrm>
            <a:off x="11735487" y="39650275"/>
            <a:ext cx="10146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NIMS's steel dataset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 improvement (0.92 avg.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0200233-D355-45FC-8895-680FE877FF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35210" y="28906792"/>
            <a:ext cx="11047980" cy="15310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6C1352F-9C39-461D-93BF-C7CDCE3A7D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617878" y="8129020"/>
            <a:ext cx="10985350" cy="15506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2CC046F-D479-4D9D-86C2-305805D61711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3150553" y="9920279"/>
            <a:ext cx="7920000" cy="7920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33DDDCE0-856B-4AEB-A409-E52E74672782}"/>
              </a:ext>
            </a:extLst>
          </p:cNvPr>
          <p:cNvSpPr/>
          <p:nvPr/>
        </p:nvSpPr>
        <p:spPr>
          <a:xfrm>
            <a:off x="22549820" y="17950906"/>
            <a:ext cx="9798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SRIM's steel dataset</a:t>
            </a:r>
            <a:r>
              <a:rPr lang="en-US" altLang="zh-CN" sz="32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 = 0.835 on EL (vs 0.64 avg. </a:t>
            </a:r>
            <a:r>
              <a:rPr lang="zh-CN" altLang="en-US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²).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DDB824-A13B-41F4-AF12-F54AB12AF0E4}"/>
              </a:ext>
            </a:extLst>
          </p:cNvPr>
          <p:cNvSpPr/>
          <p:nvPr/>
        </p:nvSpPr>
        <p:spPr>
          <a:xfrm>
            <a:off x="22549820" y="29163780"/>
            <a:ext cx="97986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Unbalanced amorphous alloy dataset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avg.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𝑅𝑒𝑐𝑎𝑙𝑙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(CRA small-class) from 0.58 to 0.78.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for Chart E">
            <a:extLst>
              <a:ext uri="{FF2B5EF4-FFF2-40B4-BE49-F238E27FC236}">
                <a16:creationId xmlns:a16="http://schemas.microsoft.com/office/drawing/2014/main" id="{6E715CDA-DB21-41D9-BB4A-90BE2F7A5BE2}"/>
              </a:ext>
            </a:extLst>
          </p:cNvPr>
          <p:cNvSpPr txBox="1"/>
          <p:nvPr/>
        </p:nvSpPr>
        <p:spPr>
          <a:xfrm>
            <a:off x="22335277" y="7075297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F4596524-52DB-4098-BE49-000394CABF65}"/>
              </a:ext>
            </a:extLst>
          </p:cNvPr>
          <p:cNvSpPr/>
          <p:nvPr/>
        </p:nvSpPr>
        <p:spPr>
          <a:xfrm>
            <a:off x="22335277" y="37784263"/>
            <a:ext cx="3514104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altLang="zh-CN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Reference</a:t>
            </a:r>
            <a:endParaRPr lang="en-US" sz="5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89" name="Conclusion Analysis Textbox">
            <a:extLst>
              <a:ext uri="{FF2B5EF4-FFF2-40B4-BE49-F238E27FC236}">
                <a16:creationId xmlns:a16="http://schemas.microsoft.com/office/drawing/2014/main" id="{17B5E80D-032A-4A58-9994-898A60116907}"/>
              </a:ext>
            </a:extLst>
          </p:cNvPr>
          <p:cNvSpPr txBox="1"/>
          <p:nvPr/>
        </p:nvSpPr>
        <p:spPr>
          <a:xfrm>
            <a:off x="22061189" y="38308245"/>
            <a:ext cx="10745687" cy="242630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742950" indent="-742950" algn="just">
              <a:spcAft>
                <a:spcPts val="1400"/>
              </a:spcAft>
              <a:buSzPct val="100000"/>
              <a:buFont typeface="+mj-lt"/>
              <a:buAutoNum type="arabicPeriod"/>
              <a:defRPr/>
            </a:pP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materials’ compositions for predicting their properties: Material composition visualization network[J]. Engineering Applications of Artificial Intelligence</a:t>
            </a:r>
          </a:p>
          <a:p>
            <a:pPr marL="742950" indent="-742950" algn="just">
              <a:spcAft>
                <a:spcPts val="1400"/>
              </a:spcAft>
              <a:buSzPct val="100000"/>
              <a:buFont typeface="+mj-lt"/>
              <a:buAutoNum type="arabicPeriod"/>
              <a:defRPr/>
            </a:pP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FTAP: Feature transferring autonomous machine learning pipeline[J]. Information Sciences</a:t>
            </a:r>
          </a:p>
        </p:txBody>
      </p:sp>
    </p:spTree>
    <p:extLst>
      <p:ext uri="{BB962C8B-B14F-4D97-AF65-F5344CB8AC3E}">
        <p14:creationId xmlns:p14="http://schemas.microsoft.com/office/powerpoint/2010/main" val="14572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RNATxL36x48" id="{F33745AB-7A6D-BB4A-B5E5-74E84EAC0A67}" vid="{307F889B-853C-F948-9103-2C10593E92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408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ＭＳ Ｐゴシック</vt:lpstr>
      <vt:lpstr>Raleway</vt:lpstr>
      <vt:lpstr>Raleway ExtraBold</vt:lpstr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MessmerBlust, Angela</dc:creator>
  <cp:lastModifiedBy>于烨泳</cp:lastModifiedBy>
  <cp:revision>158</cp:revision>
  <dcterms:created xsi:type="dcterms:W3CDTF">2022-04-11T18:49:37Z</dcterms:created>
  <dcterms:modified xsi:type="dcterms:W3CDTF">2023-11-24T11:39:26Z</dcterms:modified>
</cp:coreProperties>
</file>