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  <a:srgbClr val="182B4C"/>
    <a:srgbClr val="193058"/>
    <a:srgbClr val="203C6C"/>
    <a:srgbClr val="004100"/>
    <a:srgbClr val="B04300"/>
    <a:srgbClr val="4A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2"/>
    <p:restoredTop sz="96327"/>
  </p:normalViewPr>
  <p:slideViewPr>
    <p:cSldViewPr snapToGrid="0" snapToObjects="1">
      <p:cViewPr varScale="1">
        <p:scale>
          <a:sx n="32" d="100"/>
          <a:sy n="32" d="100"/>
        </p:scale>
        <p:origin x="65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670804-75B9-E142-A5EB-E0E6CF3581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43600" y="1295400"/>
            <a:ext cx="12649200" cy="10058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7C7421E-D9D6-5A4D-BAA3-81AE87876F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497800" y="1295400"/>
            <a:ext cx="8915400" cy="11658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817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3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6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0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1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5/8/24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6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03F1E-456F-5D40-9A89-77D696A88D57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9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jp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image" Target="../media/image21.jpg"/><Relationship Id="rId10" Type="http://schemas.openxmlformats.org/officeDocument/2006/relationships/image" Target="../media/image9.png"/><Relationship Id="rId19" Type="http://schemas.openxmlformats.org/officeDocument/2006/relationships/image" Target="../media/image17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s://github.com/yuyouyu32/MCVN" TargetMode="External"/><Relationship Id="rId2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ntroduction Textbox">
            <a:extLst>
              <a:ext uri="{FF2B5EF4-FFF2-40B4-BE49-F238E27FC236}">
                <a16:creationId xmlns:a16="http://schemas.microsoft.com/office/drawing/2014/main" id="{29AB2095-78FE-2E44-981F-BB59A855A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116" y="7420619"/>
            <a:ext cx="10645819" cy="614527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marL="864122" lvl="1" indent="-571500" algn="just">
              <a:spcAft>
                <a:spcPts val="8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Complex material datasets 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challenge </a:t>
            </a:r>
            <a:r>
              <a:rPr lang="en-US" altLang="zh-CN" sz="4000" dirty="0" err="1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mach-ine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learning due to sparse features.</a:t>
            </a:r>
          </a:p>
          <a:p>
            <a:pPr marL="864122" lvl="1" indent="-571500" algn="just">
              <a:spcAft>
                <a:spcPts val="8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Composition crucial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composition </a:t>
            </a:r>
            <a:r>
              <a:rPr lang="en-US" altLang="zh-CN" sz="4000" dirty="0" err="1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proporti-ons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overlooked.</a:t>
            </a:r>
          </a:p>
          <a:p>
            <a:pPr marL="864122" lvl="1" indent="-571500" algn="just">
              <a:spcAft>
                <a:spcPts val="8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Compositional features present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Atomic info missing.</a:t>
            </a:r>
          </a:p>
          <a:p>
            <a:pPr marL="864122" lvl="1" indent="-571500" algn="just">
              <a:spcAft>
                <a:spcPts val="8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Image mapping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Using XenonPy expand 58 elemental points, 406 extended dimensions.</a:t>
            </a:r>
          </a:p>
          <a:p>
            <a:pPr marL="864122" lvl="1" indent="-571500" algn="just">
              <a:spcAft>
                <a:spcPts val="8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Grayscale images 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for CNN extraction.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8B584C-DAE4-B64F-8B4A-6DF8964B237A}"/>
              </a:ext>
            </a:extLst>
          </p:cNvPr>
          <p:cNvSpPr/>
          <p:nvPr/>
        </p:nvSpPr>
        <p:spPr>
          <a:xfrm>
            <a:off x="-51114" y="-177463"/>
            <a:ext cx="33049028" cy="6057895"/>
          </a:xfrm>
          <a:prstGeom prst="rect">
            <a:avLst/>
          </a:prstGeom>
          <a:solidFill>
            <a:srgbClr val="000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Poster Title">
            <a:extLst>
              <a:ext uri="{FF2B5EF4-FFF2-40B4-BE49-F238E27FC236}">
                <a16:creationId xmlns:a16="http://schemas.microsoft.com/office/drawing/2014/main" id="{E7F90811-EE38-3846-9855-E244F6F81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01" y="-70555"/>
            <a:ext cx="26766652" cy="239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396" tIns="29193" rIns="58396" bIns="29193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spcAft>
                <a:spcPts val="800"/>
              </a:spcAft>
              <a:defRPr/>
            </a:pPr>
            <a:r>
              <a:rPr lang="en-US" altLang="en-US" sz="7600" b="1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Enhancing Materials Property Prediction: A Multimodal Learning via Image Mapping of Material Compositions</a:t>
            </a:r>
          </a:p>
        </p:txBody>
      </p:sp>
      <p:sp>
        <p:nvSpPr>
          <p:cNvPr id="6" name="Introduction Textbox">
            <a:extLst>
              <a:ext uri="{FF2B5EF4-FFF2-40B4-BE49-F238E27FC236}">
                <a16:creationId xmlns:a16="http://schemas.microsoft.com/office/drawing/2014/main" id="{30B7F963-3F56-4049-A7A1-977C6C209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87" y="6390251"/>
            <a:ext cx="4717958" cy="92333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spcAft>
                <a:spcPts val="768"/>
              </a:spcAft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Introduction</a:t>
            </a:r>
            <a:endParaRPr lang="en-US" sz="40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</p:txBody>
      </p:sp>
      <p:sp>
        <p:nvSpPr>
          <p:cNvPr id="10" name="Data Analysis Textbox">
            <a:extLst>
              <a:ext uri="{FF2B5EF4-FFF2-40B4-BE49-F238E27FC236}">
                <a16:creationId xmlns:a16="http://schemas.microsoft.com/office/drawing/2014/main" id="{0B697ED6-2091-F84A-AFB0-C62DFD730093}"/>
              </a:ext>
            </a:extLst>
          </p:cNvPr>
          <p:cNvSpPr txBox="1"/>
          <p:nvPr/>
        </p:nvSpPr>
        <p:spPr>
          <a:xfrm>
            <a:off x="831228" y="15050182"/>
            <a:ext cx="10490214" cy="5914440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 algn="just">
              <a:spcAft>
                <a:spcPts val="1400"/>
              </a:spcAft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Densification and </a:t>
            </a:r>
            <a:r>
              <a:rPr lang="en-US" altLang="zh-CN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Prediction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Atomic features for 2D grayscale images; MCVN predicts steel properties, classifies amorphous alloys. 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[See Figure A]</a:t>
            </a:r>
            <a:endParaRPr lang="en-US" sz="40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marL="864124" lvl="1" indent="-571500" algn="just">
              <a:spcAft>
                <a:spcPts val="768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Expert-based visualization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Enhances compositional features in material ML tasks.</a:t>
            </a:r>
          </a:p>
          <a:p>
            <a:pPr marL="864124" lvl="1" indent="-571500" algn="just"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Multimodal deep-network model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Integrates visualization images &amp; raw features, improves accuracy. 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[See Figure B]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32" name="Conclusion Analysis Textbox">
            <a:extLst>
              <a:ext uri="{FF2B5EF4-FFF2-40B4-BE49-F238E27FC236}">
                <a16:creationId xmlns:a16="http://schemas.microsoft.com/office/drawing/2014/main" id="{AD2E58D8-AB1F-834B-9446-F53FFBA6CED5}"/>
              </a:ext>
            </a:extLst>
          </p:cNvPr>
          <p:cNvSpPr txBox="1"/>
          <p:nvPr/>
        </p:nvSpPr>
        <p:spPr>
          <a:xfrm>
            <a:off x="22306951" y="30834958"/>
            <a:ext cx="10284381" cy="6786473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 algn="just">
              <a:spcAft>
                <a:spcPts val="1400"/>
              </a:spcAft>
              <a:defRPr/>
            </a:pP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This approach enhances model performances on small sparse matrix samples by expanding material composition data, offering a universal paradigm for predicting material properties.</a:t>
            </a:r>
          </a:p>
          <a:p>
            <a:pPr marL="742950" indent="-742950" algn="just">
              <a:spcAft>
                <a:spcPts val="14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Feature Enhancement: 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Densifies sparse composition, boosts generalization.</a:t>
            </a:r>
          </a:p>
          <a:p>
            <a:pPr marL="742950" indent="-742950" algn="just">
              <a:spcAft>
                <a:spcPts val="14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Modal Translation: 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XenonPy, element-level features, multimodal grayscale dataset.</a:t>
            </a:r>
          </a:p>
          <a:p>
            <a:pPr marL="742950" indent="-742950" algn="just">
              <a:spcAft>
                <a:spcPts val="14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Multimodal Learning: 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MCVN enhances material property predictions.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24DDCE4-DD62-7E43-AC32-8B9AD38AC0F6}"/>
              </a:ext>
            </a:extLst>
          </p:cNvPr>
          <p:cNvSpPr/>
          <p:nvPr/>
        </p:nvSpPr>
        <p:spPr>
          <a:xfrm>
            <a:off x="11489935" y="6822333"/>
            <a:ext cx="5818259" cy="53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Modal Translation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B9242E7-AFD5-294B-BD1F-27F7828E6307}"/>
              </a:ext>
            </a:extLst>
          </p:cNvPr>
          <p:cNvSpPr/>
          <p:nvPr/>
        </p:nvSpPr>
        <p:spPr>
          <a:xfrm>
            <a:off x="11647599" y="27453898"/>
            <a:ext cx="2704587" cy="53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Results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50457B6-8D0F-B540-951A-FDF97D80D53C}"/>
              </a:ext>
            </a:extLst>
          </p:cNvPr>
          <p:cNvSpPr/>
          <p:nvPr/>
        </p:nvSpPr>
        <p:spPr>
          <a:xfrm>
            <a:off x="22298616" y="30283310"/>
            <a:ext cx="3948517" cy="53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Conclusion</a:t>
            </a:r>
          </a:p>
        </p:txBody>
      </p:sp>
      <p:sp>
        <p:nvSpPr>
          <p:cNvPr id="95" name="Picture Placeholder 1 Caption">
            <a:extLst>
              <a:ext uri="{FF2B5EF4-FFF2-40B4-BE49-F238E27FC236}">
                <a16:creationId xmlns:a16="http://schemas.microsoft.com/office/drawing/2014/main" id="{9E6ECC0D-1F04-9F45-BC27-AD4C4DFFAD2A}"/>
              </a:ext>
            </a:extLst>
          </p:cNvPr>
          <p:cNvSpPr txBox="1"/>
          <p:nvPr/>
        </p:nvSpPr>
        <p:spPr>
          <a:xfrm>
            <a:off x="1311484" y="27284164"/>
            <a:ext cx="94138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528"/>
              </a:spcBef>
              <a:buClr>
                <a:schemeClr val="tx2"/>
              </a:buClr>
              <a:defRPr/>
            </a:pPr>
            <a:r>
              <a:rPr lang="en-US" sz="32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Figure A. </a:t>
            </a:r>
            <a:r>
              <a:rPr lang="en-US" sz="32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Better utilization of composition for material property prediction using the MCVN.</a:t>
            </a:r>
          </a:p>
        </p:txBody>
      </p:sp>
      <p:sp>
        <p:nvSpPr>
          <p:cNvPr id="97" name="Picture Placeholder 2 Caption">
            <a:extLst>
              <a:ext uri="{FF2B5EF4-FFF2-40B4-BE49-F238E27FC236}">
                <a16:creationId xmlns:a16="http://schemas.microsoft.com/office/drawing/2014/main" id="{101AC781-4404-6E48-9782-F30C693A1B27}"/>
              </a:ext>
            </a:extLst>
          </p:cNvPr>
          <p:cNvSpPr txBox="1"/>
          <p:nvPr/>
        </p:nvSpPr>
        <p:spPr>
          <a:xfrm>
            <a:off x="1249039" y="34979381"/>
            <a:ext cx="95387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528"/>
              </a:spcBef>
              <a:buClr>
                <a:schemeClr val="tx2"/>
              </a:buClr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Figure B. </a:t>
            </a:r>
            <a:r>
              <a:rPr lang="en-US" sz="32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Material composition visualization network architecture.</a:t>
            </a:r>
          </a:p>
        </p:txBody>
      </p:sp>
      <p:pic>
        <p:nvPicPr>
          <p:cNvPr id="104" name="Bullet B" descr="B">
            <a:extLst>
              <a:ext uri="{FF2B5EF4-FFF2-40B4-BE49-F238E27FC236}">
                <a16:creationId xmlns:a16="http://schemas.microsoft.com/office/drawing/2014/main" id="{B9C23DBE-3FDF-6B4D-A0C8-F03049E9C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986" y="12842072"/>
            <a:ext cx="621227" cy="621227"/>
          </a:xfrm>
          <a:prstGeom prst="rect">
            <a:avLst/>
          </a:prstGeom>
        </p:spPr>
      </p:pic>
      <p:pic>
        <p:nvPicPr>
          <p:cNvPr id="107" name="Bullet C" descr="C">
            <a:extLst>
              <a:ext uri="{FF2B5EF4-FFF2-40B4-BE49-F238E27FC236}">
                <a16:creationId xmlns:a16="http://schemas.microsoft.com/office/drawing/2014/main" id="{140077D7-D1C1-BB46-BFC7-87FF1E8DB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985" y="19960214"/>
            <a:ext cx="621227" cy="621227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83AD880D-986E-4CF5-B27E-D7F482031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55532" y="637687"/>
            <a:ext cx="5264762" cy="180138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3CC6DA9F-9F02-4644-B85D-1DFD81EF6778}"/>
              </a:ext>
            </a:extLst>
          </p:cNvPr>
          <p:cNvSpPr/>
          <p:nvPr/>
        </p:nvSpPr>
        <p:spPr>
          <a:xfrm>
            <a:off x="407326" y="2422829"/>
            <a:ext cx="16528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152"/>
              </a:spcBef>
              <a:defRPr/>
            </a:pPr>
            <a:r>
              <a:rPr lang="en-US" altLang="zh-CN" sz="4800" b="1" dirty="0">
                <a:solidFill>
                  <a:srgbClr val="FFFFFF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Yu </a:t>
            </a:r>
            <a:r>
              <a:rPr lang="en-US" altLang="zh-CN" sz="4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Yeyong</a:t>
            </a:r>
            <a:r>
              <a:rPr lang="en-US" altLang="en-US" sz="4800" b="1" dirty="0">
                <a:solidFill>
                  <a:srgbClr val="FFFFFF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en-US" sz="4800" b="1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a</a:t>
            </a:r>
            <a:r>
              <a:rPr lang="en-US" altLang="en-US" sz="4800" b="1" dirty="0">
                <a:solidFill>
                  <a:srgbClr val="FFFFFF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, Wu Xing </a:t>
            </a:r>
            <a:r>
              <a:rPr lang="en-US" altLang="en-US" sz="4800" b="1" baseline="30000" dirty="0" err="1">
                <a:solidFill>
                  <a:srgbClr val="FFFFFF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a,c</a:t>
            </a:r>
            <a:r>
              <a:rPr lang="en-US" altLang="en-US" sz="4800" b="1" dirty="0">
                <a:solidFill>
                  <a:srgbClr val="FFFFFF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, Zhang </a:t>
            </a:r>
            <a:r>
              <a:rPr lang="en-US" altLang="en-US" sz="4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Huiran</a:t>
            </a:r>
            <a:r>
              <a:rPr lang="en-US" altLang="en-US" sz="4800" b="1" baseline="30000" dirty="0" err="1">
                <a:solidFill>
                  <a:srgbClr val="FFFFFF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a,c</a:t>
            </a:r>
            <a:r>
              <a:rPr lang="en-US" altLang="en-US" sz="4800" b="1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en-US" sz="4800" b="1" dirty="0">
                <a:solidFill>
                  <a:srgbClr val="FFFFFF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, Qian Quan </a:t>
            </a:r>
            <a:r>
              <a:rPr lang="en-US" altLang="zh-CN" sz="4800" b="1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a, b</a:t>
            </a:r>
            <a:r>
              <a:rPr lang="en-US" altLang="en-US" sz="4800" b="1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, c,</a:t>
            </a:r>
            <a:r>
              <a:rPr lang="en-US" altLang="en-US" sz="4800" b="1" dirty="0">
                <a:solidFill>
                  <a:srgbClr val="FFFFFF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*</a:t>
            </a:r>
            <a:endParaRPr lang="en-US" altLang="en-US" sz="4800" baseline="30000" dirty="0">
              <a:solidFill>
                <a:schemeClr val="bg1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>
              <a:spcBef>
                <a:spcPts val="1152"/>
              </a:spcBef>
              <a:defRPr/>
            </a:pPr>
            <a:r>
              <a:rPr lang="en-US" altLang="en-US" sz="5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a.</a:t>
            </a:r>
            <a:r>
              <a:rPr lang="zh-CN" altLang="en-US" sz="5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School of Computer Engineering and Science, Shanghai University</a:t>
            </a:r>
            <a:endParaRPr lang="en-US" altLang="en-US" sz="3600" dirty="0">
              <a:solidFill>
                <a:schemeClr val="bg1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>
              <a:spcBef>
                <a:spcPts val="1152"/>
              </a:spcBef>
              <a:defRPr/>
            </a:pPr>
            <a:r>
              <a:rPr lang="en-US" altLang="en-US" sz="5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b. </a:t>
            </a:r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Materials Genome Institute, Shanghai University, Shanghai</a:t>
            </a:r>
          </a:p>
          <a:p>
            <a:pPr>
              <a:spcBef>
                <a:spcPts val="1152"/>
              </a:spcBef>
              <a:defRPr/>
            </a:pPr>
            <a:r>
              <a:rPr lang="en-US" altLang="en-US" sz="5400" baseline="30000" dirty="0">
                <a:solidFill>
                  <a:prstClr val="white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c. </a:t>
            </a:r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Zhejiang Laboratory, Hangzhou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CF8734E-94AE-4E04-82FB-909EEB3EE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" y="21110470"/>
            <a:ext cx="11726614" cy="614749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DCC4C40-8EAB-4F61-8AF8-02AD377B8D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45" y="28946962"/>
            <a:ext cx="11410390" cy="59922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59F9ECE-10FA-4129-87E5-5CD2482420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18023" y="8044539"/>
            <a:ext cx="9953290" cy="37632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4FE4A3-30F9-4FEA-8AF9-B0A02E4AFD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1978" y="13470255"/>
            <a:ext cx="8356732" cy="53490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C8088F-9F30-4E5C-9FDC-1478E635D8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69130" y="20655450"/>
            <a:ext cx="9423203" cy="530912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97153CC-E978-4715-8F62-7A8D04DEAB01}"/>
              </a:ext>
            </a:extLst>
          </p:cNvPr>
          <p:cNvSpPr/>
          <p:nvPr/>
        </p:nvSpPr>
        <p:spPr>
          <a:xfrm>
            <a:off x="17034875" y="2529460"/>
            <a:ext cx="14784915" cy="3032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Workshop on Data-driven Computational and Theoretical Materials Design</a:t>
            </a:r>
            <a:r>
              <a:rPr lang="zh-CN" altLang="en-US" sz="4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(DCTMD)</a:t>
            </a:r>
          </a:p>
          <a:p>
            <a:pPr>
              <a:lnSpc>
                <a:spcPct val="150000"/>
              </a:lnSpc>
            </a:pPr>
            <a:r>
              <a:rPr lang="zh-CN" altLang="en-US" sz="4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" altLang="zh-CN" sz="4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Unlocking the AI Future of Materials Science</a:t>
            </a:r>
            <a:r>
              <a:rPr lang="zh-CN" altLang="en-US" sz="4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altLang="zh-CN" sz="4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81">
            <a:extLst>
              <a:ext uri="{FF2B5EF4-FFF2-40B4-BE49-F238E27FC236}">
                <a16:creationId xmlns:a16="http://schemas.microsoft.com/office/drawing/2014/main" id="{3B66A4A8-AAD6-4591-8558-88D454F77C43}"/>
              </a:ext>
            </a:extLst>
          </p:cNvPr>
          <p:cNvSpPr/>
          <p:nvPr/>
        </p:nvSpPr>
        <p:spPr>
          <a:xfrm>
            <a:off x="703307" y="14367456"/>
            <a:ext cx="3124573" cy="53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Methods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A566343-6DCA-4239-93C3-E182B912581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3219"/>
          <a:stretch/>
        </p:blipFill>
        <p:spPr>
          <a:xfrm>
            <a:off x="737299" y="36485679"/>
            <a:ext cx="5633376" cy="4196502"/>
          </a:xfrm>
          <a:prstGeom prst="rect">
            <a:avLst/>
          </a:prstGeom>
        </p:spPr>
      </p:pic>
      <p:pic>
        <p:nvPicPr>
          <p:cNvPr id="99" name="Bullet A" descr="A">
            <a:extLst>
              <a:ext uri="{FF2B5EF4-FFF2-40B4-BE49-F238E27FC236}">
                <a16:creationId xmlns:a16="http://schemas.microsoft.com/office/drawing/2014/main" id="{9E322EEC-931B-EB47-A2B8-E1AFB9589C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756" y="7577583"/>
            <a:ext cx="621227" cy="621227"/>
          </a:xfrm>
          <a:prstGeom prst="rect">
            <a:avLst/>
          </a:prstGeom>
        </p:spPr>
      </p:pic>
      <p:sp>
        <p:nvSpPr>
          <p:cNvPr id="64" name="Note">
            <a:extLst>
              <a:ext uri="{FF2B5EF4-FFF2-40B4-BE49-F238E27FC236}">
                <a16:creationId xmlns:a16="http://schemas.microsoft.com/office/drawing/2014/main" id="{FE5F9DC9-79FD-43DC-A029-BF20155EA2D1}"/>
              </a:ext>
            </a:extLst>
          </p:cNvPr>
          <p:cNvSpPr txBox="1"/>
          <p:nvPr/>
        </p:nvSpPr>
        <p:spPr>
          <a:xfrm>
            <a:off x="6471665" y="37089116"/>
            <a:ext cx="45504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Self-attention Mechanism: </a:t>
            </a:r>
            <a:r>
              <a:rPr lang="en-US" sz="36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Reduces external info reliance, captures internal relevance effectively.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7CB340-1282-4623-80DF-B68E4391DBC9}"/>
              </a:ext>
            </a:extLst>
          </p:cNvPr>
          <p:cNvSpPr/>
          <p:nvPr/>
        </p:nvSpPr>
        <p:spPr>
          <a:xfrm>
            <a:off x="12198496" y="11996942"/>
            <a:ext cx="8792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Flow: </a:t>
            </a:r>
            <a:r>
              <a:rPr lang="it-IT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Enhancement with Xenonpy.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831668B-5DED-453B-A1B7-2B4C0B698876}"/>
              </a:ext>
            </a:extLst>
          </p:cNvPr>
          <p:cNvSpPr/>
          <p:nvPr/>
        </p:nvSpPr>
        <p:spPr>
          <a:xfrm>
            <a:off x="12255986" y="19071676"/>
            <a:ext cx="8663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Arrangement: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of compositional features.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943E26F-19AE-4AB5-8221-25956E4FC8B5}"/>
              </a:ext>
            </a:extLst>
          </p:cNvPr>
          <p:cNvSpPr/>
          <p:nvPr/>
        </p:nvSpPr>
        <p:spPr>
          <a:xfrm>
            <a:off x="11784082" y="26235454"/>
            <a:ext cx="9787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 Image: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Element-level description of features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26FF083-8DE1-CE15-0375-EDA09A7AAE04}"/>
              </a:ext>
            </a:extLst>
          </p:cNvPr>
          <p:cNvGrpSpPr/>
          <p:nvPr/>
        </p:nvGrpSpPr>
        <p:grpSpPr>
          <a:xfrm>
            <a:off x="11603750" y="28053729"/>
            <a:ext cx="10013188" cy="11559173"/>
            <a:chOff x="22335276" y="18681825"/>
            <a:chExt cx="10013188" cy="11559173"/>
          </a:xfrm>
        </p:grpSpPr>
        <p:sp>
          <p:nvSpPr>
            <p:cNvPr id="108" name="TextBox for Chart E">
              <a:extLst>
                <a:ext uri="{FF2B5EF4-FFF2-40B4-BE49-F238E27FC236}">
                  <a16:creationId xmlns:a16="http://schemas.microsoft.com/office/drawing/2014/main" id="{8ED57409-2D79-4FBF-B7B2-4570FDE03A50}"/>
                </a:ext>
              </a:extLst>
            </p:cNvPr>
            <p:cNvSpPr txBox="1"/>
            <p:nvPr/>
          </p:nvSpPr>
          <p:spPr>
            <a:xfrm>
              <a:off x="22335276" y="18681825"/>
              <a:ext cx="4184115" cy="6822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4600"/>
                </a:lnSpc>
                <a:spcAft>
                  <a:spcPts val="1000"/>
                </a:spcAft>
                <a:defRPr/>
              </a:pPr>
              <a:r>
                <a:rPr lang="en-US" altLang="zh-CN" sz="4000" b="1" dirty="0">
                  <a:solidFill>
                    <a:srgbClr val="00008F"/>
                  </a:solidFill>
                  <a:ea typeface="Arial" charset="0"/>
                  <a:cs typeface="Arial" charset="0"/>
                </a:rPr>
                <a:t>Classification Task</a:t>
              </a:r>
              <a:endParaRPr lang="en-US" sz="4000" dirty="0">
                <a:ea typeface="Arial" charset="0"/>
                <a:cs typeface="Arial" charset="0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7CA3044-098E-4266-AB1B-DB85CE59C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604957" y="19644149"/>
              <a:ext cx="8158690" cy="9302813"/>
            </a:xfrm>
            <a:prstGeom prst="rect">
              <a:avLst/>
            </a:prstGeom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1DDB824-A13B-41F4-AF12-F54AB12AF0E4}"/>
                </a:ext>
              </a:extLst>
            </p:cNvPr>
            <p:cNvSpPr/>
            <p:nvPr/>
          </p:nvSpPr>
          <p:spPr>
            <a:xfrm>
              <a:off x="22549820" y="29163780"/>
              <a:ext cx="979864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14"/>
                </a:rPr>
                <a:t>Unbalanced amorphous alloy dataset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Increased avg. </a:t>
              </a:r>
              <a:r>
                <a: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𝑅𝑒𝑐𝑎𝑙𝑙 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(CRA small-class) from 0.58 to 0.78.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0EA812-408A-5370-1B04-47D379D8C6E5}"/>
              </a:ext>
            </a:extLst>
          </p:cNvPr>
          <p:cNvGrpSpPr/>
          <p:nvPr/>
        </p:nvGrpSpPr>
        <p:grpSpPr>
          <a:xfrm>
            <a:off x="21532557" y="7641891"/>
            <a:ext cx="11047980" cy="21926791"/>
            <a:chOff x="21572314" y="8198489"/>
            <a:chExt cx="11047980" cy="2192679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33A8F21-1B50-D744-C5FB-DCD7C757CF3B}"/>
                </a:ext>
              </a:extLst>
            </p:cNvPr>
            <p:cNvGrpSpPr/>
            <p:nvPr/>
          </p:nvGrpSpPr>
          <p:grpSpPr>
            <a:xfrm>
              <a:off x="21572314" y="8198489"/>
              <a:ext cx="11047980" cy="11328258"/>
              <a:chOff x="10935210" y="28906792"/>
              <a:chExt cx="11047980" cy="11328258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2B8B84E9-42E9-4C16-97DB-5504ADE50B35}"/>
                  </a:ext>
                </a:extLst>
              </p:cNvPr>
              <p:cNvPicPr>
                <a:picLocks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88710" y="30427326"/>
                <a:ext cx="9000000" cy="9000000"/>
              </a:xfrm>
              <a:prstGeom prst="rect">
                <a:avLst/>
              </a:prstGeom>
            </p:spPr>
          </p:pic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DECD554-997F-4829-B475-40CC856CB377}"/>
                  </a:ext>
                </a:extLst>
              </p:cNvPr>
              <p:cNvSpPr/>
              <p:nvPr/>
            </p:nvSpPr>
            <p:spPr>
              <a:xfrm>
                <a:off x="11735487" y="39650275"/>
                <a:ext cx="101463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14"/>
                  </a:rPr>
                  <a:t>NIMS's steel dataset</a:t>
                </a:r>
                <a:r>
                  <a:rPr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4% 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𝑅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² improvement (0.92 avg. 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𝑅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²) 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50200233-D355-45FC-8895-680FE877FF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935210" y="28906792"/>
                <a:ext cx="11047980" cy="1531076"/>
              </a:xfrm>
              <a:prstGeom prst="rect">
                <a:avLst/>
              </a:prstGeom>
            </p:spPr>
          </p:pic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8D16586-E0A7-26CD-62E3-26C29DB68AAA}"/>
                </a:ext>
              </a:extLst>
            </p:cNvPr>
            <p:cNvGrpSpPr/>
            <p:nvPr/>
          </p:nvGrpSpPr>
          <p:grpSpPr>
            <a:xfrm>
              <a:off x="21602231" y="19718619"/>
              <a:ext cx="10985350" cy="10406661"/>
              <a:chOff x="21706685" y="19507750"/>
              <a:chExt cx="10985350" cy="10406661"/>
            </a:xfrm>
          </p:grpSpPr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F6C1352F-9C39-461D-93BF-C7CDCE3A7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706685" y="19507750"/>
                <a:ext cx="10985350" cy="1550616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12CC046F-D479-4D9D-86C2-305805D61711}"/>
                  </a:ext>
                </a:extLst>
              </p:cNvPr>
              <p:cNvPicPr>
                <a:picLocks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239360" y="21299009"/>
                <a:ext cx="7920000" cy="7920000"/>
              </a:xfrm>
              <a:prstGeom prst="rect">
                <a:avLst/>
              </a:prstGeom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3DDDCE0-856B-4AEB-A409-E52E74672782}"/>
                  </a:ext>
                </a:extLst>
              </p:cNvPr>
              <p:cNvSpPr/>
              <p:nvPr/>
            </p:nvSpPr>
            <p:spPr>
              <a:xfrm>
                <a:off x="22638627" y="29329636"/>
                <a:ext cx="979864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24292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hlinkClick r:id="rId14"/>
                  </a:rPr>
                  <a:t>SRIM's steel dataset</a:t>
                </a:r>
                <a:r>
                  <a:rPr lang="en-US" altLang="zh-CN" sz="3200" b="1" dirty="0">
                    <a:solidFill>
                      <a:srgbClr val="24292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zh-CN" altLang="en-US" sz="3200" dirty="0">
                    <a:solidFill>
                      <a:srgbClr val="24292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𝑅</a:t>
                </a:r>
                <a:r>
                  <a:rPr lang="en-US" altLang="zh-CN" sz="3200" dirty="0">
                    <a:solidFill>
                      <a:srgbClr val="24292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² = 0.835 on EL (vs 0.64 avg. </a:t>
                </a:r>
                <a:r>
                  <a:rPr lang="zh-CN" altLang="en-US" sz="3200" dirty="0">
                    <a:solidFill>
                      <a:srgbClr val="24292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𝑅</a:t>
                </a:r>
                <a:r>
                  <a:rPr lang="en-US" altLang="zh-CN" sz="3200" dirty="0">
                    <a:solidFill>
                      <a:srgbClr val="24292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²).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7" name="TextBox for Chart E">
            <a:extLst>
              <a:ext uri="{FF2B5EF4-FFF2-40B4-BE49-F238E27FC236}">
                <a16:creationId xmlns:a16="http://schemas.microsoft.com/office/drawing/2014/main" id="{6E715CDA-DB21-41D9-BB4A-90BE2F7A5BE2}"/>
              </a:ext>
            </a:extLst>
          </p:cNvPr>
          <p:cNvSpPr txBox="1"/>
          <p:nvPr/>
        </p:nvSpPr>
        <p:spPr>
          <a:xfrm>
            <a:off x="21677552" y="6524042"/>
            <a:ext cx="4184115" cy="68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000"/>
              </a:spcAft>
              <a:defRPr/>
            </a:pPr>
            <a:r>
              <a:rPr lang="en-US" altLang="zh-CN" sz="4000" b="1" dirty="0">
                <a:solidFill>
                  <a:srgbClr val="00008F"/>
                </a:solidFill>
                <a:ea typeface="Arial" charset="0"/>
                <a:cs typeface="Arial" charset="0"/>
              </a:rPr>
              <a:t>Regression Task</a:t>
            </a:r>
            <a:endParaRPr lang="en-US" sz="4000" dirty="0">
              <a:ea typeface="Arial" charset="0"/>
              <a:cs typeface="Arial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891C909-1FF3-0E2B-EF42-64F979AC2CF0}"/>
              </a:ext>
            </a:extLst>
          </p:cNvPr>
          <p:cNvGrpSpPr/>
          <p:nvPr/>
        </p:nvGrpSpPr>
        <p:grpSpPr>
          <a:xfrm>
            <a:off x="22061189" y="38142076"/>
            <a:ext cx="10745687" cy="2950287"/>
            <a:chOff x="22061189" y="37784263"/>
            <a:chExt cx="10745687" cy="2950287"/>
          </a:xfrm>
        </p:grpSpPr>
        <p:sp>
          <p:nvSpPr>
            <p:cNvPr id="88" name="Rectangle 85">
              <a:extLst>
                <a:ext uri="{FF2B5EF4-FFF2-40B4-BE49-F238E27FC236}">
                  <a16:creationId xmlns:a16="http://schemas.microsoft.com/office/drawing/2014/main" id="{F4596524-52DB-4098-BE49-000394CABF65}"/>
                </a:ext>
              </a:extLst>
            </p:cNvPr>
            <p:cNvSpPr/>
            <p:nvPr/>
          </p:nvSpPr>
          <p:spPr>
            <a:xfrm>
              <a:off x="22335277" y="37784263"/>
              <a:ext cx="3514104" cy="5302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944"/>
                </a:lnSpc>
                <a:spcAft>
                  <a:spcPts val="768"/>
                </a:spcAft>
                <a:defRPr/>
              </a:pPr>
              <a:r>
                <a:rPr lang="en-US" altLang="zh-CN" sz="5400" b="1" dirty="0">
                  <a:solidFill>
                    <a:srgbClr val="00008F"/>
                  </a:solidFill>
                  <a:latin typeface="Raleway ExtraBold" panose="020B0003030101060003" pitchFamily="34" charset="0"/>
                </a:rPr>
                <a:t>Reference</a:t>
              </a:r>
              <a:endPara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endParaRPr>
            </a:p>
          </p:txBody>
        </p:sp>
        <p:sp>
          <p:nvSpPr>
            <p:cNvPr id="89" name="Conclusion Analysis Textbox">
              <a:extLst>
                <a:ext uri="{FF2B5EF4-FFF2-40B4-BE49-F238E27FC236}">
                  <a16:creationId xmlns:a16="http://schemas.microsoft.com/office/drawing/2014/main" id="{17B5E80D-032A-4A58-9994-898A60116907}"/>
                </a:ext>
              </a:extLst>
            </p:cNvPr>
            <p:cNvSpPr txBox="1"/>
            <p:nvPr/>
          </p:nvSpPr>
          <p:spPr>
            <a:xfrm>
              <a:off x="22061189" y="38308245"/>
              <a:ext cx="10745687" cy="2426305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effectLst/>
          </p:spPr>
          <p:txBody>
            <a:bodyPr wrap="square">
              <a:spAutoFit/>
            </a:bodyPr>
            <a:lstStyle/>
            <a:p>
              <a:pPr marL="742950" indent="-742950" algn="just">
                <a:spcAft>
                  <a:spcPts val="1400"/>
                </a:spcAft>
                <a:buSzPct val="100000"/>
                <a:buFont typeface="+mj-lt"/>
                <a:buAutoNum type="arabicPeriod"/>
                <a:defRPr/>
              </a:pPr>
              <a:r>
                <a:rPr lang="en-US" sz="2800" b="1" dirty="0">
                  <a:latin typeface="Times New Roman" panose="02020603050405020304" pitchFamily="18" charset="0"/>
                  <a:ea typeface="Arial" charset="0"/>
                  <a:cs typeface="Times New Roman" panose="02020603050405020304" pitchFamily="18" charset="0"/>
                </a:rPr>
                <a:t>Better utilization of materials’ compositions for predicting their properties: Material composition visualization network[J]. Engineering Applications of Artificial Intelligence</a:t>
              </a:r>
            </a:p>
            <a:p>
              <a:pPr marL="742950" indent="-742950" algn="just">
                <a:spcAft>
                  <a:spcPts val="1400"/>
                </a:spcAft>
                <a:buSzPct val="100000"/>
                <a:buFont typeface="+mj-lt"/>
                <a:buAutoNum type="arabicPeriod"/>
                <a:defRPr/>
              </a:pPr>
              <a:r>
                <a:rPr lang="en-US" sz="2800" b="1" dirty="0">
                  <a:latin typeface="Times New Roman" panose="02020603050405020304" pitchFamily="18" charset="0"/>
                  <a:ea typeface="Arial" charset="0"/>
                  <a:cs typeface="Times New Roman" panose="02020603050405020304" pitchFamily="18" charset="0"/>
                </a:rPr>
                <a:t>FTAP: Feature transferring autonomous machine learning pipeline[J]. Information Sciences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AF8A231-E0A6-7B46-ADCB-E1D55B81312A}"/>
              </a:ext>
            </a:extLst>
          </p:cNvPr>
          <p:cNvSpPr txBox="1"/>
          <p:nvPr/>
        </p:nvSpPr>
        <p:spPr>
          <a:xfrm>
            <a:off x="7683692" y="4597992"/>
            <a:ext cx="7001653" cy="905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u="sng" dirty="0">
                <a:solidFill>
                  <a:prstClr val="white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Email: </a:t>
            </a:r>
            <a:r>
              <a:rPr kumimoji="0" lang="en-US" altLang="zh-CN" sz="40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qqian@shu.edu.cn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3A670AB-F0C2-3744-D1F5-3E96E954F0F4}"/>
              </a:ext>
            </a:extLst>
          </p:cNvPr>
          <p:cNvGrpSpPr/>
          <p:nvPr/>
        </p:nvGrpSpPr>
        <p:grpSpPr>
          <a:xfrm>
            <a:off x="94393" y="40822872"/>
            <a:ext cx="15411225" cy="3513013"/>
            <a:chOff x="94393" y="40902386"/>
            <a:chExt cx="15411225" cy="351301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F4B91C5-FD6A-7346-9166-B169FD30EDD7}"/>
                </a:ext>
              </a:extLst>
            </p:cNvPr>
            <p:cNvSpPr txBox="1"/>
            <p:nvPr/>
          </p:nvSpPr>
          <p:spPr>
            <a:xfrm>
              <a:off x="407327" y="40902386"/>
              <a:ext cx="32294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00008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Organizer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365DECD-5E16-4360-93AB-679C79F23456}"/>
                </a:ext>
              </a:extLst>
            </p:cNvPr>
            <p:cNvSpPr/>
            <p:nvPr/>
          </p:nvSpPr>
          <p:spPr>
            <a:xfrm>
              <a:off x="5061733" y="41599120"/>
              <a:ext cx="10443885" cy="16547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71500" indent="-571500">
                <a:lnSpc>
                  <a:spcPct val="150000"/>
                </a:lnSpc>
                <a:buFont typeface="Wingdings" pitchFamily="2" charset="2"/>
                <a:buChar char="n"/>
              </a:pPr>
              <a:r>
                <a:rPr lang="en-US" altLang="zh-CN" sz="3600" b="1" dirty="0">
                  <a:solidFill>
                    <a:srgbClr val="00008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Materials Genome Institute, Shanghai University</a:t>
              </a:r>
            </a:p>
            <a:p>
              <a:pPr marL="571500" indent="-571500">
                <a:lnSpc>
                  <a:spcPct val="150000"/>
                </a:lnSpc>
                <a:buFont typeface="Wingdings" pitchFamily="2" charset="2"/>
                <a:buChar char="n"/>
              </a:pPr>
              <a:r>
                <a:rPr lang="en-US" altLang="zh-CN" sz="3600" b="1" dirty="0">
                  <a:solidFill>
                    <a:srgbClr val="00008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Shanghai, China</a:t>
              </a:r>
              <a:r>
                <a:rPr lang="zh-CN" altLang="en-US" sz="3600" b="1" dirty="0">
                  <a:solidFill>
                    <a:srgbClr val="00008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b="1" dirty="0">
                  <a:solidFill>
                    <a:srgbClr val="00008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October 9-13,</a:t>
              </a:r>
              <a:r>
                <a:rPr lang="zh-CN" altLang="en-US" sz="3600" b="1" dirty="0">
                  <a:solidFill>
                    <a:srgbClr val="00008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600" b="1" dirty="0">
                  <a:solidFill>
                    <a:srgbClr val="00008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2024</a:t>
              </a:r>
            </a:p>
          </p:txBody>
        </p:sp>
        <p:pic>
          <p:nvPicPr>
            <p:cNvPr id="22" name="图片 21" descr="徽标&#10;&#10;描述已自动生成">
              <a:extLst>
                <a:ext uri="{FF2B5EF4-FFF2-40B4-BE49-F238E27FC236}">
                  <a16:creationId xmlns:a16="http://schemas.microsoft.com/office/drawing/2014/main" id="{06AE8502-CF0C-81F4-4732-F5BA6A281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4393" y="41194858"/>
              <a:ext cx="2280029" cy="3220541"/>
            </a:xfrm>
            <a:prstGeom prst="rect">
              <a:avLst/>
            </a:prstGeom>
          </p:spPr>
        </p:pic>
        <p:pic>
          <p:nvPicPr>
            <p:cNvPr id="33" name="图片 32" descr="图片包含 图标&#10;&#10;描述已自动生成">
              <a:extLst>
                <a:ext uri="{FF2B5EF4-FFF2-40B4-BE49-F238E27FC236}">
                  <a16:creationId xmlns:a16="http://schemas.microsoft.com/office/drawing/2014/main" id="{B6266F7B-10A8-10F9-300A-C3FFBB5FD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306163" y="42073938"/>
              <a:ext cx="2280030" cy="1483029"/>
            </a:xfrm>
            <a:prstGeom prst="rect">
              <a:avLst/>
            </a:prstGeom>
          </p:spPr>
        </p:pic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69304BF-4A51-58A5-3AB7-5B6407D6FD9E}"/>
              </a:ext>
            </a:extLst>
          </p:cNvPr>
          <p:cNvGrpSpPr/>
          <p:nvPr/>
        </p:nvGrpSpPr>
        <p:grpSpPr>
          <a:xfrm>
            <a:off x="15838798" y="40515404"/>
            <a:ext cx="15655596" cy="4133495"/>
            <a:chOff x="15838798" y="40594918"/>
            <a:chExt cx="15655596" cy="4133495"/>
          </a:xfrm>
        </p:grpSpPr>
        <p:pic>
          <p:nvPicPr>
            <p:cNvPr id="41" name="图片 40" descr="图片包含 徽标&#10;&#10;描述已自动生成">
              <a:extLst>
                <a:ext uri="{FF2B5EF4-FFF2-40B4-BE49-F238E27FC236}">
                  <a16:creationId xmlns:a16="http://schemas.microsoft.com/office/drawing/2014/main" id="{69AD221F-CFB7-E9FE-9D56-71F28471E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9295317" y="40918410"/>
              <a:ext cx="2199077" cy="3106196"/>
            </a:xfrm>
            <a:prstGeom prst="rect">
              <a:avLst/>
            </a:prstGeom>
          </p:spPr>
        </p:pic>
        <p:pic>
          <p:nvPicPr>
            <p:cNvPr id="45" name="图片 44" descr="徽标&#10;&#10;描述已自动生成">
              <a:extLst>
                <a:ext uri="{FF2B5EF4-FFF2-40B4-BE49-F238E27FC236}">
                  <a16:creationId xmlns:a16="http://schemas.microsoft.com/office/drawing/2014/main" id="{DF22397A-AC63-9B62-92A0-21D1CFAA2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9374835" y="40594918"/>
              <a:ext cx="2923781" cy="4133495"/>
            </a:xfrm>
            <a:prstGeom prst="rect">
              <a:avLst/>
            </a:prstGeom>
          </p:spPr>
        </p:pic>
        <p:pic>
          <p:nvPicPr>
            <p:cNvPr id="47" name="图片 46" descr="图片包含 形状&#10;&#10;描述已自动生成">
              <a:extLst>
                <a:ext uri="{FF2B5EF4-FFF2-40B4-BE49-F238E27FC236}">
                  <a16:creationId xmlns:a16="http://schemas.microsoft.com/office/drawing/2014/main" id="{9ED03686-7673-9CD1-B609-B072C0BC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2237199" y="41656102"/>
              <a:ext cx="3624468" cy="1993016"/>
            </a:xfrm>
            <a:prstGeom prst="rect">
              <a:avLst/>
            </a:prstGeom>
          </p:spPr>
        </p:pic>
        <p:pic>
          <p:nvPicPr>
            <p:cNvPr id="49" name="图片 48" descr="徽标, 图标&#10;&#10;描述已自动生成">
              <a:extLst>
                <a:ext uri="{FF2B5EF4-FFF2-40B4-BE49-F238E27FC236}">
                  <a16:creationId xmlns:a16="http://schemas.microsoft.com/office/drawing/2014/main" id="{6EC9C68A-FE03-2AAD-71B4-F10736E5C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6519391" y="41391889"/>
              <a:ext cx="2338414" cy="2604408"/>
            </a:xfrm>
            <a:prstGeom prst="rect">
              <a:avLst/>
            </a:prstGeom>
          </p:spPr>
        </p:pic>
        <p:sp>
          <p:nvSpPr>
            <p:cNvPr id="34" name="TextBox 74">
              <a:extLst>
                <a:ext uri="{FF2B5EF4-FFF2-40B4-BE49-F238E27FC236}">
                  <a16:creationId xmlns:a16="http://schemas.microsoft.com/office/drawing/2014/main" id="{DFAEBB11-9688-FFF5-CD7F-C7E4F8AF64F4}"/>
                </a:ext>
              </a:extLst>
            </p:cNvPr>
            <p:cNvSpPr txBox="1"/>
            <p:nvPr/>
          </p:nvSpPr>
          <p:spPr>
            <a:xfrm>
              <a:off x="15911283" y="40794972"/>
              <a:ext cx="739912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00008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Partners and Sponsors</a:t>
              </a:r>
            </a:p>
          </p:txBody>
        </p:sp>
        <p:pic>
          <p:nvPicPr>
            <p:cNvPr id="43" name="图片 42" descr="图表&#10;&#10;描述已自动生成">
              <a:extLst>
                <a:ext uri="{FF2B5EF4-FFF2-40B4-BE49-F238E27FC236}">
                  <a16:creationId xmlns:a16="http://schemas.microsoft.com/office/drawing/2014/main" id="{43EBCC62-3702-F8AE-2BE6-2CD5B6C8D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5838798" y="41820318"/>
              <a:ext cx="3073400" cy="1828800"/>
            </a:xfrm>
            <a:prstGeom prst="rect">
              <a:avLst/>
            </a:prstGeom>
          </p:spPr>
        </p:pic>
      </p:grp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C3A56EE6-34FE-3E85-0E7E-3F35B6D92104}"/>
              </a:ext>
            </a:extLst>
          </p:cNvPr>
          <p:cNvCxnSpPr/>
          <p:nvPr/>
        </p:nvCxnSpPr>
        <p:spPr>
          <a:xfrm>
            <a:off x="768839" y="13804433"/>
            <a:ext cx="10614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038370F0-6508-6FC3-C2EE-43182482FEBF}"/>
              </a:ext>
            </a:extLst>
          </p:cNvPr>
          <p:cNvCxnSpPr/>
          <p:nvPr/>
        </p:nvCxnSpPr>
        <p:spPr>
          <a:xfrm>
            <a:off x="11302848" y="26988174"/>
            <a:ext cx="10614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4FF32E5B-A02B-CA9F-EF8E-B4BB1C28D057}"/>
              </a:ext>
            </a:extLst>
          </p:cNvPr>
          <p:cNvCxnSpPr/>
          <p:nvPr/>
        </p:nvCxnSpPr>
        <p:spPr>
          <a:xfrm>
            <a:off x="22086242" y="29846981"/>
            <a:ext cx="10614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302F17-8A61-17C6-016D-F3A0B386BD28}"/>
              </a:ext>
            </a:extLst>
          </p:cNvPr>
          <p:cNvCxnSpPr/>
          <p:nvPr/>
        </p:nvCxnSpPr>
        <p:spPr>
          <a:xfrm>
            <a:off x="22206050" y="37621431"/>
            <a:ext cx="10614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25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RNATxL36x48" id="{F33745AB-7A6D-BB4A-B5E5-74E84EAC0A67}" vid="{307F889B-853C-F948-9103-2C10593E92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426</Words>
  <Application>Microsoft Macintosh PowerPoint</Application>
  <PresentationFormat>自定义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Raleway</vt:lpstr>
      <vt:lpstr>Raleway ExtraBold</vt:lpstr>
      <vt:lpstr>Times New Roman</vt:lpstr>
      <vt:lpstr>Wingdings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MessmerBlust, Angela</dc:creator>
  <cp:lastModifiedBy>T159189</cp:lastModifiedBy>
  <cp:revision>192</cp:revision>
  <dcterms:created xsi:type="dcterms:W3CDTF">2022-04-11T18:49:37Z</dcterms:created>
  <dcterms:modified xsi:type="dcterms:W3CDTF">2024-05-08T02:55:59Z</dcterms:modified>
</cp:coreProperties>
</file>