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800425" cy="39600188"/>
  <p:notesSz cx="6858000" cy="9144000"/>
  <p:defaultTextStyle>
    <a:defPPr>
      <a:defRPr lang="zh-CN"/>
    </a:defPPr>
    <a:lvl1pPr marL="0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1pPr>
    <a:lvl2pPr marL="1641577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2pPr>
    <a:lvl3pPr marL="3283153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3pPr>
    <a:lvl4pPr marL="4924730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4pPr>
    <a:lvl5pPr marL="6566306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5pPr>
    <a:lvl6pPr marL="8207883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6pPr>
    <a:lvl7pPr marL="9849460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7pPr>
    <a:lvl8pPr marL="11491036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8pPr>
    <a:lvl9pPr marL="13132613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F6F6F6"/>
    <a:srgbClr val="EDEDED"/>
    <a:srgbClr val="5C5C5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82" autoAdjust="0"/>
    <p:restoredTop sz="94660"/>
  </p:normalViewPr>
  <p:slideViewPr>
    <p:cSldViewPr snapToGrid="0">
      <p:cViewPr>
        <p:scale>
          <a:sx n="50" d="100"/>
          <a:sy n="50" d="100"/>
        </p:scale>
        <p:origin x="-1338" y="-7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HypE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715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2维</c:v>
                </c:pt>
                <c:pt idx="1">
                  <c:v>4维</c:v>
                </c:pt>
                <c:pt idx="2">
                  <c:v>6维</c:v>
                </c:pt>
                <c:pt idx="3">
                  <c:v>8维</c:v>
                </c:pt>
                <c:pt idx="4">
                  <c:v>10维</c:v>
                </c:pt>
              </c:strCache>
            </c:strRef>
          </c:cat>
          <c:val>
            <c:numRef>
              <c:f>Sheet1!$B$2:$B$6</c:f>
              <c:numCache>
                <c:formatCode>0.00_ </c:formatCode>
                <c:ptCount val="5"/>
                <c:pt idx="0">
                  <c:v>178.84</c:v>
                </c:pt>
                <c:pt idx="1">
                  <c:v>2545.6999999999998</c:v>
                </c:pt>
                <c:pt idx="2">
                  <c:v>3889.9</c:v>
                </c:pt>
                <c:pt idx="3">
                  <c:v>7003.7</c:v>
                </c:pt>
                <c:pt idx="4">
                  <c:v>24968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GrEA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5715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2维</c:v>
                </c:pt>
                <c:pt idx="1">
                  <c:v>4维</c:v>
                </c:pt>
                <c:pt idx="2">
                  <c:v>6维</c:v>
                </c:pt>
                <c:pt idx="3">
                  <c:v>8维</c:v>
                </c:pt>
                <c:pt idx="4">
                  <c:v>10维</c:v>
                </c:pt>
              </c:strCache>
            </c:strRef>
          </c:cat>
          <c:val>
            <c:numRef>
              <c:f>Sheet1!$C$2:$C$6</c:f>
              <c:numCache>
                <c:formatCode>0.00_ </c:formatCode>
                <c:ptCount val="5"/>
                <c:pt idx="0">
                  <c:v>21.77</c:v>
                </c:pt>
                <c:pt idx="1">
                  <c:v>48.594999999999999</c:v>
                </c:pt>
                <c:pt idx="2">
                  <c:v>64.096000000000004</c:v>
                </c:pt>
                <c:pt idx="3">
                  <c:v>100.46</c:v>
                </c:pt>
                <c:pt idx="4">
                  <c:v>304.70999999999998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NSGA-III</c:v>
                </c:pt>
              </c:strCache>
            </c:strRef>
          </c:tx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5715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2维</c:v>
                </c:pt>
                <c:pt idx="1">
                  <c:v>4维</c:v>
                </c:pt>
                <c:pt idx="2">
                  <c:v>6维</c:v>
                </c:pt>
                <c:pt idx="3">
                  <c:v>8维</c:v>
                </c:pt>
                <c:pt idx="4">
                  <c:v>10维</c:v>
                </c:pt>
              </c:strCache>
            </c:strRef>
          </c:cat>
          <c:val>
            <c:numRef>
              <c:f>Sheet1!$D$2:$D$6</c:f>
              <c:numCache>
                <c:formatCode>0.00_ </c:formatCode>
                <c:ptCount val="5"/>
                <c:pt idx="0">
                  <c:v>9.0593000000000004</c:v>
                </c:pt>
                <c:pt idx="1">
                  <c:v>15.148</c:v>
                </c:pt>
                <c:pt idx="2">
                  <c:v>18.873999999999999</c:v>
                </c:pt>
                <c:pt idx="3">
                  <c:v>25.164000000000001</c:v>
                </c:pt>
                <c:pt idx="4">
                  <c:v>76.347999999999999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KnEA</c:v>
                </c:pt>
              </c:strCache>
            </c:strRef>
          </c:tx>
          <c:spPr>
            <a:ln w="571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57150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2维</c:v>
                </c:pt>
                <c:pt idx="1">
                  <c:v>4维</c:v>
                </c:pt>
                <c:pt idx="2">
                  <c:v>6维</c:v>
                </c:pt>
                <c:pt idx="3">
                  <c:v>8维</c:v>
                </c:pt>
                <c:pt idx="4">
                  <c:v>10维</c:v>
                </c:pt>
              </c:strCache>
            </c:strRef>
          </c:cat>
          <c:val>
            <c:numRef>
              <c:f>Sheet1!$E$2:$E$6</c:f>
              <c:numCache>
                <c:formatCode>0.00_ </c:formatCode>
                <c:ptCount val="5"/>
                <c:pt idx="0">
                  <c:v>7.4367999999999999</c:v>
                </c:pt>
                <c:pt idx="1">
                  <c:v>11.87</c:v>
                </c:pt>
                <c:pt idx="2">
                  <c:v>14.904999999999999</c:v>
                </c:pt>
                <c:pt idx="3">
                  <c:v>20.21</c:v>
                </c:pt>
                <c:pt idx="4">
                  <c:v>62.137999999999998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MOEA/D</c:v>
                </c:pt>
              </c:strCache>
            </c:strRef>
          </c:tx>
          <c:spPr>
            <a:ln w="571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57150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2维</c:v>
                </c:pt>
                <c:pt idx="1">
                  <c:v>4维</c:v>
                </c:pt>
                <c:pt idx="2">
                  <c:v>6维</c:v>
                </c:pt>
                <c:pt idx="3">
                  <c:v>8维</c:v>
                </c:pt>
                <c:pt idx="4">
                  <c:v>10维</c:v>
                </c:pt>
              </c:strCache>
            </c:strRef>
          </c:cat>
          <c:val>
            <c:numRef>
              <c:f>Sheet1!$F$2:$F$6</c:f>
              <c:numCache>
                <c:formatCode>0.00_ </c:formatCode>
                <c:ptCount val="5"/>
                <c:pt idx="0">
                  <c:v>3.1823000000000001</c:v>
                </c:pt>
                <c:pt idx="1">
                  <c:v>4.3292000000000002</c:v>
                </c:pt>
                <c:pt idx="2">
                  <c:v>5.2310999999999996</c:v>
                </c:pt>
                <c:pt idx="3">
                  <c:v>7.3541999999999996</c:v>
                </c:pt>
                <c:pt idx="4">
                  <c:v>30.23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160176"/>
        <c:axId val="372160568"/>
      </c:lineChart>
      <c:catAx>
        <c:axId val="37216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pPr>
            <a:endParaRPr lang="zh-CN"/>
          </a:p>
        </c:txPr>
        <c:crossAx val="372160568"/>
        <c:crosses val="autoZero"/>
        <c:auto val="1"/>
        <c:lblAlgn val="ctr"/>
        <c:lblOffset val="100"/>
        <c:noMultiLvlLbl val="0"/>
      </c:catAx>
      <c:valAx>
        <c:axId val="37216056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800">
                    <a:latin typeface="幼圆" panose="02010509060101010101" pitchFamily="49" charset="-122"/>
                    <a:ea typeface="幼圆" panose="02010509060101010101" pitchFamily="49" charset="-122"/>
                  </a:rPr>
                  <a:t>运行时间</a:t>
                </a:r>
                <a:r>
                  <a:rPr lang="en-US" altLang="zh-CN" sz="2800">
                    <a:latin typeface="幼圆" panose="02010509060101010101" pitchFamily="49" charset="-122"/>
                    <a:ea typeface="幼圆" panose="02010509060101010101" pitchFamily="49" charset="-122"/>
                  </a:rPr>
                  <a:t>(</a:t>
                </a:r>
                <a:r>
                  <a:rPr lang="zh-CN" altLang="en-US" sz="2800">
                    <a:latin typeface="幼圆" panose="02010509060101010101" pitchFamily="49" charset="-122"/>
                    <a:ea typeface="幼圆" panose="02010509060101010101" pitchFamily="49" charset="-122"/>
                  </a:rPr>
                  <a:t>秒</a:t>
                </a:r>
                <a:r>
                  <a:rPr lang="en-US" altLang="zh-CN" sz="2800">
                    <a:latin typeface="幼圆" panose="02010509060101010101" pitchFamily="49" charset="-122"/>
                    <a:ea typeface="幼圆" panose="02010509060101010101" pitchFamily="49" charset="-122"/>
                  </a:rPr>
                  <a:t>)</a:t>
                </a:r>
                <a:endParaRPr lang="zh-CN" altLang="en-US" sz="280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pPr>
            <a:endParaRPr lang="zh-CN"/>
          </a:p>
        </c:txPr>
        <c:crossAx val="37216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6480867"/>
            <a:ext cx="24480361" cy="1378673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0799268"/>
            <a:ext cx="21600319" cy="9560876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7F00-A9F0-4555-A973-383093C2FCB3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FC6C-BEAC-41D9-A9A1-3C9BBF9D6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7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7F00-A9F0-4555-A973-383093C2FCB3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FC6C-BEAC-41D9-A9A1-3C9BBF9D6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2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108343"/>
            <a:ext cx="6210092" cy="3355932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108343"/>
            <a:ext cx="18270270" cy="335593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7F00-A9F0-4555-A973-383093C2FCB3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FC6C-BEAC-41D9-A9A1-3C9BBF9D6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34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7F00-A9F0-4555-A973-383093C2FCB3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FC6C-BEAC-41D9-A9A1-3C9BBF9D6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9872559"/>
            <a:ext cx="24840367" cy="164725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6500971"/>
            <a:ext cx="24840367" cy="8662538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7F00-A9F0-4555-A973-383093C2FCB3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FC6C-BEAC-41D9-A9A1-3C9BBF9D6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1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0541716"/>
            <a:ext cx="12240181" cy="251259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0541716"/>
            <a:ext cx="12240181" cy="251259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7F00-A9F0-4555-A973-383093C2FCB3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FC6C-BEAC-41D9-A9A1-3C9BBF9D6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31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108352"/>
            <a:ext cx="24840367" cy="76542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9707549"/>
            <a:ext cx="12183928" cy="4757520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4465069"/>
            <a:ext cx="12183928" cy="21275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9707549"/>
            <a:ext cx="12243932" cy="4757520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4465069"/>
            <a:ext cx="12243932" cy="21275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7F00-A9F0-4555-A973-383093C2FCB3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FC6C-BEAC-41D9-A9A1-3C9BBF9D6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01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7F00-A9F0-4555-A973-383093C2FCB3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FC6C-BEAC-41D9-A9A1-3C9BBF9D6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1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7F00-A9F0-4555-A973-383093C2FCB3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FC6C-BEAC-41D9-A9A1-3C9BBF9D6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78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640012"/>
            <a:ext cx="9288887" cy="9240044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5701703"/>
            <a:ext cx="14580215" cy="28141800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1880056"/>
            <a:ext cx="9288887" cy="22009274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7F00-A9F0-4555-A973-383093C2FCB3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FC6C-BEAC-41D9-A9A1-3C9BBF9D6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60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640012"/>
            <a:ext cx="9288887" cy="9240044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5701703"/>
            <a:ext cx="14580215" cy="28141800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1880056"/>
            <a:ext cx="9288887" cy="22009274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7F00-A9F0-4555-A973-383093C2FCB3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FC6C-BEAC-41D9-A9A1-3C9BBF9D6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3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108352"/>
            <a:ext cx="24840367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0541716"/>
            <a:ext cx="24840367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7F00-A9F0-4555-A973-383093C2FCB3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FC6C-BEAC-41D9-A9A1-3C9BBF9D6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2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chart" Target="../charts/chart1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20000"/>
              </a:schemeClr>
            </a:gs>
            <a:gs pos="74000">
              <a:schemeClr val="accent1">
                <a:lumMod val="45000"/>
                <a:lumOff val="55000"/>
                <a:alpha val="80000"/>
              </a:schemeClr>
            </a:gs>
            <a:gs pos="62826">
              <a:srgbClr val="BFD8EF">
                <a:alpha val="70000"/>
              </a:srgbClr>
            </a:gs>
            <a:gs pos="83000">
              <a:schemeClr val="accent1">
                <a:lumMod val="45000"/>
                <a:lumOff val="55000"/>
                <a:alpha val="90000"/>
              </a:schemeClr>
            </a:gs>
            <a:gs pos="100000">
              <a:schemeClr val="accent1">
                <a:lumMod val="30000"/>
                <a:lumOff val="70000"/>
                <a:alpha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30163" y="-47625"/>
            <a:ext cx="28689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Knee Point Driven Evolutionary Algorithm for Many-Objective Optimization</a:t>
            </a:r>
            <a:endParaRPr lang="zh-CN" alt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6" y="1874813"/>
            <a:ext cx="4393237" cy="4393237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3315613" y="2330776"/>
            <a:ext cx="5373687" cy="3385907"/>
            <a:chOff x="23315613" y="2435551"/>
            <a:chExt cx="5373687" cy="3385907"/>
          </a:xfrm>
        </p:grpSpPr>
        <p:sp>
          <p:nvSpPr>
            <p:cNvPr id="17" name="文本框 16"/>
            <p:cNvSpPr txBox="1"/>
            <p:nvPr/>
          </p:nvSpPr>
          <p:spPr>
            <a:xfrm>
              <a:off x="23315613" y="4498019"/>
              <a:ext cx="53736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Bio-inspired Intelligence and Mining Knowledge</a:t>
              </a:r>
              <a:endParaRPr lang="zh-CN" altLang="en-US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3733618" y="2435551"/>
              <a:ext cx="4318132" cy="1850699"/>
              <a:chOff x="702167" y="6967460"/>
              <a:chExt cx="5581651" cy="2219762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702167" y="6967460"/>
                <a:ext cx="1395413" cy="2219762"/>
              </a:xfrm>
              <a:prstGeom prst="rect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tIns="0" bIns="108000" rtlCol="0" anchor="ctr" anchorCtr="1">
                <a:noAutofit/>
              </a:bodyPr>
              <a:lstStyle/>
              <a:p>
                <a:pPr fontAlgn="ctr"/>
                <a:r>
                  <a:rPr lang="en-US" altLang="zh-CN" sz="12000" dirty="0" smtClean="0">
                    <a:solidFill>
                      <a:schemeClr val="accent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endParaRPr lang="zh-CN" altLang="en-US" sz="12000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097580" y="6967460"/>
                <a:ext cx="1395413" cy="22197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76200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tIns="0" bIns="108000" rtlCol="0" anchor="ctr" anchorCtr="1">
                <a:noAutofit/>
              </a:bodyPr>
              <a:lstStyle/>
              <a:p>
                <a:pPr fontAlgn="ctr"/>
                <a:r>
                  <a:rPr lang="en-US" altLang="zh-CN" sz="12000" dirty="0" smtClean="0">
                    <a:solidFill>
                      <a:srgbClr val="F6F6F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</a:t>
                </a:r>
                <a:endParaRPr lang="zh-CN" altLang="en-US" sz="12000" dirty="0">
                  <a:solidFill>
                    <a:srgbClr val="F6F6F6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492992" y="6967460"/>
                <a:ext cx="1395413" cy="2219762"/>
              </a:xfrm>
              <a:prstGeom prst="rect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tIns="0" bIns="108000" rtlCol="0" anchor="ctr" anchorCtr="1">
                <a:noAutofit/>
              </a:bodyPr>
              <a:lstStyle/>
              <a:p>
                <a:pPr fontAlgn="ctr"/>
                <a:r>
                  <a:rPr lang="en-US" altLang="zh-CN" sz="12000" dirty="0" smtClean="0">
                    <a:solidFill>
                      <a:schemeClr val="accent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</a:t>
                </a:r>
                <a:endParaRPr lang="zh-CN" altLang="en-US" sz="12000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888405" y="6967460"/>
                <a:ext cx="1395413" cy="22197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76200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tIns="0" bIns="108000" rtlCol="0" anchor="ctr" anchorCtr="1">
                <a:noAutofit/>
              </a:bodyPr>
              <a:lstStyle/>
              <a:p>
                <a:pPr fontAlgn="ctr"/>
                <a:r>
                  <a:rPr lang="en-US" altLang="zh-CN" sz="12000" dirty="0" smtClean="0">
                    <a:solidFill>
                      <a:srgbClr val="F6F6F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K</a:t>
                </a:r>
                <a:endParaRPr lang="zh-CN" altLang="en-US" sz="12000" dirty="0">
                  <a:solidFill>
                    <a:srgbClr val="F6F6F6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7881347" y="3425234"/>
            <a:ext cx="13037730" cy="10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Xingyi</a:t>
            </a:r>
            <a:r>
              <a:rPr lang="en-US" altLang="zh-CN" i="1" dirty="0" smtClean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 Zhang, Ye Tian and </a:t>
            </a:r>
            <a:r>
              <a:rPr lang="en-US" altLang="zh-CN" i="1" dirty="0" err="1" smtClean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Yaochu</a:t>
            </a:r>
            <a:r>
              <a:rPr lang="en-US" altLang="zh-CN" i="1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Jin</a:t>
            </a:r>
            <a:endParaRPr lang="zh-CN" altLang="en-US" i="1" dirty="0"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42111" y="4938006"/>
            <a:ext cx="18344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IEEE Transactions on Evolutionary Computation, 2015, 19(2): 201-213 </a:t>
            </a:r>
            <a:endParaRPr lang="zh-CN" altLang="en-US" sz="48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4905638" y="19287625"/>
            <a:ext cx="13168376" cy="14759140"/>
            <a:chOff x="890523" y="7200899"/>
            <a:chExt cx="11468100" cy="14759140"/>
          </a:xfrm>
        </p:grpSpPr>
        <p:sp>
          <p:nvSpPr>
            <p:cNvPr id="33" name="圆角矩形 32"/>
            <p:cNvSpPr/>
            <p:nvPr/>
          </p:nvSpPr>
          <p:spPr>
            <a:xfrm>
              <a:off x="890523" y="7200899"/>
              <a:ext cx="11468100" cy="14759140"/>
            </a:xfrm>
            <a:prstGeom prst="roundRect">
              <a:avLst>
                <a:gd name="adj" fmla="val 5156"/>
              </a:avLst>
            </a:prstGeom>
            <a:solidFill>
              <a:schemeClr val="bg1"/>
            </a:solidFill>
            <a:ln w="762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同侧圆角矩形 33"/>
            <p:cNvSpPr/>
            <p:nvPr/>
          </p:nvSpPr>
          <p:spPr>
            <a:xfrm>
              <a:off x="890523" y="7200900"/>
              <a:ext cx="11468100" cy="122872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ctr"/>
              <a:r>
                <a:rPr lang="en-US" altLang="zh-CN" sz="6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V. Experiments</a:t>
              </a:r>
              <a:endPara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87652" y="6819900"/>
            <a:ext cx="13168377" cy="5562600"/>
            <a:chOff x="604772" y="7200900"/>
            <a:chExt cx="13168377" cy="5562600"/>
          </a:xfrm>
        </p:grpSpPr>
        <p:grpSp>
          <p:nvGrpSpPr>
            <p:cNvPr id="8" name="组合 7"/>
            <p:cNvGrpSpPr/>
            <p:nvPr/>
          </p:nvGrpSpPr>
          <p:grpSpPr>
            <a:xfrm>
              <a:off x="604772" y="7200900"/>
              <a:ext cx="13168377" cy="5562600"/>
              <a:chOff x="890523" y="7200900"/>
              <a:chExt cx="11468100" cy="556260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890523" y="7200900"/>
                <a:ext cx="11468100" cy="5562600"/>
              </a:xfrm>
              <a:prstGeom prst="roundRect">
                <a:avLst>
                  <a:gd name="adj" fmla="val 9494"/>
                </a:avLst>
              </a:prstGeom>
              <a:solidFill>
                <a:schemeClr val="bg1"/>
              </a:solidFill>
              <a:ln w="7620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同侧圆角矩形 6"/>
              <p:cNvSpPr/>
              <p:nvPr/>
            </p:nvSpPr>
            <p:spPr>
              <a:xfrm>
                <a:off x="890523" y="7200900"/>
                <a:ext cx="11468100" cy="12287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ctr"/>
                <a:r>
                  <a:rPr lang="en-US" altLang="zh-CN" sz="6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 Contributions</a:t>
                </a:r>
                <a:endParaRPr lang="zh-CN" alt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28675" y="8574035"/>
              <a:ext cx="12601575" cy="401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>
                <a:lnSpc>
                  <a:spcPct val="120000"/>
                </a:lnSpc>
                <a:spcAft>
                  <a:spcPts val="1800"/>
                </a:spcAft>
                <a:buAutoNum type="arabicParenBoth"/>
              </a:pPr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本文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提出了基于 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knee point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选择的高维多目标进化算法 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(KnEA),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加强了非支配排序在高维问题上的选择压力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从而提高了种群的收敛性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42950" indent="-742950">
                <a:lnSpc>
                  <a:spcPct val="120000"/>
                </a:lnSpc>
                <a:spcAft>
                  <a:spcPts val="1800"/>
                </a:spcAft>
                <a:buAutoNum type="arabicParenBoth"/>
              </a:pP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本文提出了一种自适应的 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knee point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识别策略，它能找出种群中指定比例的 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knee points.</a:t>
              </a:r>
              <a:endParaRPr lang="en-US" altLang="zh-CN" sz="40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28154" y="13276649"/>
            <a:ext cx="13285026" cy="15615627"/>
            <a:chOff x="545274" y="13505249"/>
            <a:chExt cx="13285026" cy="15615627"/>
          </a:xfrm>
        </p:grpSpPr>
        <p:grpSp>
          <p:nvGrpSpPr>
            <p:cNvPr id="22" name="组合 21"/>
            <p:cNvGrpSpPr/>
            <p:nvPr/>
          </p:nvGrpSpPr>
          <p:grpSpPr>
            <a:xfrm>
              <a:off x="545274" y="13505249"/>
              <a:ext cx="13168376" cy="15615627"/>
              <a:chOff x="890523" y="7200899"/>
              <a:chExt cx="11468100" cy="15615627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890523" y="7200899"/>
                <a:ext cx="11468100" cy="15615627"/>
              </a:xfrm>
              <a:prstGeom prst="roundRect">
                <a:avLst>
                  <a:gd name="adj" fmla="val 4652"/>
                </a:avLst>
              </a:prstGeom>
              <a:solidFill>
                <a:schemeClr val="bg1"/>
              </a:solidFill>
              <a:ln w="7620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同侧圆角矩形 24"/>
              <p:cNvSpPr/>
              <p:nvPr/>
            </p:nvSpPr>
            <p:spPr>
              <a:xfrm>
                <a:off x="890523" y="7200900"/>
                <a:ext cx="11468100" cy="12287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ctr"/>
                <a:r>
                  <a:rPr lang="en-US" altLang="zh-CN" sz="6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II. Motivation</a:t>
                </a:r>
                <a:endParaRPr lang="zh-CN" alt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175" y="14831538"/>
              <a:ext cx="7861285" cy="63096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8005172" y="15022038"/>
              <a:ext cx="5548903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1800"/>
                </a:spcAft>
              </a:pP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Knee point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是前沿面上最凸的部分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knee point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附近任何一维目标值的稍微减少都会导致其它维目标值的大幅增加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因此 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knee point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较之普通的非支配解具有更好的收敛性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505" y="21659304"/>
              <a:ext cx="7230795" cy="72710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828675" y="22371227"/>
                  <a:ext cx="6600825" cy="45232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  <a:spcAft>
                      <a:spcPts val="6000"/>
                    </a:spcAft>
                  </a:pPr>
                  <a:r>
                    <a:rPr lang="zh-CN" altLang="en-US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种群</a:t>
                  </a:r>
                  <a14:m>
                    <m:oMath xmlns:m="http://schemas.openxmlformats.org/officeDocument/2006/math">
                      <m:r>
                        <a:rPr lang="en-US" altLang="zh-CN" sz="4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𝐶𝐷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a14:m>
                  <a:r>
                    <a:rPr lang="zh-CN" altLang="en-US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en-US" altLang="zh-CN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HV</a:t>
                  </a:r>
                  <a:r>
                    <a:rPr lang="zh-CN" altLang="en-US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值为</a:t>
                  </a:r>
                  <a:r>
                    <a:rPr lang="en-US" altLang="zh-CN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139</a:t>
                  </a:r>
                  <a:r>
                    <a:rPr lang="en-US" altLang="zh-CN" sz="4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</a:t>
                  </a:r>
                  <a:endParaRPr lang="en-US" altLang="zh-CN" sz="4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20000"/>
                    </a:lnSpc>
                    <a:spcAft>
                      <a:spcPts val="6000"/>
                    </a:spcAft>
                  </a:pPr>
                  <a:r>
                    <a:rPr lang="zh-CN" altLang="en-US" sz="4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种群</a:t>
                  </a:r>
                  <a14:m>
                    <m:oMath xmlns:m="http://schemas.openxmlformats.org/officeDocument/2006/math">
                      <m:r>
                        <a:rPr lang="en-US" altLang="zh-CN" sz="4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𝐴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𝐵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𝐶𝐷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a14:m>
                  <a:r>
                    <a:rPr lang="zh-CN" altLang="en-US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的</a:t>
                  </a:r>
                  <a:r>
                    <a:rPr lang="en-US" altLang="zh-CN" sz="4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HV</a:t>
                  </a:r>
                  <a:r>
                    <a:rPr lang="zh-CN" altLang="en-US" sz="4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值为</a:t>
                  </a:r>
                  <a:r>
                    <a:rPr lang="en-US" altLang="zh-CN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150.</a:t>
                  </a:r>
                </a:p>
                <a:p>
                  <a:pPr>
                    <a:lnSpc>
                      <a:spcPct val="120000"/>
                    </a:lnSpc>
                    <a:spcAft>
                      <a:spcPts val="6000"/>
                    </a:spcAft>
                  </a:pPr>
                  <a:r>
                    <a:rPr lang="zh-CN" altLang="en-US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故我们认为作为 </a:t>
                  </a:r>
                  <a:r>
                    <a:rPr lang="en-US" altLang="zh-CN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knee point </a:t>
                  </a:r>
                  <a:r>
                    <a:rPr lang="zh-CN" altLang="en-US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的点</a:t>
                  </a:r>
                  <a14:m>
                    <m:oMath xmlns:m="http://schemas.openxmlformats.org/officeDocument/2006/math">
                      <m:r>
                        <a:rPr lang="en-US" altLang="zh-CN" sz="4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𝐵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a14:m>
                  <a:r>
                    <a:rPr lang="zh-CN" altLang="en-US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要优于普通点</a:t>
                  </a:r>
                  <a14:m>
                    <m:oMath xmlns:m="http://schemas.openxmlformats.org/officeDocument/2006/math">
                      <m:r>
                        <a:rPr lang="en-US" altLang="zh-CN" sz="4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altLang="zh-CN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</a:t>
                  </a:r>
                  <a:endParaRPr lang="zh-CN" altLang="en-US" sz="4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675" y="22371227"/>
                  <a:ext cx="6600825" cy="45232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24" t="-1078" r="-3786" b="-48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组合 114"/>
          <p:cNvGrpSpPr/>
          <p:nvPr/>
        </p:nvGrpSpPr>
        <p:grpSpPr>
          <a:xfrm>
            <a:off x="756478" y="29704503"/>
            <a:ext cx="13168376" cy="9139972"/>
            <a:chOff x="756478" y="29704503"/>
            <a:chExt cx="13168376" cy="9139972"/>
          </a:xfrm>
        </p:grpSpPr>
        <p:grpSp>
          <p:nvGrpSpPr>
            <p:cNvPr id="28" name="组合 27"/>
            <p:cNvGrpSpPr/>
            <p:nvPr/>
          </p:nvGrpSpPr>
          <p:grpSpPr>
            <a:xfrm>
              <a:off x="756478" y="29704503"/>
              <a:ext cx="13168376" cy="9139972"/>
              <a:chOff x="890523" y="7200900"/>
              <a:chExt cx="11468100" cy="9139972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890523" y="7200900"/>
                <a:ext cx="11468100" cy="9139972"/>
              </a:xfrm>
              <a:prstGeom prst="roundRect">
                <a:avLst>
                  <a:gd name="adj" fmla="val 6982"/>
                </a:avLst>
              </a:prstGeom>
              <a:solidFill>
                <a:schemeClr val="bg1"/>
              </a:solidFill>
              <a:ln w="7620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同侧圆角矩形 30"/>
              <p:cNvSpPr/>
              <p:nvPr/>
            </p:nvSpPr>
            <p:spPr>
              <a:xfrm>
                <a:off x="890523" y="7200900"/>
                <a:ext cx="11468100" cy="12287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ctr"/>
                <a:r>
                  <a:rPr lang="en-US" altLang="zh-CN" sz="6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III. Framework</a:t>
                </a:r>
                <a:endParaRPr lang="zh-CN" alt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1049404" y="31132655"/>
              <a:ext cx="125920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6000"/>
                </a:spcAft>
              </a:pP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KnEA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遵循</a:t>
              </a:r>
              <a:r>
                <a:rPr lang="en-US" altLang="zh-CN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NSGA-II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的算法框架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其交配池选择策略和环境选择策略与 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NSGA-II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121977" y="33162099"/>
              <a:ext cx="3883040" cy="1100136"/>
            </a:xfrm>
            <a:prstGeom prst="round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交配池选择</a:t>
              </a:r>
              <a:endPara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850214" y="33183208"/>
              <a:ext cx="2980903" cy="1100136"/>
            </a:xfrm>
            <a:prstGeom prst="round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产生子代</a:t>
              </a:r>
              <a:endPara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9670665" y="33183208"/>
              <a:ext cx="3883040" cy="1100136"/>
            </a:xfrm>
            <a:prstGeom prst="round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非支配排序</a:t>
              </a:r>
              <a:endPara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9670665" y="35374543"/>
              <a:ext cx="3883040" cy="11001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Knee</a:t>
              </a:r>
              <a:r>
                <a:rPr lang="en-US" altLang="zh-CN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en-US" altLang="zh-CN" sz="3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Poin</a:t>
              </a:r>
              <a:r>
                <a:rPr lang="en-US" altLang="zh-CN" sz="40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t</a:t>
              </a:r>
              <a:r>
                <a:rPr lang="en-US" altLang="zh-CN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zh-CN" altLang="en-US" sz="4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识别</a:t>
              </a:r>
              <a:endPara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5850213" y="35374543"/>
              <a:ext cx="2980903" cy="1100136"/>
            </a:xfrm>
            <a:prstGeom prst="round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环境选择</a:t>
              </a:r>
              <a:endPara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121977" y="35374543"/>
              <a:ext cx="3883040" cy="1100136"/>
            </a:xfrm>
            <a:prstGeom prst="round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下一代种群</a:t>
              </a:r>
              <a:endPara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3" name="右箭头 52"/>
            <p:cNvSpPr/>
            <p:nvPr/>
          </p:nvSpPr>
          <p:spPr>
            <a:xfrm>
              <a:off x="5077804" y="33487235"/>
              <a:ext cx="705271" cy="559530"/>
            </a:xfrm>
            <a:prstGeom prst="rightArrow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右箭头 53"/>
            <p:cNvSpPr/>
            <p:nvPr/>
          </p:nvSpPr>
          <p:spPr>
            <a:xfrm>
              <a:off x="8898255" y="33487235"/>
              <a:ext cx="705271" cy="559530"/>
            </a:xfrm>
            <a:prstGeom prst="rightArrow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右箭头 54"/>
            <p:cNvSpPr/>
            <p:nvPr/>
          </p:nvSpPr>
          <p:spPr>
            <a:xfrm rot="10800000">
              <a:off x="8898255" y="35640090"/>
              <a:ext cx="705271" cy="559530"/>
            </a:xfrm>
            <a:prstGeom prst="rightArrow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右箭头 55"/>
            <p:cNvSpPr/>
            <p:nvPr/>
          </p:nvSpPr>
          <p:spPr>
            <a:xfrm rot="10800000">
              <a:off x="5072156" y="35640090"/>
              <a:ext cx="705271" cy="559530"/>
            </a:xfrm>
            <a:prstGeom prst="rightArrow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右箭头 56"/>
            <p:cNvSpPr/>
            <p:nvPr/>
          </p:nvSpPr>
          <p:spPr>
            <a:xfrm rot="5400000">
              <a:off x="11259549" y="34530130"/>
              <a:ext cx="705271" cy="559530"/>
            </a:xfrm>
            <a:prstGeom prst="rightArrow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右箭头 57"/>
            <p:cNvSpPr/>
            <p:nvPr/>
          </p:nvSpPr>
          <p:spPr>
            <a:xfrm rot="16200000">
              <a:off x="2608163" y="34530129"/>
              <a:ext cx="705271" cy="559530"/>
            </a:xfrm>
            <a:prstGeom prst="rightArrow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49404" y="37008115"/>
              <a:ext cx="125043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6000"/>
                </a:spcAft>
              </a:pP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在交配池选择和环境选择中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优先选择非支配的个体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其次选择 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knee point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个体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4883374" y="6819900"/>
            <a:ext cx="13168376" cy="11744325"/>
            <a:chOff x="14966240" y="18059504"/>
            <a:chExt cx="13168376" cy="11744325"/>
          </a:xfrm>
        </p:grpSpPr>
        <p:grpSp>
          <p:nvGrpSpPr>
            <p:cNvPr id="35" name="组合 34"/>
            <p:cNvGrpSpPr/>
            <p:nvPr/>
          </p:nvGrpSpPr>
          <p:grpSpPr>
            <a:xfrm>
              <a:off x="14966240" y="18059504"/>
              <a:ext cx="13168376" cy="11744325"/>
              <a:chOff x="890523" y="7200899"/>
              <a:chExt cx="11468100" cy="11744325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890523" y="7200899"/>
                <a:ext cx="11468100" cy="11744325"/>
              </a:xfrm>
              <a:prstGeom prst="roundRect">
                <a:avLst>
                  <a:gd name="adj" fmla="val 5265"/>
                </a:avLst>
              </a:prstGeom>
              <a:solidFill>
                <a:schemeClr val="bg1"/>
              </a:solidFill>
              <a:ln w="7620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同侧圆角矩形 36"/>
              <p:cNvSpPr/>
              <p:nvPr/>
            </p:nvSpPr>
            <p:spPr>
              <a:xfrm>
                <a:off x="890523" y="7200900"/>
                <a:ext cx="11468100" cy="12287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ctr"/>
                <a:r>
                  <a:rPr lang="en-US" altLang="zh-CN" sz="6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IV. Identify Knee Point</a:t>
                </a:r>
                <a:endParaRPr lang="zh-CN" alt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93870" y="19435023"/>
              <a:ext cx="8525448" cy="709570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23520363" y="20316356"/>
                  <a:ext cx="4437978" cy="5102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  <a:spcAft>
                      <a:spcPts val="5000"/>
                    </a:spcAft>
                  </a:pPr>
                  <a:r>
                    <a:rPr lang="zh-CN" altLang="en-US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计算目标空间中个体到边界点所构成的超平面</a:t>
                  </a:r>
                  <a14:m>
                    <m:oMath xmlns:m="http://schemas.openxmlformats.org/officeDocument/2006/math">
                      <m:r>
                        <a:rPr lang="en-US" altLang="zh-CN" sz="4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𝐿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a14:m>
                  <a:r>
                    <a:rPr lang="zh-CN" altLang="en-US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的距离</a:t>
                  </a:r>
                  <a:r>
                    <a:rPr lang="en-US" altLang="zh-CN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</a:t>
                  </a:r>
                  <a:endParaRPr lang="en-US" altLang="zh-CN" sz="4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20000"/>
                    </a:lnSpc>
                    <a:spcAft>
                      <a:spcPts val="5000"/>
                    </a:spcAft>
                  </a:pPr>
                  <a:r>
                    <a:rPr lang="zh-CN" altLang="en-US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一定邻域范围内与</a:t>
                  </a:r>
                  <a14:m>
                    <m:oMath xmlns:m="http://schemas.openxmlformats.org/officeDocument/2006/math">
                      <m:r>
                        <a:rPr lang="en-US" altLang="zh-CN" sz="4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𝐿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a14:m>
                  <a:r>
                    <a:rPr lang="zh-CN" altLang="en-US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距离最大的个体即为 </a:t>
                  </a:r>
                  <a:r>
                    <a:rPr lang="en-US" altLang="zh-CN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knee point.</a:t>
                  </a:r>
                  <a:endParaRPr lang="zh-CN" altLang="en-US" sz="4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0363" y="20316356"/>
                  <a:ext cx="4437978" cy="51029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945" t="-956" r="-2747" b="-4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15344498" y="26668661"/>
                  <a:ext cx="12601575" cy="768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zh-CN" altLang="en-US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邻域范围</a:t>
                  </a:r>
                  <a14:m>
                    <m:oMath xmlns:m="http://schemas.openxmlformats.org/officeDocument/2006/math">
                      <m:r>
                        <a:rPr lang="en-US" altLang="zh-CN" sz="4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𝑅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a14:m>
                  <a:r>
                    <a:rPr lang="zh-CN" altLang="en-US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由算法自适应确定</a:t>
                  </a:r>
                  <a:r>
                    <a:rPr lang="en-US" altLang="zh-CN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 </a:t>
                  </a:r>
                  <a:r>
                    <a:rPr lang="zh-CN" altLang="en-US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可依据下式得出</a:t>
                  </a:r>
                  <a:r>
                    <a:rPr lang="en-US" altLang="zh-CN" sz="4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: </a:t>
                  </a:r>
                  <a:endParaRPr lang="en-US" altLang="zh-CN" sz="4000" b="1" dirty="0" smtClean="0">
                    <a:solidFill>
                      <a:srgbClr val="1F4E7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4498" y="26668661"/>
                  <a:ext cx="12601575" cy="7684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742" t="-6349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/>
                <p:cNvSpPr/>
                <p:nvPr/>
              </p:nvSpPr>
              <p:spPr>
                <a:xfrm>
                  <a:off x="17743107" y="27437197"/>
                  <a:ext cx="7020191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4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4800" i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zh-CN" alt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4800" i="1">
                                <a:latin typeface="Cambria Math" panose="02040503050406030204" pitchFamily="18" charset="0"/>
                              </a:rPr>
                              <m:t>𝑓𝑚𝑎𝑥</m:t>
                            </m:r>
                          </m:e>
                          <m:sub>
                            <m:r>
                              <a:rPr lang="zh-CN" altLang="en-US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48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4800" i="1">
                                <a:latin typeface="Cambria Math" panose="02040503050406030204" pitchFamily="18" charset="0"/>
                              </a:rPr>
                              <m:t>𝑓𝑚𝑖𝑛</m:t>
                            </m:r>
                          </m:e>
                          <m:sub>
                            <m:r>
                              <a:rPr lang="zh-CN" altLang="en-US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4800" i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zh-CN" altLang="en-US" sz="4800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 xmlns="">
            <p:sp>
              <p:nvSpPr>
                <p:cNvPr id="66" name="矩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43107" y="27437197"/>
                  <a:ext cx="7020191" cy="83099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/>
                <p:cNvSpPr/>
                <p:nvPr/>
              </p:nvSpPr>
              <p:spPr>
                <a:xfrm>
                  <a:off x="17819307" y="28227177"/>
                  <a:ext cx="5965992" cy="13693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4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en-US" sz="4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zh-CN" altLang="en-US" sz="48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4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en-US" sz="4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zh-CN" altLang="en-US" sz="48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sz="4800" i="0"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zh-CN" alt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4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48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4800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4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4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CN" altLang="en-US" sz="48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zh-CN" altLang="en-US" sz="48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sz="4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zh-CN" altLang="en-US" sz="48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 xmlns="">
            <p:sp>
              <p:nvSpPr>
                <p:cNvPr id="67" name="矩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19307" y="28227177"/>
                  <a:ext cx="5965992" cy="136934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文本框 68"/>
          <p:cNvSpPr txBox="1"/>
          <p:nvPr/>
        </p:nvSpPr>
        <p:spPr>
          <a:xfrm>
            <a:off x="15245796" y="20738677"/>
            <a:ext cx="12308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HypE, MOEA/D, GrEA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NSGA-III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 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WFG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问题上的 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HV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905638" y="34809153"/>
            <a:ext cx="13168376" cy="4035322"/>
            <a:chOff x="14905638" y="32439357"/>
            <a:chExt cx="13168376" cy="4035322"/>
          </a:xfrm>
        </p:grpSpPr>
        <p:grpSp>
          <p:nvGrpSpPr>
            <p:cNvPr id="76" name="组合 75"/>
            <p:cNvGrpSpPr/>
            <p:nvPr/>
          </p:nvGrpSpPr>
          <p:grpSpPr>
            <a:xfrm>
              <a:off x="14905638" y="32439357"/>
              <a:ext cx="13168376" cy="4035322"/>
              <a:chOff x="890523" y="7200900"/>
              <a:chExt cx="11468100" cy="4035322"/>
            </a:xfrm>
          </p:grpSpPr>
          <p:sp>
            <p:nvSpPr>
              <p:cNvPr id="91" name="圆角矩形 90"/>
              <p:cNvSpPr/>
              <p:nvPr/>
            </p:nvSpPr>
            <p:spPr>
              <a:xfrm>
                <a:off x="890523" y="7200901"/>
                <a:ext cx="11468100" cy="4035321"/>
              </a:xfrm>
              <a:prstGeom prst="roundRect">
                <a:avLst>
                  <a:gd name="adj" fmla="val 15855"/>
                </a:avLst>
              </a:prstGeom>
              <a:solidFill>
                <a:schemeClr val="bg1"/>
              </a:solidFill>
              <a:ln w="7620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同侧圆角矩形 91"/>
              <p:cNvSpPr/>
              <p:nvPr/>
            </p:nvSpPr>
            <p:spPr>
              <a:xfrm>
                <a:off x="890523" y="7200900"/>
                <a:ext cx="11468100" cy="12287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ctr"/>
                <a:r>
                  <a:rPr lang="en-US" altLang="zh-CN" sz="6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VI. Conclusions</a:t>
                </a:r>
                <a:endParaRPr lang="zh-CN" alt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15176300" y="33872852"/>
              <a:ext cx="1259205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1800"/>
                </a:spcAft>
              </a:pP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本文提出了基于 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knee point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的高维多目标算法 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KnEA.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实验证明 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KnEA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在高维多目标优化问题上较之现有算法有较大优势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此外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KnEA 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也具有较高的执行效率</a:t>
              </a:r>
              <a:r>
                <a:rPr lang="en-US" altLang="zh-CN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61530"/>
              </p:ext>
            </p:extLst>
          </p:nvPr>
        </p:nvGraphicFramePr>
        <p:xfrm>
          <a:off x="15602841" y="22416363"/>
          <a:ext cx="11686284" cy="570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7714"/>
                <a:gridCol w="1947714"/>
                <a:gridCol w="1947714"/>
                <a:gridCol w="1947714"/>
                <a:gridCol w="1947714"/>
                <a:gridCol w="1947714"/>
              </a:tblGrid>
              <a:tr h="570535"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MOEA/D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NSGA-III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KnEA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70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WFG1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9.87E-01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8.38E-01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9.87E-01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4.91E-01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9.94E-01</a:t>
                      </a:r>
                      <a:endParaRPr lang="en-US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E79"/>
                    </a:solidFill>
                  </a:tcPr>
                </a:tc>
              </a:tr>
              <a:tr h="570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WFG2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9.99E-01</a:t>
                      </a:r>
                      <a:endParaRPr lang="en-US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9.30E-01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9.78E-01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9.97E-01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9.93E-01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70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WFG3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4.48E-01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6.02E-01</a:t>
                      </a:r>
                      <a:endParaRPr lang="en-US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6.01E-01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5.58E-01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70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WFG4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6.49E-01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4.03E-01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8.17E-01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7.85E-01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8.38E-01</a:t>
                      </a:r>
                      <a:endParaRPr lang="en-US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E79"/>
                    </a:solidFill>
                  </a:tcPr>
                </a:tc>
              </a:tr>
              <a:tr h="570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WFG5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4.87E-01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3.20E-01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7.86E-01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7.84E-01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8.12E-01</a:t>
                      </a:r>
                      <a:endParaRPr lang="en-US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E79"/>
                    </a:solidFill>
                  </a:tcPr>
                </a:tc>
              </a:tr>
              <a:tr h="570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WFG6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1.34E-01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7.68E-01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7.71E-01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7.88E-01</a:t>
                      </a:r>
                      <a:endParaRPr lang="en-US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E79"/>
                    </a:solidFill>
                  </a:tcPr>
                </a:tc>
              </a:tr>
              <a:tr h="570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WFG7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7.95E-01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3.70E-01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8.73E-01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8.51E-01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8.95E-01</a:t>
                      </a:r>
                      <a:endParaRPr lang="en-US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E79"/>
                    </a:solidFill>
                  </a:tcPr>
                </a:tc>
              </a:tr>
              <a:tr h="570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WFG8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1.80E-01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7.12E-01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6.63E-01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7.15E-01</a:t>
                      </a:r>
                      <a:endParaRPr lang="en-US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E79"/>
                    </a:solidFill>
                  </a:tcPr>
                </a:tc>
              </a:tr>
              <a:tr h="570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WFG9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3.46E-01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3.09E-01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7.99E-01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7.55E-01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8.08E-01</a:t>
                      </a:r>
                      <a:endParaRPr lang="en-US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E79"/>
                    </a:solidFill>
                  </a:tcPr>
                </a:tc>
              </a:tr>
            </a:tbl>
          </a:graphicData>
        </a:graphic>
      </p:graphicFrame>
      <p:sp>
        <p:nvSpPr>
          <p:cNvPr id="70" name="文本框 69"/>
          <p:cNvSpPr txBox="1"/>
          <p:nvPr/>
        </p:nvSpPr>
        <p:spPr>
          <a:xfrm>
            <a:off x="15245796" y="28244089"/>
            <a:ext cx="11974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HypE, MOEA/D, GrEA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NSGA-III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在不同目标数的 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WFG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问题上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运行时间 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2" name="图表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514853"/>
              </p:ext>
            </p:extLst>
          </p:nvPr>
        </p:nvGraphicFramePr>
        <p:xfrm>
          <a:off x="15375075" y="29704503"/>
          <a:ext cx="11597142" cy="4233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9908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</TotalTime>
  <Words>448</Words>
  <Application>Microsoft Office PowerPoint</Application>
  <PresentationFormat>自定义</PresentationFormat>
  <Paragraphs>96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黑体</vt:lpstr>
      <vt:lpstr>华文隶书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Tian</dc:creator>
  <cp:lastModifiedBy>Ye Tian</cp:lastModifiedBy>
  <cp:revision>238</cp:revision>
  <dcterms:created xsi:type="dcterms:W3CDTF">2016-05-24T14:47:00Z</dcterms:created>
  <dcterms:modified xsi:type="dcterms:W3CDTF">2016-05-26T08:21:35Z</dcterms:modified>
</cp:coreProperties>
</file>