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771" r:id="rId2"/>
    <p:sldId id="788" r:id="rId3"/>
    <p:sldId id="666" r:id="rId4"/>
    <p:sldId id="776" r:id="rId5"/>
    <p:sldId id="773" r:id="rId6"/>
    <p:sldId id="789" r:id="rId7"/>
    <p:sldId id="610" r:id="rId8"/>
    <p:sldId id="775" r:id="rId9"/>
    <p:sldId id="778" r:id="rId10"/>
    <p:sldId id="779" r:id="rId11"/>
    <p:sldId id="781" r:id="rId12"/>
    <p:sldId id="784" r:id="rId13"/>
    <p:sldId id="785" r:id="rId14"/>
    <p:sldId id="786" r:id="rId15"/>
    <p:sldId id="772" r:id="rId16"/>
  </p:sldIdLst>
  <p:sldSz cx="9144000" cy="5143500" type="screen16x9"/>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FDF"/>
    <a:srgbClr val="FDF2F1"/>
    <a:srgbClr val="B70F0C"/>
    <a:srgbClr val="C00000"/>
    <a:srgbClr val="BC0000"/>
    <a:srgbClr val="D20000"/>
    <a:srgbClr val="FAB734"/>
    <a:srgbClr val="FFE599"/>
    <a:srgbClr val="971515"/>
    <a:srgbClr val="A51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6" autoAdjust="0"/>
    <p:restoredTop sz="71445" autoAdjust="0"/>
  </p:normalViewPr>
  <p:slideViewPr>
    <p:cSldViewPr>
      <p:cViewPr varScale="1">
        <p:scale>
          <a:sx n="107" d="100"/>
          <a:sy n="107" d="100"/>
        </p:scale>
        <p:origin x="1536" y="10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9626C9-0433-45D4-A4B4-A807EC82C24D}" type="datetimeFigureOut">
              <a:rPr lang="zh-CN" altLang="en-US" smtClean="0"/>
              <a:t>2023/12/26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D5307-9AB0-4C93-817A-B080F41B1CBD}" type="slidenum">
              <a:rPr lang="zh-CN" altLang="en-US" smtClean="0"/>
              <a:t>‹#›</a:t>
            </a:fld>
            <a:endParaRPr lang="zh-CN" altLang="en-US"/>
          </a:p>
        </p:txBody>
      </p:sp>
    </p:spTree>
    <p:extLst>
      <p:ext uri="{BB962C8B-B14F-4D97-AF65-F5344CB8AC3E}">
        <p14:creationId xmlns:p14="http://schemas.microsoft.com/office/powerpoint/2010/main" val="426775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FC32E4-2D70-4F33-B037-C4E43AE91830}" type="slidenum">
              <a:rPr lang="zh-CN" altLang="en-US" smtClean="0"/>
              <a:t>1</a:t>
            </a:fld>
            <a:endParaRPr lang="zh-CN" altLang="en-US"/>
          </a:p>
        </p:txBody>
      </p:sp>
    </p:spTree>
    <p:extLst>
      <p:ext uri="{BB962C8B-B14F-4D97-AF65-F5344CB8AC3E}">
        <p14:creationId xmlns:p14="http://schemas.microsoft.com/office/powerpoint/2010/main" val="528906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Helvetica" pitchFamily="2" charset="0"/>
              </a:rPr>
              <a:t>在践行二十大精神方面，计算机专业有着独特的使命和责任。首先，我们要注重培养学生的创新意识和创新能力，让他们在科技创新的道路上不断探索、不断突破。同时，计算机专业也要注重实践教学，提高学生的实际操作能力和解决实际问题的能力，为国家建设和社会发展培养更多优秀人才。通过这样的教学设计，我们不仅可以让学生更好地掌握专业知识，还可以让他们在实践中践行二十大精神，成为有理想、有担当、有能力的计算机人才。</a:t>
            </a:r>
          </a:p>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10</a:t>
            </a:fld>
            <a:endParaRPr lang="zh-CN" altLang="en-US"/>
          </a:p>
        </p:txBody>
      </p:sp>
    </p:spTree>
    <p:extLst>
      <p:ext uri="{BB962C8B-B14F-4D97-AF65-F5344CB8AC3E}">
        <p14:creationId xmlns:p14="http://schemas.microsoft.com/office/powerpoint/2010/main" val="1614816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11</a:t>
            </a:fld>
            <a:endParaRPr lang="zh-CN" altLang="en-US"/>
          </a:p>
        </p:txBody>
      </p:sp>
    </p:spTree>
    <p:extLst>
      <p:ext uri="{BB962C8B-B14F-4D97-AF65-F5344CB8AC3E}">
        <p14:creationId xmlns:p14="http://schemas.microsoft.com/office/powerpoint/2010/main" val="302465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精准扶贫是我国脱贫攻坚战的重要策略，而大数据技术的广泛应用为实现精准扶贫提供了强大的支持。大数据技术以其海量的数据、高效的分析能力和智能的应用方式，为扶贫工作提供了新的思路和手段，具体体现在以下几个方面：</a:t>
            </a:r>
          </a:p>
          <a:p>
            <a:pPr algn="l"/>
            <a:r>
              <a:rPr lang="en-US" altLang="zh-CN" b="1" i="0" dirty="0">
                <a:solidFill>
                  <a:srgbClr val="374151"/>
                </a:solidFill>
                <a:effectLst/>
                <a:latin typeface="Söhne"/>
              </a:rPr>
              <a:t>1. </a:t>
            </a:r>
            <a:r>
              <a:rPr lang="zh-CN" altLang="en-US" b="1" i="0" dirty="0">
                <a:solidFill>
                  <a:srgbClr val="374151"/>
                </a:solidFill>
                <a:effectLst/>
                <a:latin typeface="Söhne"/>
              </a:rPr>
              <a:t>数据采集与整合：</a:t>
            </a:r>
            <a:r>
              <a:rPr lang="zh-CN" altLang="en-US" b="0" i="0" dirty="0">
                <a:solidFill>
                  <a:srgbClr val="374151"/>
                </a:solidFill>
                <a:effectLst/>
                <a:latin typeface="Söhne"/>
              </a:rPr>
              <a:t> 大数据技术通过整合来自不同领域的数据，包括社会经济数据、人口统计数据、环境资源数据等，形成全面、多层次的信息网络。这有助于深入了解贫困地区的各项情况，为扶贫工作提供更为准确的基础资料。</a:t>
            </a:r>
          </a:p>
          <a:p>
            <a:pPr algn="l"/>
            <a:r>
              <a:rPr lang="en-US" altLang="zh-CN" b="1" i="0" dirty="0">
                <a:solidFill>
                  <a:srgbClr val="374151"/>
                </a:solidFill>
                <a:effectLst/>
                <a:latin typeface="Söhne"/>
              </a:rPr>
              <a:t>2. </a:t>
            </a:r>
            <a:r>
              <a:rPr lang="zh-CN" altLang="en-US" b="1" i="0" dirty="0">
                <a:solidFill>
                  <a:srgbClr val="374151"/>
                </a:solidFill>
                <a:effectLst/>
                <a:latin typeface="Söhne"/>
              </a:rPr>
              <a:t>精准识别：</a:t>
            </a:r>
            <a:r>
              <a:rPr lang="zh-CN" altLang="en-US" b="0" i="0" dirty="0">
                <a:solidFill>
                  <a:srgbClr val="374151"/>
                </a:solidFill>
                <a:effectLst/>
                <a:latin typeface="Söhne"/>
              </a:rPr>
              <a:t> 大数据分析可以帮助政府准确识别贫困人口及其致贫原因。通过挖掘大数据中的关联性和趋势，可以识别出潜在的贫困人口群体，并分析其致贫原因，从而有针对性地提供扶贫政策和项目。</a:t>
            </a:r>
          </a:p>
          <a:p>
            <a:pPr algn="l"/>
            <a:r>
              <a:rPr lang="en-US" altLang="zh-CN" b="1" i="0" dirty="0">
                <a:solidFill>
                  <a:srgbClr val="374151"/>
                </a:solidFill>
                <a:effectLst/>
                <a:latin typeface="Söhne"/>
              </a:rPr>
              <a:t>3. </a:t>
            </a:r>
            <a:r>
              <a:rPr lang="zh-CN" altLang="en-US" b="1" i="0" dirty="0">
                <a:solidFill>
                  <a:srgbClr val="374151"/>
                </a:solidFill>
                <a:effectLst/>
                <a:latin typeface="Söhne"/>
              </a:rPr>
              <a:t>精细化帮扶：</a:t>
            </a:r>
            <a:r>
              <a:rPr lang="zh-CN" altLang="en-US" b="0" i="0" dirty="0">
                <a:solidFill>
                  <a:srgbClr val="374151"/>
                </a:solidFill>
                <a:effectLst/>
                <a:latin typeface="Söhne"/>
              </a:rPr>
              <a:t> 大数据技术为扶贫工作提供了更为细致的指导。通过分析个体的需求、技能、健康状况等信息，可以为每个贫困家庭量身定制扶贫方案，确保帮扶措施更为精准、有效。</a:t>
            </a:r>
          </a:p>
          <a:p>
            <a:pPr algn="l"/>
            <a:r>
              <a:rPr lang="en-US" altLang="zh-CN" b="1" i="0" dirty="0">
                <a:solidFill>
                  <a:srgbClr val="374151"/>
                </a:solidFill>
                <a:effectLst/>
                <a:latin typeface="Söhne"/>
              </a:rPr>
              <a:t>4. </a:t>
            </a:r>
            <a:r>
              <a:rPr lang="zh-CN" altLang="en-US" b="1" i="0" dirty="0">
                <a:solidFill>
                  <a:srgbClr val="374151"/>
                </a:solidFill>
                <a:effectLst/>
                <a:latin typeface="Söhne"/>
              </a:rPr>
              <a:t>实时监测与评估：</a:t>
            </a:r>
            <a:r>
              <a:rPr lang="zh-CN" altLang="en-US" b="0" i="0" dirty="0">
                <a:solidFill>
                  <a:srgbClr val="374151"/>
                </a:solidFill>
                <a:effectLst/>
                <a:latin typeface="Söhne"/>
              </a:rPr>
              <a:t> 大数据技术的实时性和反馈性使得扶贫工作可以更加及时地监测进展情况。政府可以通过大数据平台实时获取扶贫项目的执行情况，及时调整策略，确保扶贫效果最大化。</a:t>
            </a:r>
          </a:p>
          <a:p>
            <a:pPr algn="l"/>
            <a:r>
              <a:rPr lang="en-US" altLang="zh-CN" b="1" i="0" dirty="0">
                <a:solidFill>
                  <a:srgbClr val="374151"/>
                </a:solidFill>
                <a:effectLst/>
                <a:latin typeface="Söhne"/>
              </a:rPr>
              <a:t>5. </a:t>
            </a:r>
            <a:r>
              <a:rPr lang="zh-CN" altLang="en-US" b="1" i="0" dirty="0">
                <a:solidFill>
                  <a:srgbClr val="374151"/>
                </a:solidFill>
                <a:effectLst/>
                <a:latin typeface="Söhne"/>
              </a:rPr>
              <a:t>资源优化配置：</a:t>
            </a:r>
            <a:r>
              <a:rPr lang="zh-CN" altLang="en-US" b="0" i="0" dirty="0">
                <a:solidFill>
                  <a:srgbClr val="374151"/>
                </a:solidFill>
                <a:effectLst/>
                <a:latin typeface="Söhne"/>
              </a:rPr>
              <a:t> 大数据分析可以帮助政府更加科学地配置资源。通过对资源分布、利用情况进行深入挖掘，政府可以合理分配扶贫资金、人力等资源，确保资源利用的最大效益。</a:t>
            </a:r>
          </a:p>
          <a:p>
            <a:pPr algn="l"/>
            <a:r>
              <a:rPr lang="en-US" altLang="zh-CN" b="1" i="0" dirty="0">
                <a:solidFill>
                  <a:srgbClr val="374151"/>
                </a:solidFill>
                <a:effectLst/>
                <a:latin typeface="Söhne"/>
              </a:rPr>
              <a:t>6. </a:t>
            </a:r>
            <a:r>
              <a:rPr lang="zh-CN" altLang="en-US" b="1" i="0" dirty="0">
                <a:solidFill>
                  <a:srgbClr val="374151"/>
                </a:solidFill>
                <a:effectLst/>
                <a:latin typeface="Söhne"/>
              </a:rPr>
              <a:t>民生改善与可持续发展：</a:t>
            </a:r>
            <a:r>
              <a:rPr lang="zh-CN" altLang="en-US" b="0" i="0" dirty="0">
                <a:solidFill>
                  <a:srgbClr val="374151"/>
                </a:solidFill>
                <a:effectLst/>
                <a:latin typeface="Söhne"/>
              </a:rPr>
              <a:t> 大数据技术为提高扶贫工作的针对性和有效性提供了手段，从而更好地改善民生，实现可持续发展。通过数据的精准分析，扶贫工作可以更好地融入当地社会经济发展，帮助贫困地区逐步摆脱贫困。</a:t>
            </a:r>
          </a:p>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12</a:t>
            </a:fld>
            <a:endParaRPr lang="zh-CN" altLang="en-US"/>
          </a:p>
        </p:txBody>
      </p:sp>
    </p:spTree>
    <p:extLst>
      <p:ext uri="{BB962C8B-B14F-4D97-AF65-F5344CB8AC3E}">
        <p14:creationId xmlns:p14="http://schemas.microsoft.com/office/powerpoint/2010/main" val="246285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6D5307-9AB0-4C93-817A-B080F41B1CBD}" type="slidenum">
              <a:rPr lang="zh-CN" altLang="en-US" smtClean="0"/>
              <a:t>13</a:t>
            </a:fld>
            <a:endParaRPr lang="zh-CN" altLang="en-US"/>
          </a:p>
        </p:txBody>
      </p:sp>
    </p:spTree>
    <p:extLst>
      <p:ext uri="{BB962C8B-B14F-4D97-AF65-F5344CB8AC3E}">
        <p14:creationId xmlns:p14="http://schemas.microsoft.com/office/powerpoint/2010/main" val="420222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Helvetica" pitchFamily="2" charset="0"/>
              </a:rPr>
              <a:t>首先，我们要明白，理论联系实际是非常重要的。这意味着我们要把二十大精神与计算机专业知识和实践相结合，让理论真正指导我们的实际工作，帮助我们解决实际问题。其次，我们要培养创新精神。在计算机这个日新月异的领域，我们必须勇于尝试新技术、新方法，培养自己的创新意识和创新能力。最后，我们要关注社会热点问题，了解国家政策和发展战略。这不仅能帮助我们更好地了解社会发展趋势，还能引导我们积极参与社会建设和发展，实现个人价值和社会价值的双重提升。让我们一起努力，将二十大精神融入日常学习和工作中，共同创造更美好的未来！</a:t>
            </a:r>
          </a:p>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14</a:t>
            </a:fld>
            <a:endParaRPr lang="zh-CN" altLang="en-US"/>
          </a:p>
        </p:txBody>
      </p:sp>
    </p:spTree>
    <p:extLst>
      <p:ext uri="{BB962C8B-B14F-4D97-AF65-F5344CB8AC3E}">
        <p14:creationId xmlns:p14="http://schemas.microsoft.com/office/powerpoint/2010/main" val="3168183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FC32E4-2D70-4F33-B037-C4E43AE91830}" type="slidenum">
              <a:rPr lang="zh-CN" altLang="en-US" smtClean="0"/>
              <a:t>15</a:t>
            </a:fld>
            <a:endParaRPr lang="zh-CN" altLang="en-US"/>
          </a:p>
        </p:txBody>
      </p:sp>
    </p:spTree>
    <p:extLst>
      <p:ext uri="{BB962C8B-B14F-4D97-AF65-F5344CB8AC3E}">
        <p14:creationId xmlns:p14="http://schemas.microsoft.com/office/powerpoint/2010/main" val="23435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6D5307-9AB0-4C93-817A-B080F41B1CBD}" type="slidenum">
              <a:rPr lang="zh-CN" altLang="en-US" smtClean="0"/>
              <a:t>2</a:t>
            </a:fld>
            <a:endParaRPr lang="zh-CN" altLang="en-US"/>
          </a:p>
        </p:txBody>
      </p:sp>
    </p:spTree>
    <p:extLst>
      <p:ext uri="{BB962C8B-B14F-4D97-AF65-F5344CB8AC3E}">
        <p14:creationId xmlns:p14="http://schemas.microsoft.com/office/powerpoint/2010/main" val="256958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3</a:t>
            </a:fld>
            <a:endParaRPr lang="zh-CN" altLang="en-US"/>
          </a:p>
        </p:txBody>
      </p:sp>
    </p:spTree>
    <p:extLst>
      <p:ext uri="{BB962C8B-B14F-4D97-AF65-F5344CB8AC3E}">
        <p14:creationId xmlns:p14="http://schemas.microsoft.com/office/powerpoint/2010/main" val="222721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6D5307-9AB0-4C93-817A-B080F41B1CBD}" type="slidenum">
              <a:rPr lang="zh-CN" altLang="en-US" smtClean="0"/>
              <a:t>4</a:t>
            </a:fld>
            <a:endParaRPr lang="zh-CN" altLang="en-US"/>
          </a:p>
        </p:txBody>
      </p:sp>
    </p:spTree>
    <p:extLst>
      <p:ext uri="{BB962C8B-B14F-4D97-AF65-F5344CB8AC3E}">
        <p14:creationId xmlns:p14="http://schemas.microsoft.com/office/powerpoint/2010/main" val="164447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Helvetica" pitchFamily="2" charset="0"/>
              </a:rPr>
              <a:t>首先，我们要明白，党的二十大精神是指导我们前进的行动指南，它强调了创新、协调、绿色、开放、共享的发展理念，以及全面深化改革、全面依法治国、全面从严治党等重要思想。这些精神内涵为我们提供了明确的发展方向和行动准则。</a:t>
            </a:r>
          </a:p>
          <a:p>
            <a:r>
              <a:rPr lang="zh-CN" altLang="en-US" dirty="0">
                <a:effectLst/>
                <a:latin typeface="Helvetica" pitchFamily="2" charset="0"/>
              </a:rPr>
              <a:t>那么，作为计算机专业的学生，我们该如何结合自己的专业特色，去理解和应用党的二十大精神呢？首先，我们要知道，计算机专业作为当今社会发展的重要领域，需要深入贯彻党的二十大精神。在科学研究、技术创新、产业升级等方面，我们要注重创新驱动、协调发展，推动绿色计算、开放共享。同时，我们也要在计算机领域全面深化改革、推进依法治“网”</a:t>
            </a:r>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5</a:t>
            </a:fld>
            <a:endParaRPr lang="zh-CN" altLang="en-US"/>
          </a:p>
        </p:txBody>
      </p:sp>
    </p:spTree>
    <p:extLst>
      <p:ext uri="{BB962C8B-B14F-4D97-AF65-F5344CB8AC3E}">
        <p14:creationId xmlns:p14="http://schemas.microsoft.com/office/powerpoint/2010/main" val="346203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Helvetica" pitchFamily="2" charset="0"/>
              </a:rPr>
              <a:t>最后，我想强调的是，作为计算机专业的学生，我们应当深入学习和领会党的二十大精神，将其作为我们学习、实践和创新的重要指导思想。这有助于我们树立正确的世界观、人生观和价值观，培养良好的职业道德和科学精神，提高我们的综合素质和社会责任感。让我们共同努力，为实现中华民族伟大复兴的中国梦贡献自己的力量！</a:t>
            </a:r>
          </a:p>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6</a:t>
            </a:fld>
            <a:endParaRPr lang="zh-CN" altLang="en-US"/>
          </a:p>
        </p:txBody>
      </p:sp>
    </p:spTree>
    <p:extLst>
      <p:ext uri="{BB962C8B-B14F-4D97-AF65-F5344CB8AC3E}">
        <p14:creationId xmlns:p14="http://schemas.microsoft.com/office/powerpoint/2010/main" val="63197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6D5307-9AB0-4C93-817A-B080F41B1CBD}" type="slidenum">
              <a:rPr lang="zh-CN" altLang="en-US" smtClean="0"/>
              <a:t>7</a:t>
            </a:fld>
            <a:endParaRPr lang="zh-CN" altLang="en-US"/>
          </a:p>
        </p:txBody>
      </p:sp>
    </p:spTree>
    <p:extLst>
      <p:ext uri="{BB962C8B-B14F-4D97-AF65-F5344CB8AC3E}">
        <p14:creationId xmlns:p14="http://schemas.microsoft.com/office/powerpoint/2010/main" val="376396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Helvetica" pitchFamily="2" charset="0"/>
              </a:rPr>
              <a:t>你们知道吗，随着科技的飞速进步，计算机专业已经渗透到各个领域，成为现代社会不可或缺的重要支柱。它不仅改变了我们的生活方式，还推动了社会的进步和发展。那么，未来的计算机专业会朝着什么方向发展呢？答案就是智能化、自动化、云计算和大数据。这些新兴技术将引领计算机专业进入全新的时代，为人类创造更多的价值。所以，对于我们计算机专业的学生来说，掌握这些新技术至关重要。</a:t>
            </a:r>
          </a:p>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8</a:t>
            </a:fld>
            <a:endParaRPr lang="zh-CN" altLang="en-US"/>
          </a:p>
        </p:txBody>
      </p:sp>
    </p:spTree>
    <p:extLst>
      <p:ext uri="{BB962C8B-B14F-4D97-AF65-F5344CB8AC3E}">
        <p14:creationId xmlns:p14="http://schemas.microsoft.com/office/powerpoint/2010/main" val="55287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Helvetica" pitchFamily="2" charset="0"/>
              </a:rPr>
              <a:t>首先，计算机专业在推动经济发展方面起到了至关重要的作用。无论是互联网、电子商务、人工智能还是大数据，计算机专业都为这些行业提供了强大的技术支持和创新动力，助力我国经济持续健康发展。其次，培养高素质的计算机人才对于提升我国在国际竞争中的地位也具有重要意义。随着科技的不断进步，计算机专业人才的需求越来越大，掌握先进的计算机技术能够使我国在国际舞台上更有竞争力。总之，计算机专业不仅是经济发展的关键引擎，也是国家竞争力提升的重要基石。</a:t>
            </a:r>
          </a:p>
          <a:p>
            <a:endParaRPr lang="zh-CN" altLang="en-US" dirty="0"/>
          </a:p>
        </p:txBody>
      </p:sp>
      <p:sp>
        <p:nvSpPr>
          <p:cNvPr id="4" name="灯片编号占位符 3"/>
          <p:cNvSpPr>
            <a:spLocks noGrp="1"/>
          </p:cNvSpPr>
          <p:nvPr>
            <p:ph type="sldNum" sz="quarter" idx="10"/>
          </p:nvPr>
        </p:nvSpPr>
        <p:spPr/>
        <p:txBody>
          <a:bodyPr/>
          <a:lstStyle/>
          <a:p>
            <a:fld id="{526D5307-9AB0-4C93-817A-B080F41B1CBD}" type="slidenum">
              <a:rPr lang="zh-CN" altLang="en-US" smtClean="0"/>
              <a:t>9</a:t>
            </a:fld>
            <a:endParaRPr lang="zh-CN" altLang="en-US"/>
          </a:p>
        </p:txBody>
      </p:sp>
    </p:spTree>
    <p:extLst>
      <p:ext uri="{BB962C8B-B14F-4D97-AF65-F5344CB8AC3E}">
        <p14:creationId xmlns:p14="http://schemas.microsoft.com/office/powerpoint/2010/main" val="421897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202201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185138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67277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271365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400036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43D47C-A663-4E48-8C72-BA1D6509F2FF}" type="slidenum">
              <a:rPr lang="zh-CN" altLang="en-US" smtClean="0"/>
              <a:t>‹#›</a:t>
            </a:fld>
            <a:endParaRPr lang="zh-CN" altLang="en-US"/>
          </a:p>
        </p:txBody>
      </p:sp>
      <p:sp>
        <p:nvSpPr>
          <p:cNvPr id="11" name="矩形 10"/>
          <p:cNvSpPr/>
          <p:nvPr userDrawn="1"/>
        </p:nvSpPr>
        <p:spPr>
          <a:xfrm>
            <a:off x="6948264" y="3723878"/>
            <a:ext cx="775136" cy="230832"/>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a:t>
            </a:r>
            <a:r>
              <a:rPr lang="en-US" altLang="zh-CN" sz="100" dirty="0">
                <a:solidFill>
                  <a:prstClr val="white"/>
                </a:solidFill>
                <a:ea typeface="宋体"/>
              </a:rPr>
              <a:t>www.1ppt.com/tubiao/      </a:t>
            </a:r>
          </a:p>
          <a:p>
            <a:r>
              <a:rPr lang="zh-CN" altLang="en-US" sz="100" dirty="0">
                <a:solidFill>
                  <a:prstClr val="white"/>
                </a:solidFill>
                <a:ea typeface="宋体"/>
              </a:rPr>
              <a:t>精美</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PPT</a:t>
            </a:r>
            <a:r>
              <a:rPr lang="zh-CN" altLang="en-US" sz="100" dirty="0">
                <a:solidFill>
                  <a:prstClr val="white"/>
                </a:solidFill>
                <a:ea typeface="宋体"/>
              </a:rPr>
              <a:t>课件：</a:t>
            </a:r>
            <a:r>
              <a:rPr lang="en-US" altLang="zh-CN" sz="100" dirty="0">
                <a:solidFill>
                  <a:prstClr val="white"/>
                </a:solidFill>
                <a:ea typeface="宋体"/>
              </a:rPr>
              <a:t>www.1ppt.com/kejian/             </a:t>
            </a:r>
            <a:r>
              <a:rPr lang="zh-CN" altLang="en-US" sz="100" dirty="0">
                <a:solidFill>
                  <a:prstClr val="white"/>
                </a:solidFill>
                <a:ea typeface="宋体"/>
              </a:rPr>
              <a:t>字体下载：</a:t>
            </a:r>
            <a:r>
              <a:rPr lang="en-US" altLang="zh-CN" sz="100" dirty="0">
                <a:solidFill>
                  <a:prstClr val="white"/>
                </a:solidFill>
                <a:ea typeface="宋体"/>
              </a:rPr>
              <a:t>www.1ppt.com/ziti/</a:t>
            </a:r>
          </a:p>
          <a:p>
            <a:r>
              <a:rPr lang="zh-CN" altLang="en-US" sz="100" dirty="0">
                <a:solidFill>
                  <a:prstClr val="white"/>
                </a:solidFill>
                <a:ea typeface="宋体"/>
              </a:rPr>
              <a:t>工作总结</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www.1ppt.com/xiazai/zongjie/ </a:t>
            </a:r>
            <a:r>
              <a:rPr lang="zh-CN" altLang="en-US" sz="100" dirty="0">
                <a:solidFill>
                  <a:prstClr val="white"/>
                </a:solidFill>
                <a:ea typeface="宋体"/>
              </a:rPr>
              <a:t>工作计划：</a:t>
            </a:r>
            <a:r>
              <a:rPr lang="en-US" altLang="zh-CN" sz="100" dirty="0">
                <a:solidFill>
                  <a:prstClr val="white"/>
                </a:solidFill>
                <a:ea typeface="宋体"/>
              </a:rPr>
              <a:t>www.1ppt.com/xiazai/jihua/</a:t>
            </a:r>
          </a:p>
          <a:p>
            <a:r>
              <a:rPr lang="zh-CN" altLang="en-US" sz="100" dirty="0">
                <a:solidFill>
                  <a:prstClr val="white"/>
                </a:solidFill>
                <a:ea typeface="宋体"/>
              </a:rPr>
              <a:t>商务</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www.1ppt.com/moban/shangwu/  </a:t>
            </a:r>
            <a:r>
              <a:rPr lang="zh-CN" altLang="en-US" sz="100" dirty="0">
                <a:solidFill>
                  <a:prstClr val="white"/>
                </a:solidFill>
                <a:ea typeface="宋体"/>
              </a:rPr>
              <a:t>个人简历</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www.1ppt.com/xiazai/jianli/  </a:t>
            </a:r>
          </a:p>
          <a:p>
            <a:r>
              <a:rPr lang="zh-CN" altLang="en-US" sz="100" dirty="0">
                <a:solidFill>
                  <a:prstClr val="white"/>
                </a:solidFill>
                <a:ea typeface="宋体"/>
              </a:rPr>
              <a:t>毕业答辩</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www.1ppt.com/xiazai/dabian/  </a:t>
            </a:r>
            <a:r>
              <a:rPr lang="zh-CN" altLang="en-US" sz="100" dirty="0">
                <a:solidFill>
                  <a:prstClr val="white"/>
                </a:solidFill>
                <a:ea typeface="宋体"/>
              </a:rPr>
              <a:t>工作汇报</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www.1ppt.com/xiazai/huibao/    </a:t>
            </a:r>
          </a:p>
          <a:p>
            <a:r>
              <a:rPr lang="en-US" altLang="zh-CN" sz="100" dirty="0">
                <a:solidFill>
                  <a:prstClr val="white"/>
                </a:solidFill>
                <a:ea typeface="宋体"/>
              </a:rPr>
              <a:t> </a:t>
            </a:r>
          </a:p>
        </p:txBody>
      </p:sp>
    </p:spTree>
    <p:extLst>
      <p:ext uri="{BB962C8B-B14F-4D97-AF65-F5344CB8AC3E}">
        <p14:creationId xmlns:p14="http://schemas.microsoft.com/office/powerpoint/2010/main" val="251519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23196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239713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57771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B9F04-B251-415E-AAE6-FA2E5DE1F20D}"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35396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AB9F04-B251-415E-AAE6-FA2E5DE1F20D}" type="datetimeFigureOut">
              <a:rPr lang="zh-CN" altLang="en-US" smtClean="0"/>
              <a:t>2023/12/26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243D47C-A663-4E48-8C72-BA1D6509F2FF}" type="slidenum">
              <a:rPr lang="zh-CN" altLang="en-US" smtClean="0"/>
              <a:t>‹#›</a:t>
            </a:fld>
            <a:endParaRPr lang="zh-CN" altLang="en-US"/>
          </a:p>
        </p:txBody>
      </p:sp>
    </p:spTree>
    <p:extLst>
      <p:ext uri="{BB962C8B-B14F-4D97-AF65-F5344CB8AC3E}">
        <p14:creationId xmlns:p14="http://schemas.microsoft.com/office/powerpoint/2010/main" val="2822382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618" y="2946876"/>
            <a:ext cx="1242562" cy="2061096"/>
          </a:xfrm>
          <a:prstGeom prst="rect">
            <a:avLst/>
          </a:prstGeom>
        </p:spPr>
      </p:pic>
      <p:grpSp>
        <p:nvGrpSpPr>
          <p:cNvPr id="13" name="组合 12">
            <a:extLst>
              <a:ext uri="{FF2B5EF4-FFF2-40B4-BE49-F238E27FC236}">
                <a16:creationId xmlns:a16="http://schemas.microsoft.com/office/drawing/2014/main" id="{BEC6ED6F-0A39-478A-BA9C-899C2AC57D46}"/>
              </a:ext>
            </a:extLst>
          </p:cNvPr>
          <p:cNvGrpSpPr/>
          <p:nvPr/>
        </p:nvGrpSpPr>
        <p:grpSpPr>
          <a:xfrm>
            <a:off x="10236" y="2647570"/>
            <a:ext cx="9144001" cy="2516468"/>
            <a:chOff x="0" y="3502709"/>
            <a:chExt cx="12191999" cy="3355291"/>
          </a:xfrm>
        </p:grpSpPr>
        <p:pic>
          <p:nvPicPr>
            <p:cNvPr id="14" name="图片 13">
              <a:extLst>
                <a:ext uri="{FF2B5EF4-FFF2-40B4-BE49-F238E27FC236}">
                  <a16:creationId xmlns:a16="http://schemas.microsoft.com/office/drawing/2014/main" id="{FD8A183C-E6FB-4BD0-8A97-4D953C6C3917}"/>
                </a:ext>
              </a:extLst>
            </p:cNvPr>
            <p:cNvPicPr>
              <a:picLocks noChangeAspect="1"/>
            </p:cNvPicPr>
            <p:nvPr/>
          </p:nvPicPr>
          <p:blipFill>
            <a:blip r:embed="rId4"/>
            <a:stretch>
              <a:fillRect/>
            </a:stretch>
          </p:blipFill>
          <p:spPr>
            <a:xfrm>
              <a:off x="0" y="3502709"/>
              <a:ext cx="12191999" cy="3355291"/>
            </a:xfrm>
            <a:prstGeom prst="rect">
              <a:avLst/>
            </a:prstGeom>
          </p:spPr>
        </p:pic>
        <p:pic>
          <p:nvPicPr>
            <p:cNvPr id="15" name="图片 14">
              <a:extLst>
                <a:ext uri="{FF2B5EF4-FFF2-40B4-BE49-F238E27FC236}">
                  <a16:creationId xmlns:a16="http://schemas.microsoft.com/office/drawing/2014/main" id="{AF5761D4-4F6B-4ABA-BB05-5D76D217FED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56156" y="4053736"/>
              <a:ext cx="1452462" cy="605193"/>
            </a:xfrm>
            <a:prstGeom prst="rect">
              <a:avLst/>
            </a:prstGeom>
          </p:spPr>
        </p:pic>
        <p:pic>
          <p:nvPicPr>
            <p:cNvPr id="16" name="图片 15">
              <a:extLst>
                <a:ext uri="{FF2B5EF4-FFF2-40B4-BE49-F238E27FC236}">
                  <a16:creationId xmlns:a16="http://schemas.microsoft.com/office/drawing/2014/main" id="{277CF5B9-A3D0-47E8-9652-746EDE120DD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1227977" y="4053736"/>
              <a:ext cx="1551072" cy="605193"/>
            </a:xfrm>
            <a:prstGeom prst="rect">
              <a:avLst/>
            </a:prstGeom>
          </p:spPr>
        </p:pic>
      </p:grpSp>
      <p:sp>
        <p:nvSpPr>
          <p:cNvPr id="33" name="TextBox 20"/>
          <p:cNvSpPr txBox="1"/>
          <p:nvPr/>
        </p:nvSpPr>
        <p:spPr>
          <a:xfrm>
            <a:off x="1178263" y="1693956"/>
            <a:ext cx="7004113" cy="830997"/>
          </a:xfrm>
          <a:prstGeom prst="rect">
            <a:avLst/>
          </a:prstGeom>
          <a:noFill/>
          <a:effectLst/>
        </p:spPr>
        <p:txBody>
          <a:bodyPr wrap="square" rtlCol="0">
            <a:spAutoFit/>
          </a:bodyPr>
          <a:lstStyle/>
          <a:p>
            <a:pPr algn="ctr"/>
            <a:r>
              <a:rPr lang="zh-CN" altLang="en-US" sz="4800" b="1"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”党的二十大精神“微课</a:t>
            </a:r>
          </a:p>
        </p:txBody>
      </p:sp>
      <p:pic>
        <p:nvPicPr>
          <p:cNvPr id="42" name="图片 41"/>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977496" y="323386"/>
            <a:ext cx="1076866" cy="1040636"/>
          </a:xfrm>
          <a:prstGeom prst="rect">
            <a:avLst/>
          </a:prstGeom>
        </p:spPr>
      </p:pic>
      <p:cxnSp>
        <p:nvCxnSpPr>
          <p:cNvPr id="43" name="直接连接符 42"/>
          <p:cNvCxnSpPr/>
          <p:nvPr/>
        </p:nvCxnSpPr>
        <p:spPr>
          <a:xfrm>
            <a:off x="2094523" y="2637774"/>
            <a:ext cx="517159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50937" y="171103"/>
            <a:ext cx="8856984" cy="4824536"/>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569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3" presetClass="entr" presetSubtype="288"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1000" fill="hold"/>
                                        <p:tgtEl>
                                          <p:spTgt spid="42"/>
                                        </p:tgtEl>
                                        <p:attrNameLst>
                                          <p:attrName>ppt_w</p:attrName>
                                        </p:attrNameLst>
                                      </p:cBhvr>
                                      <p:tavLst>
                                        <p:tav tm="0">
                                          <p:val>
                                            <p:strVal val="4/3*#ppt_w"/>
                                          </p:val>
                                        </p:tav>
                                        <p:tav tm="100000">
                                          <p:val>
                                            <p:strVal val="#ppt_w"/>
                                          </p:val>
                                        </p:tav>
                                      </p:tavLst>
                                    </p:anim>
                                    <p:anim calcmode="lin" valueType="num">
                                      <p:cBhvr>
                                        <p:cTn id="26" dur="1000" fill="hold"/>
                                        <p:tgtEl>
                                          <p:spTgt spid="42"/>
                                        </p:tgtEl>
                                        <p:attrNameLst>
                                          <p:attrName>ppt_h</p:attrName>
                                        </p:attrNameLst>
                                      </p:cBhvr>
                                      <p:tavLst>
                                        <p:tav tm="0">
                                          <p:val>
                                            <p:strVal val="4/3*#ppt_h"/>
                                          </p:val>
                                        </p:tav>
                                        <p:tav tm="100000">
                                          <p:val>
                                            <p:strVal val="#ppt_h"/>
                                          </p:val>
                                        </p:tav>
                                      </p:tavLst>
                                    </p:anim>
                                  </p:childTnLst>
                                </p:cTn>
                              </p:par>
                              <p:par>
                                <p:cTn id="27" presetID="53" presetClass="entr" presetSubtype="528" fill="hold" grpId="0" nodeType="withEffect">
                                  <p:stCondLst>
                                    <p:cond delay="0"/>
                                  </p:stCondLst>
                                  <p:iterate type="lt">
                                    <p:tmPct val="10000"/>
                                  </p:iterate>
                                  <p:childTnLst>
                                    <p:set>
                                      <p:cBhvr>
                                        <p:cTn id="28" dur="1" fill="hold">
                                          <p:stCondLst>
                                            <p:cond delay="0"/>
                                          </p:stCondLst>
                                        </p:cTn>
                                        <p:tgtEl>
                                          <p:spTgt spid="33"/>
                                        </p:tgtEl>
                                        <p:attrNameLst>
                                          <p:attrName>style.visibility</p:attrName>
                                        </p:attrNameLst>
                                      </p:cBhvr>
                                      <p:to>
                                        <p:strVal val="visible"/>
                                      </p:to>
                                    </p:set>
                                    <p:anim calcmode="lin" valueType="num">
                                      <p:cBhvr>
                                        <p:cTn id="29" dur="2250" fill="hold"/>
                                        <p:tgtEl>
                                          <p:spTgt spid="33"/>
                                        </p:tgtEl>
                                        <p:attrNameLst>
                                          <p:attrName>ppt_w</p:attrName>
                                        </p:attrNameLst>
                                      </p:cBhvr>
                                      <p:tavLst>
                                        <p:tav tm="0">
                                          <p:val>
                                            <p:fltVal val="0"/>
                                          </p:val>
                                        </p:tav>
                                        <p:tav tm="100000">
                                          <p:val>
                                            <p:strVal val="#ppt_w"/>
                                          </p:val>
                                        </p:tav>
                                      </p:tavLst>
                                    </p:anim>
                                    <p:anim calcmode="lin" valueType="num">
                                      <p:cBhvr>
                                        <p:cTn id="30" dur="2250" fill="hold"/>
                                        <p:tgtEl>
                                          <p:spTgt spid="33"/>
                                        </p:tgtEl>
                                        <p:attrNameLst>
                                          <p:attrName>ppt_h</p:attrName>
                                        </p:attrNameLst>
                                      </p:cBhvr>
                                      <p:tavLst>
                                        <p:tav tm="0">
                                          <p:val>
                                            <p:fltVal val="0"/>
                                          </p:val>
                                        </p:tav>
                                        <p:tav tm="100000">
                                          <p:val>
                                            <p:strVal val="#ppt_h"/>
                                          </p:val>
                                        </p:tav>
                                      </p:tavLst>
                                    </p:anim>
                                    <p:animEffect transition="in" filter="fade">
                                      <p:cBhvr>
                                        <p:cTn id="31" dur="2250"/>
                                        <p:tgtEl>
                                          <p:spTgt spid="33"/>
                                        </p:tgtEl>
                                      </p:cBhvr>
                                    </p:animEffect>
                                    <p:anim calcmode="lin" valueType="num">
                                      <p:cBhvr>
                                        <p:cTn id="32" dur="2250" fill="hold"/>
                                        <p:tgtEl>
                                          <p:spTgt spid="33"/>
                                        </p:tgtEl>
                                        <p:attrNameLst>
                                          <p:attrName>ppt_x</p:attrName>
                                        </p:attrNameLst>
                                      </p:cBhvr>
                                      <p:tavLst>
                                        <p:tav tm="0">
                                          <p:val>
                                            <p:fltVal val="0.5"/>
                                          </p:val>
                                        </p:tav>
                                        <p:tav tm="100000">
                                          <p:val>
                                            <p:strVal val="#ppt_x"/>
                                          </p:val>
                                        </p:tav>
                                      </p:tavLst>
                                    </p:anim>
                                    <p:anim calcmode="lin" valueType="num">
                                      <p:cBhvr>
                                        <p:cTn id="33" dur="2250" fill="hold"/>
                                        <p:tgtEl>
                                          <p:spTgt spid="33"/>
                                        </p:tgtEl>
                                        <p:attrNameLst>
                                          <p:attrName>ppt_y</p:attrName>
                                        </p:attrNameLst>
                                      </p:cBhvr>
                                      <p:tavLst>
                                        <p:tav tm="0">
                                          <p:val>
                                            <p:fltVal val="0.5"/>
                                          </p:val>
                                        </p:tav>
                                        <p:tav tm="100000">
                                          <p:val>
                                            <p:strVal val="#ppt_y"/>
                                          </p:val>
                                        </p:tav>
                                      </p:tavLst>
                                    </p:anim>
                                  </p:childTnLst>
                                </p:cTn>
                              </p:par>
                              <p:par>
                                <p:cTn id="34" presetID="22" presetClass="entr" presetSubtype="2" fill="hold" nodeType="withEffect">
                                  <p:stCondLst>
                                    <p:cond delay="425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2" y="2981470"/>
            <a:ext cx="9296654" cy="2182567"/>
            <a:chOff x="2" y="2981470"/>
            <a:chExt cx="9296654" cy="2182567"/>
          </a:xfrm>
        </p:grpSpPr>
        <p:sp>
          <p:nvSpPr>
            <p:cNvPr id="17" name="矩形 16">
              <a:extLst>
                <a:ext uri="{FF2B5EF4-FFF2-40B4-BE49-F238E27FC236}">
                  <a16:creationId xmlns:a16="http://schemas.microsoft.com/office/drawing/2014/main" id="{A6E05862-1B44-45AB-9BDC-772FA8918E2C}"/>
                </a:ext>
              </a:extLst>
            </p:cNvPr>
            <p:cNvSpPr/>
            <p:nvPr/>
          </p:nvSpPr>
          <p:spPr>
            <a:xfrm>
              <a:off x="2" y="4969255"/>
              <a:ext cx="9143999" cy="194782"/>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cxnSp>
        <p:nvCxnSpPr>
          <p:cNvPr id="34" name="直接连接符 33">
            <a:extLst>
              <a:ext uri="{FF2B5EF4-FFF2-40B4-BE49-F238E27FC236}">
                <a16:creationId xmlns:a16="http://schemas.microsoft.com/office/drawing/2014/main" id="{9202D99D-1D2E-4025-A591-F1A8A6E9B6D2}"/>
              </a:ext>
            </a:extLst>
          </p:cNvPr>
          <p:cNvCxnSpPr>
            <a:cxnSpLocks/>
          </p:cNvCxnSpPr>
          <p:nvPr/>
        </p:nvCxnSpPr>
        <p:spPr>
          <a:xfrm>
            <a:off x="0" y="771550"/>
            <a:ext cx="9144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D74A823-7BE6-41E1-B661-12683F2C1F5E}"/>
              </a:ext>
            </a:extLst>
          </p:cNvPr>
          <p:cNvSpPr/>
          <p:nvPr/>
        </p:nvSpPr>
        <p:spPr>
          <a:xfrm>
            <a:off x="1027430" y="215452"/>
            <a:ext cx="5262188" cy="461665"/>
          </a:xfrm>
          <a:prstGeom prst="rect">
            <a:avLst/>
          </a:prstGeom>
        </p:spPr>
        <p:txBody>
          <a:bodyPr wrap="square">
            <a:spAutoFit/>
          </a:bodyPr>
          <a:lstStyle/>
          <a:p>
            <a:pPr>
              <a:lnSpc>
                <a:spcPct val="100000"/>
              </a:lnSpc>
              <a:spcBef>
                <a:spcPts val="0"/>
              </a:spcBef>
            </a:pPr>
            <a:r>
              <a:rPr lang="zh-CN" altLang="en-US" sz="2400" b="1" kern="0" dirty="0">
                <a:solidFill>
                  <a:srgbClr val="C00000"/>
                </a:solidFill>
                <a:latin typeface="Arial" panose="020B0604020202020204" pitchFamily="34" charset="0"/>
                <a:sym typeface="Arial" panose="020B0604020202020204" pitchFamily="34" charset="0"/>
              </a:rPr>
              <a:t>计算机专业如何践行二十大精神</a:t>
            </a:r>
          </a:p>
        </p:txBody>
      </p:sp>
      <p:sp>
        <p:nvSpPr>
          <p:cNvPr id="36" name="Freeform 29">
            <a:extLst>
              <a:ext uri="{FF2B5EF4-FFF2-40B4-BE49-F238E27FC236}">
                <a16:creationId xmlns:a16="http://schemas.microsoft.com/office/drawing/2014/main" id="{DB3E9888-B1DE-415E-BA62-F71915AA6C20}"/>
              </a:ext>
            </a:extLst>
          </p:cNvPr>
          <p:cNvSpPr/>
          <p:nvPr/>
        </p:nvSpPr>
        <p:spPr bwMode="auto">
          <a:xfrm>
            <a:off x="288469" y="1250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8EA34F42-DB17-4F5C-BE9D-9FD952E160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8260" y="135902"/>
            <a:ext cx="1364574" cy="568573"/>
          </a:xfrm>
          <a:prstGeom prst="rect">
            <a:avLst/>
          </a:prstGeom>
        </p:spPr>
      </p:pic>
      <p:sp>
        <p:nvSpPr>
          <p:cNvPr id="3" name="圆角矩形 7">
            <a:extLst>
              <a:ext uri="{FF2B5EF4-FFF2-40B4-BE49-F238E27FC236}">
                <a16:creationId xmlns:a16="http://schemas.microsoft.com/office/drawing/2014/main" id="{A8D4B697-C505-23C1-58E1-40CD9A41B8DC}"/>
              </a:ext>
            </a:extLst>
          </p:cNvPr>
          <p:cNvSpPr/>
          <p:nvPr/>
        </p:nvSpPr>
        <p:spPr>
          <a:xfrm>
            <a:off x="3851920" y="1331490"/>
            <a:ext cx="3759658" cy="107658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标题 1">
            <a:extLst>
              <a:ext uri="{FF2B5EF4-FFF2-40B4-BE49-F238E27FC236}">
                <a16:creationId xmlns:a16="http://schemas.microsoft.com/office/drawing/2014/main" id="{CEB6CBA5-D69D-29B9-9D2B-208821A86B7E}"/>
              </a:ext>
            </a:extLst>
          </p:cNvPr>
          <p:cNvSpPr txBox="1">
            <a:spLocks/>
          </p:cNvSpPr>
          <p:nvPr/>
        </p:nvSpPr>
        <p:spPr>
          <a:xfrm>
            <a:off x="4068160" y="1471342"/>
            <a:ext cx="3311276" cy="80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1600" kern="0" dirty="0">
                <a:latin typeface="Arial" panose="020B0604020202020204" pitchFamily="34" charset="0"/>
                <a:sym typeface="Arial" panose="020B0604020202020204" pitchFamily="34" charset="0"/>
              </a:rPr>
              <a:t>计算机专业应积极践行二十大精神，注重培养学生的创新意识和创新能力，为国家科技创新做出贡献。</a:t>
            </a:r>
          </a:p>
        </p:txBody>
      </p:sp>
      <p:grpSp>
        <p:nvGrpSpPr>
          <p:cNvPr id="5" name="组合 4">
            <a:extLst>
              <a:ext uri="{FF2B5EF4-FFF2-40B4-BE49-F238E27FC236}">
                <a16:creationId xmlns:a16="http://schemas.microsoft.com/office/drawing/2014/main" id="{28C611BC-D98C-D257-FBF8-C37259651E55}"/>
              </a:ext>
            </a:extLst>
          </p:cNvPr>
          <p:cNvGrpSpPr/>
          <p:nvPr/>
        </p:nvGrpSpPr>
        <p:grpSpPr>
          <a:xfrm>
            <a:off x="861940" y="1480258"/>
            <a:ext cx="2612662" cy="701749"/>
            <a:chOff x="3114725" y="2119939"/>
            <a:chExt cx="861241" cy="701749"/>
          </a:xfrm>
        </p:grpSpPr>
        <p:sp>
          <p:nvSpPr>
            <p:cNvPr id="6" name="流程图: 可选过程 2">
              <a:extLst>
                <a:ext uri="{FF2B5EF4-FFF2-40B4-BE49-F238E27FC236}">
                  <a16:creationId xmlns:a16="http://schemas.microsoft.com/office/drawing/2014/main" id="{471CE725-5ACA-6935-BA37-B529EB95646E}"/>
                </a:ext>
              </a:extLst>
            </p:cNvPr>
            <p:cNvSpPr/>
            <p:nvPr/>
          </p:nvSpPr>
          <p:spPr>
            <a:xfrm>
              <a:off x="3114725" y="2119939"/>
              <a:ext cx="861241" cy="701749"/>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id="{177FA72E-7166-16AB-317E-D076B9E61329}"/>
                </a:ext>
              </a:extLst>
            </p:cNvPr>
            <p:cNvSpPr txBox="1">
              <a:spLocks/>
            </p:cNvSpPr>
            <p:nvPr/>
          </p:nvSpPr>
          <p:spPr>
            <a:xfrm>
              <a:off x="3221279" y="2267700"/>
              <a:ext cx="602620" cy="4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200" b="1" kern="0" dirty="0">
                  <a:solidFill>
                    <a:schemeClr val="bg1"/>
                  </a:solidFill>
                  <a:latin typeface="Arial" panose="020B0604020202020204" pitchFamily="34" charset="0"/>
                  <a:sym typeface="Arial" panose="020B0604020202020204" pitchFamily="34" charset="0"/>
                </a:rPr>
                <a:t>培养创新精神</a:t>
              </a:r>
            </a:p>
          </p:txBody>
        </p:sp>
      </p:grpSp>
      <p:sp>
        <p:nvSpPr>
          <p:cNvPr id="8" name="圆角矩形 13">
            <a:extLst>
              <a:ext uri="{FF2B5EF4-FFF2-40B4-BE49-F238E27FC236}">
                <a16:creationId xmlns:a16="http://schemas.microsoft.com/office/drawing/2014/main" id="{69A8F84A-744E-0F3B-0157-BE8E3A770758}"/>
              </a:ext>
            </a:extLst>
          </p:cNvPr>
          <p:cNvSpPr/>
          <p:nvPr/>
        </p:nvSpPr>
        <p:spPr>
          <a:xfrm>
            <a:off x="3862271" y="3188877"/>
            <a:ext cx="3759658" cy="107658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标题 1">
            <a:extLst>
              <a:ext uri="{FF2B5EF4-FFF2-40B4-BE49-F238E27FC236}">
                <a16:creationId xmlns:a16="http://schemas.microsoft.com/office/drawing/2014/main" id="{B41C7215-AD31-C52C-CF0B-932DA8BDA708}"/>
              </a:ext>
            </a:extLst>
          </p:cNvPr>
          <p:cNvSpPr txBox="1">
            <a:spLocks/>
          </p:cNvSpPr>
          <p:nvPr/>
        </p:nvSpPr>
        <p:spPr>
          <a:xfrm>
            <a:off x="4071427" y="3193719"/>
            <a:ext cx="3550502" cy="106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r>
              <a:rPr lang="zh-CN" altLang="en-US" sz="1800" dirty="0"/>
              <a:t>计算机专业应注重实践教学，提高学生的实际操作能力和解决实际问题的能力，为国家建设和社会发展提供更多优秀人才。</a:t>
            </a:r>
          </a:p>
        </p:txBody>
      </p:sp>
      <p:grpSp>
        <p:nvGrpSpPr>
          <p:cNvPr id="12" name="组合 11">
            <a:extLst>
              <a:ext uri="{FF2B5EF4-FFF2-40B4-BE49-F238E27FC236}">
                <a16:creationId xmlns:a16="http://schemas.microsoft.com/office/drawing/2014/main" id="{9DB1DFD9-33BB-74B7-6E12-F345AAABC73C}"/>
              </a:ext>
            </a:extLst>
          </p:cNvPr>
          <p:cNvGrpSpPr/>
          <p:nvPr/>
        </p:nvGrpSpPr>
        <p:grpSpPr>
          <a:xfrm>
            <a:off x="826099" y="3384581"/>
            <a:ext cx="2612662" cy="701749"/>
            <a:chOff x="3093216" y="3829197"/>
            <a:chExt cx="861241" cy="701749"/>
          </a:xfrm>
        </p:grpSpPr>
        <p:sp>
          <p:nvSpPr>
            <p:cNvPr id="13" name="流程图: 可选过程 40">
              <a:extLst>
                <a:ext uri="{FF2B5EF4-FFF2-40B4-BE49-F238E27FC236}">
                  <a16:creationId xmlns:a16="http://schemas.microsoft.com/office/drawing/2014/main" id="{8694F316-E062-6518-39D3-DF239769C64F}"/>
                </a:ext>
              </a:extLst>
            </p:cNvPr>
            <p:cNvSpPr/>
            <p:nvPr/>
          </p:nvSpPr>
          <p:spPr>
            <a:xfrm>
              <a:off x="3093216" y="3829197"/>
              <a:ext cx="861241" cy="701749"/>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a:extLst>
                <a:ext uri="{FF2B5EF4-FFF2-40B4-BE49-F238E27FC236}">
                  <a16:creationId xmlns:a16="http://schemas.microsoft.com/office/drawing/2014/main" id="{89C4A7C3-CE3A-6357-FF0B-35442539A59D}"/>
                </a:ext>
              </a:extLst>
            </p:cNvPr>
            <p:cNvSpPr txBox="1">
              <a:spLocks/>
            </p:cNvSpPr>
            <p:nvPr/>
          </p:nvSpPr>
          <p:spPr>
            <a:xfrm>
              <a:off x="3224607" y="3976958"/>
              <a:ext cx="602620" cy="4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200" b="1" kern="0" dirty="0">
                  <a:solidFill>
                    <a:schemeClr val="bg1"/>
                  </a:solidFill>
                  <a:latin typeface="Arial" panose="020B0604020202020204" pitchFamily="34" charset="0"/>
                  <a:sym typeface="Arial" panose="020B0604020202020204" pitchFamily="34" charset="0"/>
                </a:rPr>
                <a:t>强化实践能力</a:t>
              </a:r>
            </a:p>
          </p:txBody>
        </p:sp>
      </p:grpSp>
    </p:spTree>
    <p:extLst>
      <p:ext uri="{BB962C8B-B14F-4D97-AF65-F5344CB8AC3E}">
        <p14:creationId xmlns:p14="http://schemas.microsoft.com/office/powerpoint/2010/main" val="15194587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fltVal val="0"/>
                                          </p:val>
                                        </p:tav>
                                        <p:tav tm="100000">
                                          <p:val>
                                            <p:strVal val="#ppt_w"/>
                                          </p:val>
                                        </p:tav>
                                      </p:tavLst>
                                    </p:anim>
                                    <p:anim calcmode="lin" valueType="num">
                                      <p:cBhvr>
                                        <p:cTn id="14" dur="250" fill="hold"/>
                                        <p:tgtEl>
                                          <p:spTgt spid="36"/>
                                        </p:tgtEl>
                                        <p:attrNameLst>
                                          <p:attrName>ppt_h</p:attrName>
                                        </p:attrNameLst>
                                      </p:cBhvr>
                                      <p:tavLst>
                                        <p:tav tm="0">
                                          <p:val>
                                            <p:fltVal val="0"/>
                                          </p:val>
                                        </p:tav>
                                        <p:tav tm="100000">
                                          <p:val>
                                            <p:strVal val="#ppt_h"/>
                                          </p:val>
                                        </p:tav>
                                      </p:tavLst>
                                    </p:anim>
                                    <p:animEffect transition="in" filter="fade">
                                      <p:cBhvr>
                                        <p:cTn id="15" dur="250"/>
                                        <p:tgtEl>
                                          <p:spTgt spid="36"/>
                                        </p:tgtEl>
                                      </p:cBhvr>
                                    </p:animEffect>
                                  </p:childTnLst>
                                </p:cTn>
                              </p:par>
                            </p:childTnLst>
                          </p:cTn>
                        </p:par>
                        <p:par>
                          <p:cTn id="16" fill="hold">
                            <p:stCondLst>
                              <p:cond delay="750"/>
                            </p:stCondLst>
                            <p:childTnLst>
                              <p:par>
                                <p:cTn id="17" presetID="6" presetClass="emph" presetSubtype="0" decel="100000" fill="hold" grpId="1" nodeType="afterEffect">
                                  <p:stCondLst>
                                    <p:cond delay="0"/>
                                  </p:stCondLst>
                                  <p:childTnLst>
                                    <p:animScale>
                                      <p:cBhvr>
                                        <p:cTn id="18" dur="250" fill="hold"/>
                                        <p:tgtEl>
                                          <p:spTgt spid="36"/>
                                        </p:tgtEl>
                                      </p:cBhvr>
                                      <p:by x="120000" y="120000"/>
                                    </p:animScale>
                                  </p:childTnLst>
                                </p:cTn>
                              </p:par>
                            </p:childTnLst>
                          </p:cTn>
                        </p:par>
                        <p:par>
                          <p:cTn id="19" fill="hold">
                            <p:stCondLst>
                              <p:cond delay="1000"/>
                            </p:stCondLst>
                            <p:childTnLst>
                              <p:par>
                                <p:cTn id="20" presetID="6" presetClass="emph" presetSubtype="0" decel="100000" fill="hold" grpId="2" nodeType="afterEffect">
                                  <p:stCondLst>
                                    <p:cond delay="0"/>
                                  </p:stCondLst>
                                  <p:childTnLst>
                                    <p:animScale>
                                      <p:cBhvr>
                                        <p:cTn id="21" dur="250" fill="hold"/>
                                        <p:tgtEl>
                                          <p:spTgt spid="36"/>
                                        </p:tgtEl>
                                      </p:cBhvr>
                                      <p:by x="83000" y="83000"/>
                                    </p:animScale>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35" presetClass="path" presetSubtype="0" accel="50000" decel="50000" fill="hold" grpId="1" nodeType="withEffect">
                                  <p:stCondLst>
                                    <p:cond delay="0"/>
                                  </p:stCondLst>
                                  <p:childTnLst>
                                    <p:animMotion origin="layout" path="M 0 1.60494E-6 L -0.30278 1.60494E-6 " pathEditMode="relative" rAng="0" ptsTypes="AA">
                                      <p:cBhvr>
                                        <p:cTn id="28" dur="1000" spd="-100000" fill="hold"/>
                                        <p:tgtEl>
                                          <p:spTgt spid="35"/>
                                        </p:tgtEl>
                                        <p:attrNameLst>
                                          <p:attrName>ppt_x</p:attrName>
                                          <p:attrName>ppt_y</p:attrName>
                                        </p:attrNameLst>
                                      </p:cBhvr>
                                      <p:rCtr x="-15139" y="0"/>
                                    </p:animMotion>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4"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2000"/>
                                        <p:tgtEl>
                                          <p:spTgt spid="3"/>
                                        </p:tgtEl>
                                      </p:cBhvr>
                                    </p:animEffect>
                                  </p:childTnLst>
                                </p:cTn>
                              </p:par>
                            </p:childTnLst>
                          </p:cTn>
                        </p:par>
                        <p:par>
                          <p:cTn id="48" fill="hold">
                            <p:stCondLst>
                              <p:cond delay="5500"/>
                            </p:stCondLst>
                            <p:childTnLst>
                              <p:par>
                                <p:cTn id="49" presetID="18" presetClass="entr" presetSubtype="12"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strips(downLeft)">
                                      <p:cBhvr>
                                        <p:cTn id="51" dur="500"/>
                                        <p:tgtEl>
                                          <p:spTgt spid="4"/>
                                        </p:tgtEl>
                                      </p:cBhvr>
                                    </p:animEffect>
                                  </p:childTnLst>
                                </p:cTn>
                              </p:par>
                            </p:childTnLst>
                          </p:cTn>
                        </p:par>
                        <p:par>
                          <p:cTn id="52" fill="hold">
                            <p:stCondLst>
                              <p:cond delay="6000"/>
                            </p:stCondLst>
                            <p:childTnLst>
                              <p:par>
                                <p:cTn id="53" presetID="21" presetClass="entr" presetSubtype="1"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heel(1)">
                                      <p:cBhvr>
                                        <p:cTn id="55" dur="2000"/>
                                        <p:tgtEl>
                                          <p:spTgt spid="8"/>
                                        </p:tgtEl>
                                      </p:cBhvr>
                                    </p:animEffect>
                                  </p:childTnLst>
                                </p:cTn>
                              </p:par>
                            </p:childTnLst>
                          </p:cTn>
                        </p:par>
                        <p:par>
                          <p:cTn id="56" fill="hold">
                            <p:stCondLst>
                              <p:cond delay="8000"/>
                            </p:stCondLst>
                            <p:childTnLst>
                              <p:par>
                                <p:cTn id="57" presetID="18" presetClass="entr" presetSubtype="12"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strips(downLeft)">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6" grpId="2" animBg="1"/>
      <p:bldP spid="3" grpId="0" animBg="1"/>
      <p:bldP spid="4" grpId="0"/>
      <p:bldP spid="8"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1" y="2981470"/>
            <a:ext cx="9296655" cy="2182567"/>
            <a:chOff x="1" y="2981470"/>
            <a:chExt cx="9296655" cy="2182567"/>
          </a:xfrm>
        </p:grpSpPr>
        <p:grpSp>
          <p:nvGrpSpPr>
            <p:cNvPr id="10" name="组合 9">
              <a:extLst>
                <a:ext uri="{FF2B5EF4-FFF2-40B4-BE49-F238E27FC236}">
                  <a16:creationId xmlns:a16="http://schemas.microsoft.com/office/drawing/2014/main" id="{C4C0CEA8-AF97-4E14-81E8-858B97145556}"/>
                </a:ext>
              </a:extLst>
            </p:cNvPr>
            <p:cNvGrpSpPr/>
            <p:nvPr/>
          </p:nvGrpSpPr>
          <p:grpSpPr>
            <a:xfrm>
              <a:off x="1" y="3586985"/>
              <a:ext cx="9144000" cy="1577052"/>
              <a:chOff x="168" y="4748758"/>
              <a:chExt cx="12238925" cy="2110830"/>
            </a:xfrm>
          </p:grpSpPr>
          <p:pic>
            <p:nvPicPr>
              <p:cNvPr id="13" name="图片 12">
                <a:extLst>
                  <a:ext uri="{FF2B5EF4-FFF2-40B4-BE49-F238E27FC236}">
                    <a16:creationId xmlns:a16="http://schemas.microsoft.com/office/drawing/2014/main" id="{0FC8305A-8FA9-4504-BF8B-D9469740FE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204796" y="4748758"/>
                <a:ext cx="2036340" cy="848475"/>
              </a:xfrm>
              <a:prstGeom prst="rect">
                <a:avLst/>
              </a:prstGeom>
            </p:spPr>
          </p:pic>
          <p:grpSp>
            <p:nvGrpSpPr>
              <p:cNvPr id="15" name="组合 14">
                <a:extLst>
                  <a:ext uri="{FF2B5EF4-FFF2-40B4-BE49-F238E27FC236}">
                    <a16:creationId xmlns:a16="http://schemas.microsoft.com/office/drawing/2014/main" id="{CB7A0615-2425-498C-9652-7444A3565138}"/>
                  </a:ext>
                </a:extLst>
              </p:cNvPr>
              <p:cNvGrpSpPr/>
              <p:nvPr/>
            </p:nvGrpSpPr>
            <p:grpSpPr>
              <a:xfrm>
                <a:off x="168" y="5270646"/>
                <a:ext cx="12238925" cy="1588942"/>
                <a:chOff x="168" y="5270646"/>
                <a:chExt cx="12238925" cy="1588942"/>
              </a:xfrm>
            </p:grpSpPr>
            <p:pic>
              <p:nvPicPr>
                <p:cNvPr id="16" name="图片 15">
                  <a:extLst>
                    <a:ext uri="{FF2B5EF4-FFF2-40B4-BE49-F238E27FC236}">
                      <a16:creationId xmlns:a16="http://schemas.microsoft.com/office/drawing/2014/main" id="{CDB6115C-3E85-4B93-94F5-EC23E5D445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68" y="5270646"/>
                  <a:ext cx="8581769" cy="1549929"/>
                </a:xfrm>
                <a:prstGeom prst="rect">
                  <a:avLst/>
                </a:prstGeom>
              </p:spPr>
            </p:pic>
            <p:sp>
              <p:nvSpPr>
                <p:cNvPr id="17" name="矩形 16">
                  <a:extLst>
                    <a:ext uri="{FF2B5EF4-FFF2-40B4-BE49-F238E27FC236}">
                      <a16:creationId xmlns:a16="http://schemas.microsoft.com/office/drawing/2014/main" id="{A6E05862-1B44-45AB-9BDC-772FA8918E2C}"/>
                    </a:ext>
                  </a:extLst>
                </p:cNvPr>
                <p:cNvSpPr/>
                <p:nvPr/>
              </p:nvSpPr>
              <p:spPr>
                <a:xfrm>
                  <a:off x="169" y="6598879"/>
                  <a:ext cx="12238924" cy="260709"/>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sp>
        <p:nvSpPr>
          <p:cNvPr id="14" name="矩形 13"/>
          <p:cNvSpPr/>
          <p:nvPr/>
        </p:nvSpPr>
        <p:spPr>
          <a:xfrm>
            <a:off x="3710225" y="915566"/>
            <a:ext cx="1723549" cy="707886"/>
          </a:xfrm>
          <a:prstGeom prst="rect">
            <a:avLst/>
          </a:prstGeom>
          <a:solidFill>
            <a:schemeClr val="accent2"/>
          </a:solidFill>
        </p:spPr>
        <p:txBody>
          <a:bodyPr wrap="none">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第三章</a:t>
            </a:r>
          </a:p>
        </p:txBody>
      </p:sp>
      <p:sp>
        <p:nvSpPr>
          <p:cNvPr id="18" name="TextBox 1">
            <a:extLst>
              <a:ext uri="{FF2B5EF4-FFF2-40B4-BE49-F238E27FC236}">
                <a16:creationId xmlns:a16="http://schemas.microsoft.com/office/drawing/2014/main" id="{94AA414E-7A68-4400-9038-F556E5514D7C}"/>
              </a:ext>
            </a:extLst>
          </p:cNvPr>
          <p:cNvSpPr txBox="1"/>
          <p:nvPr/>
        </p:nvSpPr>
        <p:spPr>
          <a:xfrm>
            <a:off x="2946450" y="2142068"/>
            <a:ext cx="3416288" cy="2585309"/>
          </a:xfrm>
          <a:prstGeom prst="rect">
            <a:avLst/>
          </a:prstGeom>
          <a:noFill/>
        </p:spPr>
        <p:txBody>
          <a:bodyPr wrap="none" lIns="91424" tIns="45713" rIns="91424" bIns="45713" rtlCol="0">
            <a:spAutoFit/>
          </a:bodyPr>
          <a:lstStyle/>
          <a:p>
            <a:pPr marL="0" lvl="1" algn="ctr"/>
            <a:r>
              <a:rPr lang="zh-CN" altLang="en-US" sz="4800" b="1" dirty="0">
                <a:solidFill>
                  <a:srgbClr val="C00000"/>
                </a:solidFill>
                <a:latin typeface="Arial" panose="020B0604020202020204" pitchFamily="34" charset="0"/>
                <a:ea typeface="微软雅黑" pitchFamily="34" charset="-122"/>
                <a:sym typeface="Arial" panose="020B0604020202020204" pitchFamily="34" charset="0"/>
              </a:rPr>
              <a:t>案例分析</a:t>
            </a:r>
            <a:endParaRPr lang="en-US" altLang="zh-CN" sz="4800" b="1" dirty="0">
              <a:solidFill>
                <a:srgbClr val="C00000"/>
              </a:solidFill>
              <a:latin typeface="Arial" panose="020B0604020202020204" pitchFamily="34" charset="0"/>
              <a:ea typeface="微软雅黑" pitchFamily="34" charset="-122"/>
              <a:sym typeface="Arial" panose="020B0604020202020204" pitchFamily="34" charset="0"/>
            </a:endParaRPr>
          </a:p>
          <a:p>
            <a:pPr marL="0" lvl="1" algn="ctr"/>
            <a:endParaRPr lang="en-US" altLang="zh-CN" sz="4800" b="1" dirty="0">
              <a:solidFill>
                <a:srgbClr val="C00000"/>
              </a:solidFill>
              <a:latin typeface="Arial" panose="020B0604020202020204" pitchFamily="34" charset="0"/>
              <a:ea typeface="微软雅黑" pitchFamily="34" charset="-122"/>
              <a:sym typeface="Arial" panose="020B0604020202020204" pitchFamily="34" charset="0"/>
            </a:endParaRPr>
          </a:p>
          <a:p>
            <a:pPr marL="0" lvl="1" algn="ctr"/>
            <a:r>
              <a:rPr lang="zh-CN" altLang="en-US" b="1" dirty="0"/>
              <a:t>大数据技术在精准扶贫中的作用</a:t>
            </a:r>
            <a:endParaRPr lang="zh-CN" altLang="en-US" dirty="0"/>
          </a:p>
          <a:p>
            <a:pPr marL="0" lvl="1" algn="ctr"/>
            <a:endParaRPr lang="zh-CN" altLang="en-US" sz="4800" b="1" dirty="0">
              <a:solidFill>
                <a:srgbClr val="C00000"/>
              </a:solidFill>
              <a:latin typeface="Arial" panose="020B0604020202020204" pitchFamily="34" charset="0"/>
              <a:ea typeface="微软雅黑" pitchFamily="34" charset="-122"/>
              <a:sym typeface="Arial" panose="020B0604020202020204" pitchFamily="34" charset="0"/>
            </a:endParaRPr>
          </a:p>
        </p:txBody>
      </p:sp>
    </p:spTree>
    <p:extLst>
      <p:ext uri="{BB962C8B-B14F-4D97-AF65-F5344CB8AC3E}">
        <p14:creationId xmlns:p14="http://schemas.microsoft.com/office/powerpoint/2010/main" val="7279948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2" y="2981470"/>
            <a:ext cx="9296654" cy="2182567"/>
            <a:chOff x="2" y="2981470"/>
            <a:chExt cx="9296654" cy="2182567"/>
          </a:xfrm>
        </p:grpSpPr>
        <p:sp>
          <p:nvSpPr>
            <p:cNvPr id="17" name="矩形 16">
              <a:extLst>
                <a:ext uri="{FF2B5EF4-FFF2-40B4-BE49-F238E27FC236}">
                  <a16:creationId xmlns:a16="http://schemas.microsoft.com/office/drawing/2014/main" id="{A6E05862-1B44-45AB-9BDC-772FA8918E2C}"/>
                </a:ext>
              </a:extLst>
            </p:cNvPr>
            <p:cNvSpPr/>
            <p:nvPr/>
          </p:nvSpPr>
          <p:spPr>
            <a:xfrm>
              <a:off x="2" y="4969255"/>
              <a:ext cx="9143999" cy="194782"/>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cxnSp>
        <p:nvCxnSpPr>
          <p:cNvPr id="34" name="直接连接符 33">
            <a:extLst>
              <a:ext uri="{FF2B5EF4-FFF2-40B4-BE49-F238E27FC236}">
                <a16:creationId xmlns:a16="http://schemas.microsoft.com/office/drawing/2014/main" id="{9202D99D-1D2E-4025-A591-F1A8A6E9B6D2}"/>
              </a:ext>
            </a:extLst>
          </p:cNvPr>
          <p:cNvCxnSpPr>
            <a:cxnSpLocks/>
          </p:cNvCxnSpPr>
          <p:nvPr/>
        </p:nvCxnSpPr>
        <p:spPr>
          <a:xfrm>
            <a:off x="0" y="771550"/>
            <a:ext cx="9144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D74A823-7BE6-41E1-B661-12683F2C1F5E}"/>
              </a:ext>
            </a:extLst>
          </p:cNvPr>
          <p:cNvSpPr/>
          <p:nvPr/>
        </p:nvSpPr>
        <p:spPr>
          <a:xfrm>
            <a:off x="1027430" y="215452"/>
            <a:ext cx="5262188"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大数据技术在精准扶贫中的作用</a:t>
            </a:r>
          </a:p>
        </p:txBody>
      </p:sp>
      <p:sp>
        <p:nvSpPr>
          <p:cNvPr id="36" name="Freeform 29">
            <a:extLst>
              <a:ext uri="{FF2B5EF4-FFF2-40B4-BE49-F238E27FC236}">
                <a16:creationId xmlns:a16="http://schemas.microsoft.com/office/drawing/2014/main" id="{DB3E9888-B1DE-415E-BA62-F71915AA6C20}"/>
              </a:ext>
            </a:extLst>
          </p:cNvPr>
          <p:cNvSpPr/>
          <p:nvPr/>
        </p:nvSpPr>
        <p:spPr bwMode="auto">
          <a:xfrm>
            <a:off x="288469" y="1250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8EA34F42-DB17-4F5C-BE9D-9FD952E160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8260" y="135902"/>
            <a:ext cx="1364574" cy="568573"/>
          </a:xfrm>
          <a:prstGeom prst="rect">
            <a:avLst/>
          </a:prstGeom>
        </p:spPr>
      </p:pic>
      <p:sp>
        <p:nvSpPr>
          <p:cNvPr id="13" name="矩形 12">
            <a:extLst>
              <a:ext uri="{FF2B5EF4-FFF2-40B4-BE49-F238E27FC236}">
                <a16:creationId xmlns:a16="http://schemas.microsoft.com/office/drawing/2014/main" id="{6FFC10F4-8006-4E46-9EF4-0BA51C1011BC}"/>
              </a:ext>
            </a:extLst>
          </p:cNvPr>
          <p:cNvSpPr/>
          <p:nvPr/>
        </p:nvSpPr>
        <p:spPr>
          <a:xfrm>
            <a:off x="1183486" y="1109804"/>
            <a:ext cx="1895709" cy="877572"/>
          </a:xfrm>
          <a:prstGeom prst="rect">
            <a:avLst/>
          </a:prstGeom>
          <a:solidFill>
            <a:srgbClr val="C00000"/>
          </a:solidFill>
          <a:ln w="19050" cap="flat" cmpd="sng" algn="ctr">
            <a:solidFill>
              <a:srgbClr val="C00000"/>
            </a:solidFill>
            <a:prstDash val="solid"/>
          </a:ln>
          <a:effectLst/>
        </p:spPr>
        <p:txBody>
          <a:bodyPr rtlCol="0" anchor="ctr"/>
          <a:lstStyle/>
          <a:p>
            <a:pPr lvl="0" algn="ctr" fontAlgn="base">
              <a:spcBef>
                <a:spcPct val="0"/>
              </a:spcBef>
              <a:spcAft>
                <a:spcPct val="0"/>
              </a:spcAft>
            </a:pPr>
            <a:r>
              <a:rPr lang="zh-CN" altLang="en-US" sz="2400" b="1" kern="0" dirty="0">
                <a:solidFill>
                  <a:srgbClr val="FFFDFB"/>
                </a:solidFill>
                <a:latin typeface="Arial"/>
              </a:rPr>
              <a:t>数据采集与整合</a:t>
            </a:r>
            <a:endParaRPr kumimoji="0" lang="zh-CN" altLang="en-US" sz="2400" b="1" i="0" u="none" strike="noStrike" kern="0" cap="none" spc="0" normalizeH="0" baseline="0" noProof="0" dirty="0">
              <a:ln>
                <a:noFill/>
              </a:ln>
              <a:solidFill>
                <a:srgbClr val="FFFDFB"/>
              </a:solidFill>
              <a:effectLst/>
              <a:uLnTx/>
              <a:uFillTx/>
              <a:latin typeface="Arial"/>
              <a:ea typeface="微软雅黑"/>
            </a:endParaRPr>
          </a:p>
        </p:txBody>
      </p:sp>
      <p:sp>
        <p:nvSpPr>
          <p:cNvPr id="18" name="矩形 17">
            <a:extLst>
              <a:ext uri="{FF2B5EF4-FFF2-40B4-BE49-F238E27FC236}">
                <a16:creationId xmlns:a16="http://schemas.microsoft.com/office/drawing/2014/main" id="{199A58AA-958A-4542-B244-98FB80CCBEE3}"/>
              </a:ext>
            </a:extLst>
          </p:cNvPr>
          <p:cNvSpPr/>
          <p:nvPr/>
        </p:nvSpPr>
        <p:spPr>
          <a:xfrm>
            <a:off x="1183486" y="2306713"/>
            <a:ext cx="1895709" cy="877572"/>
          </a:xfrm>
          <a:prstGeom prst="rect">
            <a:avLst/>
          </a:prstGeom>
          <a:solidFill>
            <a:srgbClr val="C00000"/>
          </a:solidFill>
          <a:ln w="19050" cap="flat" cmpd="sng" algn="ctr">
            <a:solidFill>
              <a:srgbClr val="C00000"/>
            </a:solidFill>
            <a:prstDash val="solid"/>
          </a:ln>
          <a:effectLst/>
        </p:spPr>
        <p:txBody>
          <a:bodyPr rtlCol="0" anchor="ctr"/>
          <a:lstStyle/>
          <a:p>
            <a:pPr lvl="0" algn="ctr" fontAlgn="base">
              <a:spcBef>
                <a:spcPct val="0"/>
              </a:spcBef>
              <a:spcAft>
                <a:spcPct val="0"/>
              </a:spcAft>
            </a:pPr>
            <a:r>
              <a:rPr lang="zh-CN" altLang="en-US" sz="2400" b="1" kern="0" dirty="0">
                <a:solidFill>
                  <a:srgbClr val="FFFDFB"/>
                </a:solidFill>
                <a:latin typeface="Arial"/>
              </a:rPr>
              <a:t>精准识别</a:t>
            </a:r>
            <a:endParaRPr kumimoji="0" lang="zh-CN" altLang="en-US" sz="2400" b="1" i="0" u="none" strike="noStrike" kern="0" cap="none" spc="0" normalizeH="0" baseline="0" noProof="0" dirty="0">
              <a:ln>
                <a:noFill/>
              </a:ln>
              <a:solidFill>
                <a:srgbClr val="FFFDFB"/>
              </a:solidFill>
              <a:effectLst/>
              <a:uLnTx/>
              <a:uFillTx/>
              <a:latin typeface="Arial"/>
              <a:ea typeface="微软雅黑"/>
            </a:endParaRPr>
          </a:p>
        </p:txBody>
      </p:sp>
      <p:sp>
        <p:nvSpPr>
          <p:cNvPr id="22" name="矩形 21">
            <a:extLst>
              <a:ext uri="{FF2B5EF4-FFF2-40B4-BE49-F238E27FC236}">
                <a16:creationId xmlns:a16="http://schemas.microsoft.com/office/drawing/2014/main" id="{67441EB3-528D-4C0F-98E0-E2FDEB6E7E76}"/>
              </a:ext>
            </a:extLst>
          </p:cNvPr>
          <p:cNvSpPr/>
          <p:nvPr/>
        </p:nvSpPr>
        <p:spPr>
          <a:xfrm>
            <a:off x="1183486" y="3533228"/>
            <a:ext cx="1895709" cy="1029785"/>
          </a:xfrm>
          <a:prstGeom prst="rect">
            <a:avLst/>
          </a:prstGeom>
          <a:solidFill>
            <a:srgbClr val="C00000"/>
          </a:solidFill>
          <a:ln w="19050" cap="flat" cmpd="sng" algn="ctr">
            <a:solidFill>
              <a:srgbClr val="C00000"/>
            </a:solidFill>
            <a:prstDash val="solid"/>
          </a:ln>
          <a:effectLst/>
        </p:spPr>
        <p:txBody>
          <a:bodyPr rtlCol="0" anchor="ctr"/>
          <a:lstStyle/>
          <a:p>
            <a:pPr lvl="0" algn="ctr" fontAlgn="base">
              <a:spcBef>
                <a:spcPct val="0"/>
              </a:spcBef>
              <a:spcAft>
                <a:spcPct val="0"/>
              </a:spcAft>
            </a:pPr>
            <a:r>
              <a:rPr lang="zh-CN" altLang="en-US" sz="2400" b="1" kern="0" dirty="0">
                <a:solidFill>
                  <a:srgbClr val="FFFDFB"/>
                </a:solidFill>
                <a:latin typeface="Arial"/>
              </a:rPr>
              <a:t>精细化帮扶</a:t>
            </a:r>
            <a:endParaRPr kumimoji="0" lang="zh-CN" altLang="en-US" sz="2400" b="1" i="0" u="none" strike="noStrike" kern="0" cap="none" spc="0" normalizeH="0" baseline="0" noProof="0" dirty="0">
              <a:ln>
                <a:noFill/>
              </a:ln>
              <a:solidFill>
                <a:srgbClr val="FFFDFB"/>
              </a:solidFill>
              <a:effectLst/>
              <a:uLnTx/>
              <a:uFillTx/>
              <a:latin typeface="Arial"/>
              <a:ea typeface="微软雅黑"/>
            </a:endParaRPr>
          </a:p>
        </p:txBody>
      </p:sp>
      <p:sp>
        <p:nvSpPr>
          <p:cNvPr id="2" name="矩形 1">
            <a:extLst>
              <a:ext uri="{FF2B5EF4-FFF2-40B4-BE49-F238E27FC236}">
                <a16:creationId xmlns:a16="http://schemas.microsoft.com/office/drawing/2014/main" id="{886F4A15-252F-E91B-0024-7E762511E352}"/>
              </a:ext>
            </a:extLst>
          </p:cNvPr>
          <p:cNvSpPr/>
          <p:nvPr/>
        </p:nvSpPr>
        <p:spPr>
          <a:xfrm>
            <a:off x="4666545" y="1109804"/>
            <a:ext cx="1800200" cy="877572"/>
          </a:xfrm>
          <a:prstGeom prst="rect">
            <a:avLst/>
          </a:prstGeom>
          <a:solidFill>
            <a:srgbClr val="C00000"/>
          </a:solidFill>
          <a:ln w="19050" cap="flat" cmpd="sng" algn="ctr">
            <a:solidFill>
              <a:srgbClr val="C00000"/>
            </a:solidFill>
            <a:prstDash val="solid"/>
          </a:ln>
          <a:effectLst/>
        </p:spPr>
        <p:txBody>
          <a:bodyPr rtlCol="0" anchor="ctr"/>
          <a:lstStyle/>
          <a:p>
            <a:pPr lvl="0" algn="ctr" fontAlgn="base">
              <a:spcBef>
                <a:spcPct val="0"/>
              </a:spcBef>
              <a:spcAft>
                <a:spcPct val="0"/>
              </a:spcAft>
            </a:pPr>
            <a:r>
              <a:rPr lang="zh-CN" altLang="en-US" sz="2400" b="1" kern="0" dirty="0">
                <a:solidFill>
                  <a:srgbClr val="FFFDFB"/>
                </a:solidFill>
                <a:latin typeface="Arial"/>
              </a:rPr>
              <a:t>实时监测与评估</a:t>
            </a:r>
            <a:endParaRPr kumimoji="0" lang="zh-CN" altLang="en-US" sz="2400" b="1" i="0" u="none" strike="noStrike" kern="0" cap="none" spc="0" normalizeH="0" baseline="0" noProof="0" dirty="0">
              <a:ln>
                <a:noFill/>
              </a:ln>
              <a:solidFill>
                <a:srgbClr val="FFFDFB"/>
              </a:solidFill>
              <a:effectLst/>
              <a:uLnTx/>
              <a:uFillTx/>
              <a:latin typeface="Arial"/>
              <a:ea typeface="微软雅黑"/>
            </a:endParaRPr>
          </a:p>
        </p:txBody>
      </p:sp>
      <p:sp>
        <p:nvSpPr>
          <p:cNvPr id="3" name="矩形 2">
            <a:extLst>
              <a:ext uri="{FF2B5EF4-FFF2-40B4-BE49-F238E27FC236}">
                <a16:creationId xmlns:a16="http://schemas.microsoft.com/office/drawing/2014/main" id="{7BC7E59F-A8A3-EE4E-4D91-462DFABD5E40}"/>
              </a:ext>
            </a:extLst>
          </p:cNvPr>
          <p:cNvSpPr/>
          <p:nvPr/>
        </p:nvSpPr>
        <p:spPr>
          <a:xfrm>
            <a:off x="4666545" y="2306713"/>
            <a:ext cx="1800200" cy="877572"/>
          </a:xfrm>
          <a:prstGeom prst="rect">
            <a:avLst/>
          </a:prstGeom>
          <a:solidFill>
            <a:srgbClr val="C00000"/>
          </a:solidFill>
          <a:ln w="19050" cap="flat" cmpd="sng" algn="ctr">
            <a:solidFill>
              <a:srgbClr val="C00000"/>
            </a:solidFill>
            <a:prstDash val="solid"/>
          </a:ln>
          <a:effectLst/>
        </p:spPr>
        <p:txBody>
          <a:bodyPr rtlCol="0" anchor="ctr"/>
          <a:lstStyle/>
          <a:p>
            <a:pPr lvl="0" algn="ctr" fontAlgn="base">
              <a:spcBef>
                <a:spcPct val="0"/>
              </a:spcBef>
              <a:spcAft>
                <a:spcPct val="0"/>
              </a:spcAft>
            </a:pPr>
            <a:r>
              <a:rPr lang="zh-CN" altLang="en-US" sz="2400" b="1" kern="0" dirty="0">
                <a:solidFill>
                  <a:srgbClr val="FFFDFB"/>
                </a:solidFill>
                <a:latin typeface="Arial"/>
              </a:rPr>
              <a:t>资源优化配置</a:t>
            </a:r>
            <a:endParaRPr kumimoji="0" lang="zh-CN" altLang="en-US" sz="2400" b="1" i="0" u="none" strike="noStrike" kern="0" cap="none" spc="0" normalizeH="0" baseline="0" noProof="0" dirty="0">
              <a:ln>
                <a:noFill/>
              </a:ln>
              <a:solidFill>
                <a:srgbClr val="FFFDFB"/>
              </a:solidFill>
              <a:effectLst/>
              <a:uLnTx/>
              <a:uFillTx/>
              <a:latin typeface="Arial"/>
              <a:ea typeface="微软雅黑"/>
            </a:endParaRPr>
          </a:p>
        </p:txBody>
      </p:sp>
      <p:sp>
        <p:nvSpPr>
          <p:cNvPr id="4" name="矩形 3">
            <a:extLst>
              <a:ext uri="{FF2B5EF4-FFF2-40B4-BE49-F238E27FC236}">
                <a16:creationId xmlns:a16="http://schemas.microsoft.com/office/drawing/2014/main" id="{9742A153-4A88-D825-186A-CCC99AEA63F0}"/>
              </a:ext>
            </a:extLst>
          </p:cNvPr>
          <p:cNvSpPr/>
          <p:nvPr/>
        </p:nvSpPr>
        <p:spPr>
          <a:xfrm>
            <a:off x="4666545" y="3533228"/>
            <a:ext cx="1800200" cy="1029785"/>
          </a:xfrm>
          <a:prstGeom prst="rect">
            <a:avLst/>
          </a:prstGeom>
          <a:solidFill>
            <a:srgbClr val="C00000"/>
          </a:solidFill>
          <a:ln w="19050" cap="flat" cmpd="sng" algn="ctr">
            <a:solidFill>
              <a:srgbClr val="C00000"/>
            </a:solidFill>
            <a:prstDash val="solid"/>
          </a:ln>
          <a:effectLst/>
        </p:spPr>
        <p:txBody>
          <a:bodyPr rtlCol="0" anchor="ctr"/>
          <a:lstStyle/>
          <a:p>
            <a:pPr lvl="0" algn="ctr" fontAlgn="base">
              <a:spcBef>
                <a:spcPct val="0"/>
              </a:spcBef>
              <a:spcAft>
                <a:spcPct val="0"/>
              </a:spcAft>
            </a:pPr>
            <a:r>
              <a:rPr lang="zh-CN" altLang="en-US" sz="2400" b="1" kern="0" dirty="0">
                <a:solidFill>
                  <a:srgbClr val="FFFDFB"/>
                </a:solidFill>
                <a:latin typeface="Arial"/>
              </a:rPr>
              <a:t>民生改善与可持续发展</a:t>
            </a:r>
            <a:endParaRPr kumimoji="0" lang="zh-CN" altLang="en-US" sz="2400" b="1" i="0" u="none" strike="noStrike" kern="0" cap="none" spc="0" normalizeH="0" baseline="0" noProof="0" dirty="0">
              <a:ln>
                <a:noFill/>
              </a:ln>
              <a:solidFill>
                <a:srgbClr val="FFFDFB"/>
              </a:solidFill>
              <a:effectLst/>
              <a:uLnTx/>
              <a:uFillTx/>
              <a:latin typeface="Arial"/>
              <a:ea typeface="微软雅黑"/>
            </a:endParaRPr>
          </a:p>
        </p:txBody>
      </p:sp>
    </p:spTree>
    <p:extLst>
      <p:ext uri="{BB962C8B-B14F-4D97-AF65-F5344CB8AC3E}">
        <p14:creationId xmlns:p14="http://schemas.microsoft.com/office/powerpoint/2010/main" val="34931746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fltVal val="0"/>
                                          </p:val>
                                        </p:tav>
                                        <p:tav tm="100000">
                                          <p:val>
                                            <p:strVal val="#ppt_w"/>
                                          </p:val>
                                        </p:tav>
                                      </p:tavLst>
                                    </p:anim>
                                    <p:anim calcmode="lin" valueType="num">
                                      <p:cBhvr>
                                        <p:cTn id="14" dur="250" fill="hold"/>
                                        <p:tgtEl>
                                          <p:spTgt spid="36"/>
                                        </p:tgtEl>
                                        <p:attrNameLst>
                                          <p:attrName>ppt_h</p:attrName>
                                        </p:attrNameLst>
                                      </p:cBhvr>
                                      <p:tavLst>
                                        <p:tav tm="0">
                                          <p:val>
                                            <p:fltVal val="0"/>
                                          </p:val>
                                        </p:tav>
                                        <p:tav tm="100000">
                                          <p:val>
                                            <p:strVal val="#ppt_h"/>
                                          </p:val>
                                        </p:tav>
                                      </p:tavLst>
                                    </p:anim>
                                    <p:animEffect transition="in" filter="fade">
                                      <p:cBhvr>
                                        <p:cTn id="15" dur="250"/>
                                        <p:tgtEl>
                                          <p:spTgt spid="36"/>
                                        </p:tgtEl>
                                      </p:cBhvr>
                                    </p:animEffect>
                                  </p:childTnLst>
                                </p:cTn>
                              </p:par>
                            </p:childTnLst>
                          </p:cTn>
                        </p:par>
                        <p:par>
                          <p:cTn id="16" fill="hold">
                            <p:stCondLst>
                              <p:cond delay="750"/>
                            </p:stCondLst>
                            <p:childTnLst>
                              <p:par>
                                <p:cTn id="17" presetID="6" presetClass="emph" presetSubtype="0" decel="100000" fill="hold" grpId="1" nodeType="afterEffect">
                                  <p:stCondLst>
                                    <p:cond delay="0"/>
                                  </p:stCondLst>
                                  <p:childTnLst>
                                    <p:animScale>
                                      <p:cBhvr>
                                        <p:cTn id="18" dur="250" fill="hold"/>
                                        <p:tgtEl>
                                          <p:spTgt spid="36"/>
                                        </p:tgtEl>
                                      </p:cBhvr>
                                      <p:by x="120000" y="120000"/>
                                    </p:animScale>
                                  </p:childTnLst>
                                </p:cTn>
                              </p:par>
                            </p:childTnLst>
                          </p:cTn>
                        </p:par>
                        <p:par>
                          <p:cTn id="19" fill="hold">
                            <p:stCondLst>
                              <p:cond delay="1000"/>
                            </p:stCondLst>
                            <p:childTnLst>
                              <p:par>
                                <p:cTn id="20" presetID="6" presetClass="emph" presetSubtype="0" decel="100000" fill="hold" grpId="2" nodeType="afterEffect">
                                  <p:stCondLst>
                                    <p:cond delay="0"/>
                                  </p:stCondLst>
                                  <p:childTnLst>
                                    <p:animScale>
                                      <p:cBhvr>
                                        <p:cTn id="21" dur="250" fill="hold"/>
                                        <p:tgtEl>
                                          <p:spTgt spid="36"/>
                                        </p:tgtEl>
                                      </p:cBhvr>
                                      <p:by x="83000" y="83000"/>
                                    </p:animScale>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35" presetClass="path" presetSubtype="0" accel="50000" decel="50000" fill="hold" grpId="1" nodeType="withEffect">
                                  <p:stCondLst>
                                    <p:cond delay="0"/>
                                  </p:stCondLst>
                                  <p:childTnLst>
                                    <p:animMotion origin="layout" path="M 0 1.60494E-6 L -0.30278 1.60494E-6 " pathEditMode="relative" rAng="0" ptsTypes="AA">
                                      <p:cBhvr>
                                        <p:cTn id="28" dur="1000" spd="-100000" fill="hold"/>
                                        <p:tgtEl>
                                          <p:spTgt spid="35"/>
                                        </p:tgtEl>
                                        <p:attrNameLst>
                                          <p:attrName>ppt_x</p:attrName>
                                          <p:attrName>ppt_y</p:attrName>
                                        </p:attrNameLst>
                                      </p:cBhvr>
                                      <p:rCtr x="-15139" y="0"/>
                                    </p:animMotion>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500" fill="hold"/>
                                        <p:tgtEl>
                                          <p:spTgt spid="4"/>
                                        </p:tgtEl>
                                        <p:attrNameLst>
                                          <p:attrName>ppt_w</p:attrName>
                                        </p:attrNameLst>
                                      </p:cBhvr>
                                      <p:tavLst>
                                        <p:tav tm="0">
                                          <p:val>
                                            <p:fltVal val="0"/>
                                          </p:val>
                                        </p:tav>
                                        <p:tav tm="100000">
                                          <p:val>
                                            <p:strVal val="#ppt_w"/>
                                          </p:val>
                                        </p:tav>
                                      </p:tavLst>
                                    </p:anim>
                                    <p:anim calcmode="lin" valueType="num">
                                      <p:cBhvr>
                                        <p:cTn id="68" dur="500" fill="hold"/>
                                        <p:tgtEl>
                                          <p:spTgt spid="4"/>
                                        </p:tgtEl>
                                        <p:attrNameLst>
                                          <p:attrName>ppt_h</p:attrName>
                                        </p:attrNameLst>
                                      </p:cBhvr>
                                      <p:tavLst>
                                        <p:tav tm="0">
                                          <p:val>
                                            <p:fltVal val="0"/>
                                          </p:val>
                                        </p:tav>
                                        <p:tav tm="100000">
                                          <p:val>
                                            <p:strVal val="#ppt_h"/>
                                          </p:val>
                                        </p:tav>
                                      </p:tavLst>
                                    </p:anim>
                                    <p:animEffect transition="in" filter="fad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6" grpId="2" animBg="1"/>
      <p:bldP spid="13" grpId="0" animBg="1"/>
      <p:bldP spid="18" grpId="0" animBg="1"/>
      <p:bldP spid="22" grpId="0" animBg="1"/>
      <p:bldP spid="2"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1" y="2981470"/>
            <a:ext cx="9296655" cy="2182567"/>
            <a:chOff x="1" y="2981470"/>
            <a:chExt cx="9296655" cy="2182567"/>
          </a:xfrm>
        </p:grpSpPr>
        <p:grpSp>
          <p:nvGrpSpPr>
            <p:cNvPr id="10" name="组合 9">
              <a:extLst>
                <a:ext uri="{FF2B5EF4-FFF2-40B4-BE49-F238E27FC236}">
                  <a16:creationId xmlns:a16="http://schemas.microsoft.com/office/drawing/2014/main" id="{C4C0CEA8-AF97-4E14-81E8-858B97145556}"/>
                </a:ext>
              </a:extLst>
            </p:cNvPr>
            <p:cNvGrpSpPr/>
            <p:nvPr/>
          </p:nvGrpSpPr>
          <p:grpSpPr>
            <a:xfrm>
              <a:off x="1" y="3586985"/>
              <a:ext cx="9144000" cy="1577052"/>
              <a:chOff x="168" y="4748758"/>
              <a:chExt cx="12238925" cy="2110830"/>
            </a:xfrm>
          </p:grpSpPr>
          <p:pic>
            <p:nvPicPr>
              <p:cNvPr id="13" name="图片 12">
                <a:extLst>
                  <a:ext uri="{FF2B5EF4-FFF2-40B4-BE49-F238E27FC236}">
                    <a16:creationId xmlns:a16="http://schemas.microsoft.com/office/drawing/2014/main" id="{0FC8305A-8FA9-4504-BF8B-D9469740FE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204796" y="4748758"/>
                <a:ext cx="2036340" cy="848475"/>
              </a:xfrm>
              <a:prstGeom prst="rect">
                <a:avLst/>
              </a:prstGeom>
            </p:spPr>
          </p:pic>
          <p:grpSp>
            <p:nvGrpSpPr>
              <p:cNvPr id="15" name="组合 14">
                <a:extLst>
                  <a:ext uri="{FF2B5EF4-FFF2-40B4-BE49-F238E27FC236}">
                    <a16:creationId xmlns:a16="http://schemas.microsoft.com/office/drawing/2014/main" id="{CB7A0615-2425-498C-9652-7444A3565138}"/>
                  </a:ext>
                </a:extLst>
              </p:cNvPr>
              <p:cNvGrpSpPr/>
              <p:nvPr/>
            </p:nvGrpSpPr>
            <p:grpSpPr>
              <a:xfrm>
                <a:off x="168" y="5270646"/>
                <a:ext cx="12238925" cy="1588942"/>
                <a:chOff x="168" y="5270646"/>
                <a:chExt cx="12238925" cy="1588942"/>
              </a:xfrm>
            </p:grpSpPr>
            <p:pic>
              <p:nvPicPr>
                <p:cNvPr id="16" name="图片 15">
                  <a:extLst>
                    <a:ext uri="{FF2B5EF4-FFF2-40B4-BE49-F238E27FC236}">
                      <a16:creationId xmlns:a16="http://schemas.microsoft.com/office/drawing/2014/main" id="{CDB6115C-3E85-4B93-94F5-EC23E5D445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68" y="5270646"/>
                  <a:ext cx="8581769" cy="1549929"/>
                </a:xfrm>
                <a:prstGeom prst="rect">
                  <a:avLst/>
                </a:prstGeom>
              </p:spPr>
            </p:pic>
            <p:sp>
              <p:nvSpPr>
                <p:cNvPr id="17" name="矩形 16">
                  <a:extLst>
                    <a:ext uri="{FF2B5EF4-FFF2-40B4-BE49-F238E27FC236}">
                      <a16:creationId xmlns:a16="http://schemas.microsoft.com/office/drawing/2014/main" id="{A6E05862-1B44-45AB-9BDC-772FA8918E2C}"/>
                    </a:ext>
                  </a:extLst>
                </p:cNvPr>
                <p:cNvSpPr/>
                <p:nvPr/>
              </p:nvSpPr>
              <p:spPr>
                <a:xfrm>
                  <a:off x="169" y="6598879"/>
                  <a:ext cx="12238924" cy="260709"/>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sp>
        <p:nvSpPr>
          <p:cNvPr id="14" name="矩形 13"/>
          <p:cNvSpPr/>
          <p:nvPr/>
        </p:nvSpPr>
        <p:spPr>
          <a:xfrm>
            <a:off x="3710225" y="915566"/>
            <a:ext cx="1723549" cy="707886"/>
          </a:xfrm>
          <a:prstGeom prst="rect">
            <a:avLst/>
          </a:prstGeom>
          <a:solidFill>
            <a:schemeClr val="accent2"/>
          </a:solidFill>
        </p:spPr>
        <p:txBody>
          <a:bodyPr wrap="none">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第四章</a:t>
            </a:r>
          </a:p>
        </p:txBody>
      </p:sp>
      <p:sp>
        <p:nvSpPr>
          <p:cNvPr id="18" name="TextBox 1">
            <a:extLst>
              <a:ext uri="{FF2B5EF4-FFF2-40B4-BE49-F238E27FC236}">
                <a16:creationId xmlns:a16="http://schemas.microsoft.com/office/drawing/2014/main" id="{94AA414E-7A68-4400-9038-F556E5514D7C}"/>
              </a:ext>
            </a:extLst>
          </p:cNvPr>
          <p:cNvSpPr txBox="1"/>
          <p:nvPr/>
        </p:nvSpPr>
        <p:spPr>
          <a:xfrm>
            <a:off x="3023393" y="2142068"/>
            <a:ext cx="3262399" cy="830983"/>
          </a:xfrm>
          <a:prstGeom prst="rect">
            <a:avLst/>
          </a:prstGeom>
          <a:noFill/>
        </p:spPr>
        <p:txBody>
          <a:bodyPr wrap="none" lIns="91424" tIns="45713" rIns="91424" bIns="45713" rtlCol="0">
            <a:spAutoFit/>
          </a:bodyPr>
          <a:lstStyle/>
          <a:p>
            <a:pPr marL="0" lvl="1" algn="ctr"/>
            <a:r>
              <a:rPr lang="zh-CN" altLang="en-US" sz="4800" b="1" dirty="0">
                <a:solidFill>
                  <a:srgbClr val="C00000"/>
                </a:solidFill>
                <a:latin typeface="Arial" panose="020B0604020202020204" pitchFamily="34" charset="0"/>
                <a:ea typeface="微软雅黑" pitchFamily="34" charset="-122"/>
                <a:sym typeface="Arial" panose="020B0604020202020204" pitchFamily="34" charset="0"/>
              </a:rPr>
              <a:t>总结与展望</a:t>
            </a:r>
          </a:p>
        </p:txBody>
      </p:sp>
    </p:spTree>
    <p:extLst>
      <p:ext uri="{BB962C8B-B14F-4D97-AF65-F5344CB8AC3E}">
        <p14:creationId xmlns:p14="http://schemas.microsoft.com/office/powerpoint/2010/main" val="292288780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1">
            <a:extLst>
              <a:ext uri="{FF2B5EF4-FFF2-40B4-BE49-F238E27FC236}">
                <a16:creationId xmlns:a16="http://schemas.microsoft.com/office/drawing/2014/main" id="{B04641B3-88F0-4E58-ABDB-9A6B9016EF09}"/>
              </a:ext>
            </a:extLst>
          </p:cNvPr>
          <p:cNvSpPr txBox="1">
            <a:spLocks/>
          </p:cNvSpPr>
          <p:nvPr/>
        </p:nvSpPr>
        <p:spPr>
          <a:xfrm>
            <a:off x="2860004" y="2001437"/>
            <a:ext cx="3712291" cy="474385"/>
          </a:xfrm>
          <a:prstGeom prst="rect">
            <a:avLst/>
          </a:prstGeom>
          <a:noFill/>
          <a:ln w="19050" cmpd="sng">
            <a:solidFill>
              <a:srgbClr val="C00000"/>
            </a:solidFill>
            <a:bevel/>
            <a:headEnd/>
            <a:tailEnd/>
          </a:ln>
          <a:extLst>
            <a:ext uri="{909E8E84-426E-40DD-AFC4-6F175D3DCCD1}">
              <a14:hiddenFill xmlns:a14="http://schemas.microsoft.com/office/drawing/2010/main">
                <a:solidFill>
                  <a:srgbClr val="FFFFFF"/>
                </a:solidFill>
              </a14:hiddenFill>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gn="ctr">
              <a:lnSpc>
                <a:spcPct val="150000"/>
              </a:lnSpc>
              <a:spcBef>
                <a:spcPts val="0"/>
              </a:spcBef>
            </a:pPr>
            <a:r>
              <a:rPr lang="zh-CN" altLang="en-US" b="1" kern="0" dirty="0">
                <a:solidFill>
                  <a:srgbClr val="C00000"/>
                </a:solidFill>
                <a:latin typeface="Arial" panose="020B0604020202020204" pitchFamily="34" charset="0"/>
                <a:sym typeface="Arial" panose="020B0604020202020204" pitchFamily="34" charset="0"/>
              </a:rPr>
              <a:t>理论联系实际</a:t>
            </a:r>
          </a:p>
        </p:txBody>
      </p:sp>
      <p:grpSp>
        <p:nvGrpSpPr>
          <p:cNvPr id="9" name="组合 8">
            <a:extLst>
              <a:ext uri="{FF2B5EF4-FFF2-40B4-BE49-F238E27FC236}">
                <a16:creationId xmlns:a16="http://schemas.microsoft.com/office/drawing/2014/main" id="{2BE97FC3-E21E-4062-983F-DB6890993698}"/>
              </a:ext>
            </a:extLst>
          </p:cNvPr>
          <p:cNvGrpSpPr/>
          <p:nvPr/>
        </p:nvGrpSpPr>
        <p:grpSpPr>
          <a:xfrm>
            <a:off x="2" y="2981470"/>
            <a:ext cx="9296654" cy="2182567"/>
            <a:chOff x="2" y="2981470"/>
            <a:chExt cx="9296654" cy="2182567"/>
          </a:xfrm>
        </p:grpSpPr>
        <p:sp>
          <p:nvSpPr>
            <p:cNvPr id="17" name="矩形 16">
              <a:extLst>
                <a:ext uri="{FF2B5EF4-FFF2-40B4-BE49-F238E27FC236}">
                  <a16:creationId xmlns:a16="http://schemas.microsoft.com/office/drawing/2014/main" id="{A6E05862-1B44-45AB-9BDC-772FA8918E2C}"/>
                </a:ext>
              </a:extLst>
            </p:cNvPr>
            <p:cNvSpPr/>
            <p:nvPr/>
          </p:nvSpPr>
          <p:spPr>
            <a:xfrm>
              <a:off x="2" y="4969255"/>
              <a:ext cx="9143999" cy="194782"/>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cxnSp>
        <p:nvCxnSpPr>
          <p:cNvPr id="34" name="直接连接符 33">
            <a:extLst>
              <a:ext uri="{FF2B5EF4-FFF2-40B4-BE49-F238E27FC236}">
                <a16:creationId xmlns:a16="http://schemas.microsoft.com/office/drawing/2014/main" id="{9202D99D-1D2E-4025-A591-F1A8A6E9B6D2}"/>
              </a:ext>
            </a:extLst>
          </p:cNvPr>
          <p:cNvCxnSpPr>
            <a:cxnSpLocks/>
          </p:cNvCxnSpPr>
          <p:nvPr/>
        </p:nvCxnSpPr>
        <p:spPr>
          <a:xfrm>
            <a:off x="0" y="771550"/>
            <a:ext cx="9144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D74A823-7BE6-41E1-B661-12683F2C1F5E}"/>
              </a:ext>
            </a:extLst>
          </p:cNvPr>
          <p:cNvSpPr/>
          <p:nvPr/>
        </p:nvSpPr>
        <p:spPr>
          <a:xfrm>
            <a:off x="1027430" y="215452"/>
            <a:ext cx="5262188" cy="461665"/>
          </a:xfrm>
          <a:prstGeom prst="rect">
            <a:avLst/>
          </a:prstGeom>
        </p:spPr>
        <p:txBody>
          <a:bodyPr wrap="square">
            <a:spAutoFit/>
          </a:bodyPr>
          <a:lstStyle/>
          <a:p>
            <a:pPr>
              <a:lnSpc>
                <a:spcPct val="100000"/>
              </a:lnSpc>
              <a:spcBef>
                <a:spcPts val="0"/>
              </a:spcBef>
            </a:pPr>
            <a:r>
              <a:rPr lang="zh-CN" altLang="en-US" sz="2400" b="1" kern="0" dirty="0">
                <a:solidFill>
                  <a:srgbClr val="C00000"/>
                </a:solidFill>
                <a:latin typeface="Arial" panose="020B0604020202020204" pitchFamily="34" charset="0"/>
                <a:sym typeface="Arial" panose="020B0604020202020204" pitchFamily="34" charset="0"/>
              </a:rPr>
              <a:t>永保共产党人的本色</a:t>
            </a:r>
          </a:p>
        </p:txBody>
      </p:sp>
      <p:sp>
        <p:nvSpPr>
          <p:cNvPr id="36" name="Freeform 29">
            <a:extLst>
              <a:ext uri="{FF2B5EF4-FFF2-40B4-BE49-F238E27FC236}">
                <a16:creationId xmlns:a16="http://schemas.microsoft.com/office/drawing/2014/main" id="{DB3E9888-B1DE-415E-BA62-F71915AA6C20}"/>
              </a:ext>
            </a:extLst>
          </p:cNvPr>
          <p:cNvSpPr/>
          <p:nvPr/>
        </p:nvSpPr>
        <p:spPr bwMode="auto">
          <a:xfrm>
            <a:off x="288469" y="1250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8EA34F42-DB17-4F5C-BE9D-9FD952E160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8260" y="135902"/>
            <a:ext cx="1364574" cy="568573"/>
          </a:xfrm>
          <a:prstGeom prst="rect">
            <a:avLst/>
          </a:prstGeom>
        </p:spPr>
      </p:pic>
      <p:grpSp>
        <p:nvGrpSpPr>
          <p:cNvPr id="26" name="组合 25">
            <a:extLst>
              <a:ext uri="{FF2B5EF4-FFF2-40B4-BE49-F238E27FC236}">
                <a16:creationId xmlns:a16="http://schemas.microsoft.com/office/drawing/2014/main" id="{E4B38B38-0AE0-45EA-A3D1-813C4BC06826}"/>
              </a:ext>
            </a:extLst>
          </p:cNvPr>
          <p:cNvGrpSpPr/>
          <p:nvPr/>
        </p:nvGrpSpPr>
        <p:grpSpPr>
          <a:xfrm>
            <a:off x="412100" y="1085362"/>
            <a:ext cx="8243738" cy="567716"/>
            <a:chOff x="-505755" y="1703846"/>
            <a:chExt cx="2881295" cy="508223"/>
          </a:xfrm>
        </p:grpSpPr>
        <p:sp>
          <p:nvSpPr>
            <p:cNvPr id="30" name="圆角矩形 6">
              <a:extLst>
                <a:ext uri="{FF2B5EF4-FFF2-40B4-BE49-F238E27FC236}">
                  <a16:creationId xmlns:a16="http://schemas.microsoft.com/office/drawing/2014/main" id="{43DDB524-35B0-411E-8832-AE987D30E887}"/>
                </a:ext>
              </a:extLst>
            </p:cNvPr>
            <p:cNvSpPr/>
            <p:nvPr/>
          </p:nvSpPr>
          <p:spPr>
            <a:xfrm>
              <a:off x="-479170" y="1710652"/>
              <a:ext cx="2844077" cy="50141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标题 1">
              <a:extLst>
                <a:ext uri="{FF2B5EF4-FFF2-40B4-BE49-F238E27FC236}">
                  <a16:creationId xmlns:a16="http://schemas.microsoft.com/office/drawing/2014/main" id="{CBAF1EFB-8E00-454F-9D0C-5CF41909EC87}"/>
                </a:ext>
              </a:extLst>
            </p:cNvPr>
            <p:cNvSpPr txBox="1">
              <a:spLocks/>
            </p:cNvSpPr>
            <p:nvPr/>
          </p:nvSpPr>
          <p:spPr>
            <a:xfrm>
              <a:off x="-505755" y="1703846"/>
              <a:ext cx="2881295" cy="50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gn="ctr">
                <a:lnSpc>
                  <a:spcPct val="100000"/>
                </a:lnSpc>
                <a:spcBef>
                  <a:spcPts val="0"/>
                </a:spcBef>
              </a:pPr>
              <a:r>
                <a:rPr lang="zh-CN" altLang="en-US" sz="3200" b="1" kern="0" dirty="0">
                  <a:solidFill>
                    <a:schemeClr val="bg1"/>
                  </a:solidFill>
                  <a:latin typeface="Arial" panose="020B0604020202020204" pitchFamily="34" charset="0"/>
                  <a:sym typeface="Arial" panose="020B0604020202020204" pitchFamily="34" charset="0"/>
                </a:rPr>
                <a:t>如何将二十大精神融入日常学习和工作中</a:t>
              </a:r>
            </a:p>
          </p:txBody>
        </p:sp>
      </p:grpSp>
      <p:sp>
        <p:nvSpPr>
          <p:cNvPr id="42" name="标题 1">
            <a:extLst>
              <a:ext uri="{FF2B5EF4-FFF2-40B4-BE49-F238E27FC236}">
                <a16:creationId xmlns:a16="http://schemas.microsoft.com/office/drawing/2014/main" id="{221A8F0B-2705-40F7-A46D-34A23EA06673}"/>
              </a:ext>
            </a:extLst>
          </p:cNvPr>
          <p:cNvSpPr txBox="1">
            <a:spLocks/>
          </p:cNvSpPr>
          <p:nvPr/>
        </p:nvSpPr>
        <p:spPr>
          <a:xfrm>
            <a:off x="2860003" y="2810114"/>
            <a:ext cx="3712291" cy="474385"/>
          </a:xfrm>
          <a:prstGeom prst="rect">
            <a:avLst/>
          </a:prstGeom>
          <a:noFill/>
          <a:ln w="19050" cmpd="sng">
            <a:solidFill>
              <a:srgbClr val="C00000"/>
            </a:solidFill>
            <a:bevel/>
            <a:headEnd/>
            <a:tailEnd/>
          </a:ln>
          <a:extLst>
            <a:ext uri="{909E8E84-426E-40DD-AFC4-6F175D3DCCD1}">
              <a14:hiddenFill xmlns:a14="http://schemas.microsoft.com/office/drawing/2010/main">
                <a:solidFill>
                  <a:srgbClr val="FFFFFF"/>
                </a:solidFill>
              </a14:hiddenFill>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gn="ctr">
              <a:lnSpc>
                <a:spcPct val="150000"/>
              </a:lnSpc>
              <a:spcBef>
                <a:spcPts val="0"/>
              </a:spcBef>
            </a:pPr>
            <a:r>
              <a:rPr lang="zh-CN" altLang="en-US" b="1" kern="0" dirty="0">
                <a:solidFill>
                  <a:srgbClr val="C00000"/>
                </a:solidFill>
                <a:latin typeface="Arial" panose="020B0604020202020204" pitchFamily="34" charset="0"/>
                <a:sym typeface="Arial" panose="020B0604020202020204" pitchFamily="34" charset="0"/>
              </a:rPr>
              <a:t>培养创新精神</a:t>
            </a:r>
          </a:p>
        </p:txBody>
      </p:sp>
      <p:sp>
        <p:nvSpPr>
          <p:cNvPr id="47" name="标题 1">
            <a:extLst>
              <a:ext uri="{FF2B5EF4-FFF2-40B4-BE49-F238E27FC236}">
                <a16:creationId xmlns:a16="http://schemas.microsoft.com/office/drawing/2014/main" id="{F512BE13-1149-4863-8D58-F2A5C02B9FB0}"/>
              </a:ext>
            </a:extLst>
          </p:cNvPr>
          <p:cNvSpPr txBox="1">
            <a:spLocks/>
          </p:cNvSpPr>
          <p:nvPr/>
        </p:nvSpPr>
        <p:spPr>
          <a:xfrm>
            <a:off x="2860004" y="3656137"/>
            <a:ext cx="3712291" cy="474385"/>
          </a:xfrm>
          <a:prstGeom prst="rect">
            <a:avLst/>
          </a:prstGeom>
          <a:noFill/>
          <a:ln w="19050" cmpd="sng">
            <a:solidFill>
              <a:srgbClr val="C00000"/>
            </a:solidFill>
            <a:bevel/>
            <a:headEnd/>
            <a:tailEnd/>
          </a:ln>
          <a:extLst>
            <a:ext uri="{909E8E84-426E-40DD-AFC4-6F175D3DCCD1}">
              <a14:hiddenFill xmlns:a14="http://schemas.microsoft.com/office/drawing/2010/main">
                <a:solidFill>
                  <a:srgbClr val="FFFFFF"/>
                </a:solidFill>
              </a14:hiddenFill>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gn="ctr">
              <a:lnSpc>
                <a:spcPct val="150000"/>
              </a:lnSpc>
              <a:spcBef>
                <a:spcPts val="0"/>
              </a:spcBef>
            </a:pPr>
            <a:r>
              <a:rPr lang="zh-CN" altLang="en-US" b="1" kern="0" dirty="0">
                <a:solidFill>
                  <a:srgbClr val="C00000"/>
                </a:solidFill>
                <a:latin typeface="Arial" panose="020B0604020202020204" pitchFamily="34" charset="0"/>
                <a:sym typeface="Arial" panose="020B0604020202020204" pitchFamily="34" charset="0"/>
              </a:rPr>
              <a:t>关注社会热点</a:t>
            </a:r>
          </a:p>
        </p:txBody>
      </p:sp>
      <p:sp>
        <p:nvSpPr>
          <p:cNvPr id="3" name="箭头: 五边形 2">
            <a:extLst>
              <a:ext uri="{FF2B5EF4-FFF2-40B4-BE49-F238E27FC236}">
                <a16:creationId xmlns:a16="http://schemas.microsoft.com/office/drawing/2014/main" id="{2E59167C-96A1-4D31-93BB-1C38EC76DB77}"/>
              </a:ext>
            </a:extLst>
          </p:cNvPr>
          <p:cNvSpPr/>
          <p:nvPr/>
        </p:nvSpPr>
        <p:spPr>
          <a:xfrm>
            <a:off x="1907703" y="1995686"/>
            <a:ext cx="783165" cy="45906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altLang="zh-CN" sz="3200" b="1" kern="0">
                <a:solidFill>
                  <a:schemeClr val="bg1"/>
                </a:solidFill>
                <a:latin typeface="Arial" panose="020B0604020202020204" pitchFamily="34" charset="0"/>
                <a:sym typeface="Arial" panose="020B0604020202020204" pitchFamily="34" charset="0"/>
              </a:rPr>
              <a:t>1</a:t>
            </a:r>
            <a:endParaRPr lang="zh-CN" altLang="en-US" sz="3200" b="1" kern="0" dirty="0">
              <a:solidFill>
                <a:schemeClr val="bg1"/>
              </a:solidFill>
              <a:latin typeface="Arial" panose="020B0604020202020204" pitchFamily="34" charset="0"/>
              <a:sym typeface="Arial" panose="020B0604020202020204" pitchFamily="34" charset="0"/>
            </a:endParaRPr>
          </a:p>
        </p:txBody>
      </p:sp>
      <p:sp>
        <p:nvSpPr>
          <p:cNvPr id="38" name="箭头: 五边形 37">
            <a:extLst>
              <a:ext uri="{FF2B5EF4-FFF2-40B4-BE49-F238E27FC236}">
                <a16:creationId xmlns:a16="http://schemas.microsoft.com/office/drawing/2014/main" id="{723A44F0-ABDC-4392-B183-9D018BA11831}"/>
              </a:ext>
            </a:extLst>
          </p:cNvPr>
          <p:cNvSpPr/>
          <p:nvPr/>
        </p:nvSpPr>
        <p:spPr>
          <a:xfrm>
            <a:off x="1907704" y="2810114"/>
            <a:ext cx="783165" cy="45906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altLang="zh-CN" sz="3200" b="1" kern="0">
                <a:solidFill>
                  <a:schemeClr val="bg1"/>
                </a:solidFill>
                <a:latin typeface="Arial" panose="020B0604020202020204" pitchFamily="34" charset="0"/>
                <a:sym typeface="Arial" panose="020B0604020202020204" pitchFamily="34" charset="0"/>
              </a:rPr>
              <a:t>2</a:t>
            </a:r>
            <a:endParaRPr lang="zh-CN" altLang="en-US" sz="3200" b="1" kern="0" dirty="0">
              <a:solidFill>
                <a:schemeClr val="bg1"/>
              </a:solidFill>
              <a:latin typeface="Arial" panose="020B0604020202020204" pitchFamily="34" charset="0"/>
              <a:sym typeface="Arial" panose="020B0604020202020204" pitchFamily="34" charset="0"/>
            </a:endParaRPr>
          </a:p>
        </p:txBody>
      </p:sp>
      <p:sp>
        <p:nvSpPr>
          <p:cNvPr id="39" name="箭头: 五边形 38">
            <a:extLst>
              <a:ext uri="{FF2B5EF4-FFF2-40B4-BE49-F238E27FC236}">
                <a16:creationId xmlns:a16="http://schemas.microsoft.com/office/drawing/2014/main" id="{97290F68-B544-4285-8C38-045DBDDC3ADC}"/>
              </a:ext>
            </a:extLst>
          </p:cNvPr>
          <p:cNvSpPr/>
          <p:nvPr/>
        </p:nvSpPr>
        <p:spPr>
          <a:xfrm>
            <a:off x="1907704" y="3628662"/>
            <a:ext cx="783165" cy="45906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altLang="zh-CN" sz="3200" b="1" kern="0">
                <a:solidFill>
                  <a:schemeClr val="bg1"/>
                </a:solidFill>
                <a:latin typeface="Arial" panose="020B0604020202020204" pitchFamily="34" charset="0"/>
                <a:sym typeface="Arial" panose="020B0604020202020204" pitchFamily="34" charset="0"/>
              </a:rPr>
              <a:t>3</a:t>
            </a:r>
            <a:endParaRPr lang="zh-CN" altLang="en-US" sz="3200" b="1" kern="0" dirty="0">
              <a:solidFill>
                <a:schemeClr val="bg1"/>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677664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fltVal val="0"/>
                                          </p:val>
                                        </p:tav>
                                        <p:tav tm="100000">
                                          <p:val>
                                            <p:strVal val="#ppt_w"/>
                                          </p:val>
                                        </p:tav>
                                      </p:tavLst>
                                    </p:anim>
                                    <p:anim calcmode="lin" valueType="num">
                                      <p:cBhvr>
                                        <p:cTn id="14" dur="250" fill="hold"/>
                                        <p:tgtEl>
                                          <p:spTgt spid="36"/>
                                        </p:tgtEl>
                                        <p:attrNameLst>
                                          <p:attrName>ppt_h</p:attrName>
                                        </p:attrNameLst>
                                      </p:cBhvr>
                                      <p:tavLst>
                                        <p:tav tm="0">
                                          <p:val>
                                            <p:fltVal val="0"/>
                                          </p:val>
                                        </p:tav>
                                        <p:tav tm="100000">
                                          <p:val>
                                            <p:strVal val="#ppt_h"/>
                                          </p:val>
                                        </p:tav>
                                      </p:tavLst>
                                    </p:anim>
                                    <p:animEffect transition="in" filter="fade">
                                      <p:cBhvr>
                                        <p:cTn id="15" dur="250"/>
                                        <p:tgtEl>
                                          <p:spTgt spid="36"/>
                                        </p:tgtEl>
                                      </p:cBhvr>
                                    </p:animEffect>
                                  </p:childTnLst>
                                </p:cTn>
                              </p:par>
                            </p:childTnLst>
                          </p:cTn>
                        </p:par>
                        <p:par>
                          <p:cTn id="16" fill="hold">
                            <p:stCondLst>
                              <p:cond delay="750"/>
                            </p:stCondLst>
                            <p:childTnLst>
                              <p:par>
                                <p:cTn id="17" presetID="6" presetClass="emph" presetSubtype="0" decel="100000" fill="hold" grpId="1" nodeType="afterEffect">
                                  <p:stCondLst>
                                    <p:cond delay="0"/>
                                  </p:stCondLst>
                                  <p:childTnLst>
                                    <p:animScale>
                                      <p:cBhvr>
                                        <p:cTn id="18" dur="250" fill="hold"/>
                                        <p:tgtEl>
                                          <p:spTgt spid="36"/>
                                        </p:tgtEl>
                                      </p:cBhvr>
                                      <p:by x="120000" y="120000"/>
                                    </p:animScale>
                                  </p:childTnLst>
                                </p:cTn>
                              </p:par>
                            </p:childTnLst>
                          </p:cTn>
                        </p:par>
                        <p:par>
                          <p:cTn id="19" fill="hold">
                            <p:stCondLst>
                              <p:cond delay="1000"/>
                            </p:stCondLst>
                            <p:childTnLst>
                              <p:par>
                                <p:cTn id="20" presetID="6" presetClass="emph" presetSubtype="0" decel="100000" fill="hold" grpId="2" nodeType="afterEffect">
                                  <p:stCondLst>
                                    <p:cond delay="0"/>
                                  </p:stCondLst>
                                  <p:childTnLst>
                                    <p:animScale>
                                      <p:cBhvr>
                                        <p:cTn id="21" dur="250" fill="hold"/>
                                        <p:tgtEl>
                                          <p:spTgt spid="36"/>
                                        </p:tgtEl>
                                      </p:cBhvr>
                                      <p:by x="83000" y="83000"/>
                                    </p:animScale>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35" presetClass="path" presetSubtype="0" accel="50000" decel="50000" fill="hold" grpId="1" nodeType="withEffect">
                                  <p:stCondLst>
                                    <p:cond delay="0"/>
                                  </p:stCondLst>
                                  <p:childTnLst>
                                    <p:animMotion origin="layout" path="M 0 1.60494E-6 L -0.30278 1.60494E-6 " pathEditMode="relative" rAng="0" ptsTypes="AA">
                                      <p:cBhvr>
                                        <p:cTn id="28" dur="1000" spd="-100000" fill="hold"/>
                                        <p:tgtEl>
                                          <p:spTgt spid="35"/>
                                        </p:tgtEl>
                                        <p:attrNameLst>
                                          <p:attrName>ppt_x</p:attrName>
                                          <p:attrName>ppt_y</p:attrName>
                                        </p:attrNameLst>
                                      </p:cBhvr>
                                      <p:rCtr x="-15139" y="0"/>
                                    </p:animMotion>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6"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AC63906-F546-47D1-90CA-A774918C13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618" y="2946876"/>
            <a:ext cx="1242562" cy="2061096"/>
          </a:xfrm>
          <a:prstGeom prst="rect">
            <a:avLst/>
          </a:prstGeom>
        </p:spPr>
      </p:pic>
      <p:pic>
        <p:nvPicPr>
          <p:cNvPr id="11" name="图片 10">
            <a:extLst>
              <a:ext uri="{FF2B5EF4-FFF2-40B4-BE49-F238E27FC236}">
                <a16:creationId xmlns:a16="http://schemas.microsoft.com/office/drawing/2014/main" id="{B2F987F7-44DE-4C67-AB50-88822561CD2F}"/>
              </a:ext>
            </a:extLst>
          </p:cNvPr>
          <p:cNvPicPr>
            <a:picLocks noChangeAspect="1"/>
          </p:cNvPicPr>
          <p:nvPr/>
        </p:nvPicPr>
        <p:blipFill>
          <a:blip r:embed="rId4"/>
          <a:stretch>
            <a:fillRect/>
          </a:stretch>
        </p:blipFill>
        <p:spPr>
          <a:xfrm>
            <a:off x="10236" y="2647570"/>
            <a:ext cx="9144001" cy="2516468"/>
          </a:xfrm>
          <a:prstGeom prst="rect">
            <a:avLst/>
          </a:prstGeom>
        </p:spPr>
      </p:pic>
      <p:sp>
        <p:nvSpPr>
          <p:cNvPr id="33" name="TextBox 20"/>
          <p:cNvSpPr txBox="1"/>
          <p:nvPr/>
        </p:nvSpPr>
        <p:spPr>
          <a:xfrm>
            <a:off x="1488859" y="1596997"/>
            <a:ext cx="6382921" cy="835998"/>
          </a:xfrm>
          <a:prstGeom prst="rect">
            <a:avLst/>
          </a:prstGeom>
          <a:noFill/>
          <a:effectLst/>
        </p:spPr>
        <p:txBody>
          <a:bodyPr wrap="square" rtlCol="0">
            <a:spAutoFit/>
          </a:bodyPr>
          <a:lstStyle/>
          <a:p>
            <a:pPr algn="ctr">
              <a:lnSpc>
                <a:spcPct val="120000"/>
              </a:lnSpc>
            </a:pPr>
            <a:r>
              <a:rPr lang="zh-CN" altLang="en-US" sz="4400" b="1" spc="600" dirty="0">
                <a:solidFill>
                  <a:srgbClr val="D20000"/>
                </a:solidFill>
                <a:effectLst>
                  <a:outerShdw blurRad="50800" dist="38100" dir="5400000" algn="t" rotWithShape="0">
                    <a:prstClr val="black">
                      <a:alpha val="40000"/>
                    </a:prstClr>
                  </a:outerShdw>
                </a:effectLst>
                <a:latin typeface="汉仪大黑简" panose="02010609000101010101" pitchFamily="49" charset="-122"/>
                <a:ea typeface="汉仪大黑简" panose="02010609000101010101" pitchFamily="49" charset="-122"/>
                <a:cs typeface="+mn-ea"/>
                <a:sym typeface="+mn-lt"/>
              </a:rPr>
              <a:t>汇报完毕</a:t>
            </a:r>
            <a:r>
              <a:rPr lang="en-US" altLang="zh-CN" sz="4400" b="1" spc="600" dirty="0">
                <a:solidFill>
                  <a:srgbClr val="D20000"/>
                </a:solidFill>
                <a:effectLst>
                  <a:outerShdw blurRad="50800" dist="38100" dir="5400000" algn="t" rotWithShape="0">
                    <a:prstClr val="black">
                      <a:alpha val="40000"/>
                    </a:prstClr>
                  </a:outerShdw>
                </a:effectLst>
                <a:latin typeface="汉仪大黑简" panose="02010609000101010101" pitchFamily="49" charset="-122"/>
                <a:ea typeface="汉仪大黑简" panose="02010609000101010101" pitchFamily="49" charset="-122"/>
                <a:cs typeface="+mn-ea"/>
                <a:sym typeface="+mn-lt"/>
              </a:rPr>
              <a:t> </a:t>
            </a:r>
            <a:r>
              <a:rPr lang="zh-CN" altLang="en-US" sz="4400" b="1" spc="600" dirty="0">
                <a:solidFill>
                  <a:srgbClr val="D20000"/>
                </a:solidFill>
                <a:effectLst>
                  <a:outerShdw blurRad="50800" dist="38100" dir="5400000" algn="t" rotWithShape="0">
                    <a:prstClr val="black">
                      <a:alpha val="40000"/>
                    </a:prstClr>
                  </a:outerShdw>
                </a:effectLst>
                <a:latin typeface="汉仪大黑简" panose="02010609000101010101" pitchFamily="49" charset="-122"/>
                <a:ea typeface="汉仪大黑简" panose="02010609000101010101" pitchFamily="49" charset="-122"/>
                <a:cs typeface="+mn-ea"/>
                <a:sym typeface="+mn-lt"/>
              </a:rPr>
              <a:t>感谢聆听</a:t>
            </a:r>
            <a:endParaRPr lang="en-US" altLang="zh-CN" sz="4400" b="1" spc="600" dirty="0">
              <a:solidFill>
                <a:srgbClr val="D20000"/>
              </a:solidFill>
              <a:effectLst>
                <a:outerShdw blurRad="50800" dist="38100" dir="5400000" algn="t" rotWithShape="0">
                  <a:prstClr val="black">
                    <a:alpha val="40000"/>
                  </a:prstClr>
                </a:outerShdw>
              </a:effectLst>
              <a:latin typeface="汉仪大黑简" panose="02010609000101010101" pitchFamily="49" charset="-122"/>
              <a:ea typeface="汉仪大黑简" panose="02010609000101010101" pitchFamily="49" charset="-122"/>
              <a:cs typeface="+mn-ea"/>
              <a:sym typeface="+mn-lt"/>
            </a:endParaRPr>
          </a:p>
        </p:txBody>
      </p:sp>
      <p:pic>
        <p:nvPicPr>
          <p:cNvPr id="42" name="图片 4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977496" y="453888"/>
            <a:ext cx="1076866" cy="1040636"/>
          </a:xfrm>
          <a:prstGeom prst="rect">
            <a:avLst/>
          </a:prstGeom>
        </p:spPr>
      </p:pic>
      <p:cxnSp>
        <p:nvCxnSpPr>
          <p:cNvPr id="43" name="直接连接符 42"/>
          <p:cNvCxnSpPr/>
          <p:nvPr/>
        </p:nvCxnSpPr>
        <p:spPr>
          <a:xfrm>
            <a:off x="2094523" y="2604334"/>
            <a:ext cx="517159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50937" y="171103"/>
            <a:ext cx="8856984" cy="4824536"/>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F13F3E90-76A7-4AC2-847D-328F0AF9BA6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77354" y="3060840"/>
            <a:ext cx="1089347" cy="453895"/>
          </a:xfrm>
          <a:prstGeom prst="rect">
            <a:avLst/>
          </a:prstGeom>
        </p:spPr>
      </p:pic>
      <p:pic>
        <p:nvPicPr>
          <p:cNvPr id="13" name="图片 12">
            <a:extLst>
              <a:ext uri="{FF2B5EF4-FFF2-40B4-BE49-F238E27FC236}">
                <a16:creationId xmlns:a16="http://schemas.microsoft.com/office/drawing/2014/main" id="{4E4AF06A-DA94-4AF1-A522-E9B61999DE23}"/>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931219" y="3060840"/>
            <a:ext cx="1163304" cy="453895"/>
          </a:xfrm>
          <a:prstGeom prst="rect">
            <a:avLst/>
          </a:prstGeom>
        </p:spPr>
      </p:pic>
    </p:spTree>
    <p:extLst>
      <p:ext uri="{BB962C8B-B14F-4D97-AF65-F5344CB8AC3E}">
        <p14:creationId xmlns:p14="http://schemas.microsoft.com/office/powerpoint/2010/main" val="187176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23" presetClass="entr" presetSubtype="288"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1000" fill="hold"/>
                                        <p:tgtEl>
                                          <p:spTgt spid="42"/>
                                        </p:tgtEl>
                                        <p:attrNameLst>
                                          <p:attrName>ppt_w</p:attrName>
                                        </p:attrNameLst>
                                      </p:cBhvr>
                                      <p:tavLst>
                                        <p:tav tm="0">
                                          <p:val>
                                            <p:strVal val="4/3*#ppt_w"/>
                                          </p:val>
                                        </p:tav>
                                        <p:tav tm="100000">
                                          <p:val>
                                            <p:strVal val="#ppt_w"/>
                                          </p:val>
                                        </p:tav>
                                      </p:tavLst>
                                    </p:anim>
                                    <p:anim calcmode="lin" valueType="num">
                                      <p:cBhvr>
                                        <p:cTn id="14" dur="1000" fill="hold"/>
                                        <p:tgtEl>
                                          <p:spTgt spid="42"/>
                                        </p:tgtEl>
                                        <p:attrNameLst>
                                          <p:attrName>ppt_h</p:attrName>
                                        </p:attrNameLst>
                                      </p:cBhvr>
                                      <p:tavLst>
                                        <p:tav tm="0">
                                          <p:val>
                                            <p:strVal val="4/3*#ppt_h"/>
                                          </p:val>
                                        </p:tav>
                                        <p:tav tm="100000">
                                          <p:val>
                                            <p:strVal val="#ppt_h"/>
                                          </p:val>
                                        </p:tav>
                                      </p:tavLst>
                                    </p:anim>
                                  </p:childTnLst>
                                </p:cTn>
                              </p:par>
                              <p:par>
                                <p:cTn id="15" presetID="53" presetClass="entr" presetSubtype="528" fill="hold" grpId="0" nodeType="with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2250" fill="hold"/>
                                        <p:tgtEl>
                                          <p:spTgt spid="33"/>
                                        </p:tgtEl>
                                        <p:attrNameLst>
                                          <p:attrName>ppt_w</p:attrName>
                                        </p:attrNameLst>
                                      </p:cBhvr>
                                      <p:tavLst>
                                        <p:tav tm="0">
                                          <p:val>
                                            <p:fltVal val="0"/>
                                          </p:val>
                                        </p:tav>
                                        <p:tav tm="100000">
                                          <p:val>
                                            <p:strVal val="#ppt_w"/>
                                          </p:val>
                                        </p:tav>
                                      </p:tavLst>
                                    </p:anim>
                                    <p:anim calcmode="lin" valueType="num">
                                      <p:cBhvr>
                                        <p:cTn id="18" dur="2250" fill="hold"/>
                                        <p:tgtEl>
                                          <p:spTgt spid="33"/>
                                        </p:tgtEl>
                                        <p:attrNameLst>
                                          <p:attrName>ppt_h</p:attrName>
                                        </p:attrNameLst>
                                      </p:cBhvr>
                                      <p:tavLst>
                                        <p:tav tm="0">
                                          <p:val>
                                            <p:fltVal val="0"/>
                                          </p:val>
                                        </p:tav>
                                        <p:tav tm="100000">
                                          <p:val>
                                            <p:strVal val="#ppt_h"/>
                                          </p:val>
                                        </p:tav>
                                      </p:tavLst>
                                    </p:anim>
                                    <p:animEffect transition="in" filter="fade">
                                      <p:cBhvr>
                                        <p:cTn id="19" dur="2250"/>
                                        <p:tgtEl>
                                          <p:spTgt spid="33"/>
                                        </p:tgtEl>
                                      </p:cBhvr>
                                    </p:animEffect>
                                    <p:anim calcmode="lin" valueType="num">
                                      <p:cBhvr>
                                        <p:cTn id="20" dur="2250" fill="hold"/>
                                        <p:tgtEl>
                                          <p:spTgt spid="33"/>
                                        </p:tgtEl>
                                        <p:attrNameLst>
                                          <p:attrName>ppt_x</p:attrName>
                                        </p:attrNameLst>
                                      </p:cBhvr>
                                      <p:tavLst>
                                        <p:tav tm="0">
                                          <p:val>
                                            <p:fltVal val="0.5"/>
                                          </p:val>
                                        </p:tav>
                                        <p:tav tm="100000">
                                          <p:val>
                                            <p:strVal val="#ppt_x"/>
                                          </p:val>
                                        </p:tav>
                                      </p:tavLst>
                                    </p:anim>
                                    <p:anim calcmode="lin" valueType="num">
                                      <p:cBhvr>
                                        <p:cTn id="21" dur="2250" fill="hold"/>
                                        <p:tgtEl>
                                          <p:spTgt spid="33"/>
                                        </p:tgtEl>
                                        <p:attrNameLst>
                                          <p:attrName>ppt_y</p:attrName>
                                        </p:attrNameLst>
                                      </p:cBhvr>
                                      <p:tavLst>
                                        <p:tav tm="0">
                                          <p:val>
                                            <p:fltVal val="0.5"/>
                                          </p:val>
                                        </p:tav>
                                        <p:tav tm="100000">
                                          <p:val>
                                            <p:strVal val="#ppt_y"/>
                                          </p:val>
                                        </p:tav>
                                      </p:tavLst>
                                    </p:anim>
                                  </p:childTnLst>
                                </p:cTn>
                              </p:par>
                              <p:par>
                                <p:cTn id="22" presetID="22" presetClass="entr" presetSubtype="2" fill="hold" nodeType="withEffect">
                                  <p:stCondLst>
                                    <p:cond delay="3250"/>
                                  </p:stCondLst>
                                  <p:childTnLst>
                                    <p:set>
                                      <p:cBhvr>
                                        <p:cTn id="23" dur="1" fill="hold">
                                          <p:stCondLst>
                                            <p:cond delay="0"/>
                                          </p:stCondLst>
                                        </p:cTn>
                                        <p:tgtEl>
                                          <p:spTgt spid="43"/>
                                        </p:tgtEl>
                                        <p:attrNameLst>
                                          <p:attrName>style.visibility</p:attrName>
                                        </p:attrNameLst>
                                      </p:cBhvr>
                                      <p:to>
                                        <p:strVal val="visible"/>
                                      </p:to>
                                    </p:set>
                                    <p:animEffect transition="in" filter="wipe(right)">
                                      <p:cBhvr>
                                        <p:cTn id="24" dur="500"/>
                                        <p:tgtEl>
                                          <p:spTgt spid="43"/>
                                        </p:tgtEl>
                                      </p:cBhvr>
                                    </p:animEffect>
                                  </p:childTnLst>
                                </p:cTn>
                              </p:par>
                            </p:childTnLst>
                          </p:cTn>
                        </p:par>
                        <p:par>
                          <p:cTn id="25" fill="hold">
                            <p:stCondLst>
                              <p:cond delay="4825"/>
                            </p:stCondLst>
                            <p:childTnLst>
                              <p:par>
                                <p:cTn id="26" presetID="42"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1" y="2981470"/>
            <a:ext cx="9296655" cy="2182567"/>
            <a:chOff x="1" y="2981470"/>
            <a:chExt cx="9296655" cy="2182567"/>
          </a:xfrm>
        </p:grpSpPr>
        <p:grpSp>
          <p:nvGrpSpPr>
            <p:cNvPr id="10" name="组合 9">
              <a:extLst>
                <a:ext uri="{FF2B5EF4-FFF2-40B4-BE49-F238E27FC236}">
                  <a16:creationId xmlns:a16="http://schemas.microsoft.com/office/drawing/2014/main" id="{C4C0CEA8-AF97-4E14-81E8-858B97145556}"/>
                </a:ext>
              </a:extLst>
            </p:cNvPr>
            <p:cNvGrpSpPr/>
            <p:nvPr/>
          </p:nvGrpSpPr>
          <p:grpSpPr>
            <a:xfrm>
              <a:off x="1" y="3586985"/>
              <a:ext cx="9144000" cy="1577052"/>
              <a:chOff x="168" y="4748758"/>
              <a:chExt cx="12238925" cy="2110830"/>
            </a:xfrm>
          </p:grpSpPr>
          <p:pic>
            <p:nvPicPr>
              <p:cNvPr id="13" name="图片 12">
                <a:extLst>
                  <a:ext uri="{FF2B5EF4-FFF2-40B4-BE49-F238E27FC236}">
                    <a16:creationId xmlns:a16="http://schemas.microsoft.com/office/drawing/2014/main" id="{0FC8305A-8FA9-4504-BF8B-D9469740FE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204796" y="4748758"/>
                <a:ext cx="2036340" cy="848475"/>
              </a:xfrm>
              <a:prstGeom prst="rect">
                <a:avLst/>
              </a:prstGeom>
            </p:spPr>
          </p:pic>
          <p:grpSp>
            <p:nvGrpSpPr>
              <p:cNvPr id="15" name="组合 14">
                <a:extLst>
                  <a:ext uri="{FF2B5EF4-FFF2-40B4-BE49-F238E27FC236}">
                    <a16:creationId xmlns:a16="http://schemas.microsoft.com/office/drawing/2014/main" id="{CB7A0615-2425-498C-9652-7444A3565138}"/>
                  </a:ext>
                </a:extLst>
              </p:cNvPr>
              <p:cNvGrpSpPr/>
              <p:nvPr/>
            </p:nvGrpSpPr>
            <p:grpSpPr>
              <a:xfrm>
                <a:off x="168" y="5270646"/>
                <a:ext cx="12238925" cy="1588942"/>
                <a:chOff x="168" y="5270646"/>
                <a:chExt cx="12238925" cy="1588942"/>
              </a:xfrm>
            </p:grpSpPr>
            <p:pic>
              <p:nvPicPr>
                <p:cNvPr id="16" name="图片 15">
                  <a:extLst>
                    <a:ext uri="{FF2B5EF4-FFF2-40B4-BE49-F238E27FC236}">
                      <a16:creationId xmlns:a16="http://schemas.microsoft.com/office/drawing/2014/main" id="{CDB6115C-3E85-4B93-94F5-EC23E5D445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68" y="5270646"/>
                  <a:ext cx="8581769" cy="1549929"/>
                </a:xfrm>
                <a:prstGeom prst="rect">
                  <a:avLst/>
                </a:prstGeom>
              </p:spPr>
            </p:pic>
            <p:sp>
              <p:nvSpPr>
                <p:cNvPr id="17" name="矩形 16">
                  <a:extLst>
                    <a:ext uri="{FF2B5EF4-FFF2-40B4-BE49-F238E27FC236}">
                      <a16:creationId xmlns:a16="http://schemas.microsoft.com/office/drawing/2014/main" id="{A6E05862-1B44-45AB-9BDC-772FA8918E2C}"/>
                    </a:ext>
                  </a:extLst>
                </p:cNvPr>
                <p:cNvSpPr/>
                <p:nvPr/>
              </p:nvSpPr>
              <p:spPr>
                <a:xfrm>
                  <a:off x="169" y="6598879"/>
                  <a:ext cx="12238924" cy="260709"/>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sp>
        <p:nvSpPr>
          <p:cNvPr id="12" name="TextBox 5">
            <a:extLst>
              <a:ext uri="{FF2B5EF4-FFF2-40B4-BE49-F238E27FC236}">
                <a16:creationId xmlns:a16="http://schemas.microsoft.com/office/drawing/2014/main" id="{22EDCE44-9C7F-41F1-A504-73481BB35BE0}"/>
              </a:ext>
            </a:extLst>
          </p:cNvPr>
          <p:cNvSpPr txBox="1">
            <a:spLocks noChangeArrowheads="1"/>
          </p:cNvSpPr>
          <p:nvPr/>
        </p:nvSpPr>
        <p:spPr bwMode="auto">
          <a:xfrm>
            <a:off x="1928555" y="1635646"/>
            <a:ext cx="6266716" cy="2219783"/>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defTabSz="1097280">
              <a:lnSpc>
                <a:spcPct val="160000"/>
              </a:lnSpc>
              <a:spcBef>
                <a:spcPts val="720"/>
              </a:spcBef>
              <a:buNone/>
              <a:defRPr/>
            </a:pPr>
            <a:r>
              <a:rPr lang="zh-CN" altLang="en-US" sz="1600" b="1" dirty="0">
                <a:solidFill>
                  <a:srgbClr val="C00000"/>
                </a:solidFill>
                <a:effectLst>
                  <a:outerShdw blurRad="38100" dist="38100" dir="2700000" algn="tl">
                    <a:srgbClr val="000000">
                      <a:alpha val="43137"/>
                    </a:srgbClr>
                  </a:outerShdw>
                </a:effectLst>
                <a:latin typeface="微软雅黑" panose="020B0503020204020204" pitchFamily="34" charset="-122"/>
              </a:rPr>
              <a:t>当前，随着信息技术的迅猛发展，计算机专业在各行各业中发挥着越来越重要的作用。同时，党的二十大精神为我们指明了前进方向，提供了根本遵循。因此，结合计算机专业特色，将“党的二十大精神”融入其中，具有十分重要的意义。</a:t>
            </a:r>
          </a:p>
        </p:txBody>
      </p:sp>
      <p:sp>
        <p:nvSpPr>
          <p:cNvPr id="18" name="矩形 17">
            <a:extLst>
              <a:ext uri="{FF2B5EF4-FFF2-40B4-BE49-F238E27FC236}">
                <a16:creationId xmlns:a16="http://schemas.microsoft.com/office/drawing/2014/main" id="{FD6E6A38-0420-4E50-BA29-F945D2C35DA9}"/>
              </a:ext>
            </a:extLst>
          </p:cNvPr>
          <p:cNvSpPr/>
          <p:nvPr/>
        </p:nvSpPr>
        <p:spPr>
          <a:xfrm>
            <a:off x="1620812" y="316491"/>
            <a:ext cx="67802" cy="1754326"/>
          </a:xfrm>
          <a:prstGeom prst="rect">
            <a:avLst/>
          </a:prstGeom>
        </p:spPr>
        <p:txBody>
          <a:bodyPr wrap="square">
            <a:spAutoFit/>
          </a:bodyPr>
          <a:lstStyle/>
          <a:p>
            <a:pPr indent="548640" algn="ctr" defTabSz="1097280">
              <a:defRPr/>
            </a:pPr>
            <a:r>
              <a:rPr lang="zh-CN" altLang="en-US" sz="5400" b="1" dirty="0">
                <a:ln w="28575">
                  <a:solidFill>
                    <a:srgbClr val="C00000"/>
                  </a:solidFill>
                </a:ln>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前</a:t>
            </a:r>
            <a:r>
              <a:rPr lang="zh-CN" altLang="en-US" sz="54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言</a:t>
            </a:r>
          </a:p>
        </p:txBody>
      </p:sp>
    </p:spTree>
    <p:extLst>
      <p:ext uri="{BB962C8B-B14F-4D97-AF65-F5344CB8AC3E}">
        <p14:creationId xmlns:p14="http://schemas.microsoft.com/office/powerpoint/2010/main" val="365381850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21965" y="843558"/>
            <a:ext cx="118791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目录</a:t>
            </a:r>
          </a:p>
        </p:txBody>
      </p:sp>
      <p:cxnSp>
        <p:nvCxnSpPr>
          <p:cNvPr id="5" name="直接连接符 4"/>
          <p:cNvCxnSpPr/>
          <p:nvPr/>
        </p:nvCxnSpPr>
        <p:spPr>
          <a:xfrm>
            <a:off x="1553292" y="1435551"/>
            <a:ext cx="4695093"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60601" y="1451128"/>
            <a:ext cx="1498563" cy="369332"/>
          </a:xfrm>
          <a:prstGeom prst="rect">
            <a:avLst/>
          </a:prstGeom>
          <a:noFill/>
        </p:spPr>
        <p:txBody>
          <a:bodyPr wrap="square" rtlCol="0">
            <a:spAutoFit/>
          </a:bodyPr>
          <a:lstStyle/>
          <a:p>
            <a:r>
              <a:rPr lang="en-US" altLang="zh-CN" dirty="0">
                <a:solidFill>
                  <a:srgbClr val="C00000"/>
                </a:solidFill>
                <a:latin typeface="Century Gothic" panose="020B0502020202020204" pitchFamily="34" charset="0"/>
              </a:rPr>
              <a:t>CONTENTS</a:t>
            </a:r>
            <a:endParaRPr lang="zh-CN" altLang="en-US" dirty="0">
              <a:solidFill>
                <a:srgbClr val="C00000"/>
              </a:solidFill>
              <a:latin typeface="Century Gothic" panose="020B0502020202020204" pitchFamily="34" charset="0"/>
            </a:endParaRPr>
          </a:p>
        </p:txBody>
      </p:sp>
      <p:sp>
        <p:nvSpPr>
          <p:cNvPr id="7" name="矩形 6"/>
          <p:cNvSpPr/>
          <p:nvPr/>
        </p:nvSpPr>
        <p:spPr>
          <a:xfrm>
            <a:off x="2675400" y="1911310"/>
            <a:ext cx="962758" cy="372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8" name="矩形 7"/>
          <p:cNvSpPr/>
          <p:nvPr/>
        </p:nvSpPr>
        <p:spPr>
          <a:xfrm>
            <a:off x="2675400" y="2442509"/>
            <a:ext cx="962758" cy="372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9" name="矩形 8"/>
          <p:cNvSpPr/>
          <p:nvPr/>
        </p:nvSpPr>
        <p:spPr>
          <a:xfrm>
            <a:off x="2675400" y="2973709"/>
            <a:ext cx="962758" cy="372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10" name="矩形 9"/>
          <p:cNvSpPr/>
          <p:nvPr/>
        </p:nvSpPr>
        <p:spPr>
          <a:xfrm>
            <a:off x="2675400" y="3504908"/>
            <a:ext cx="962758" cy="372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ndParaRPr>
          </a:p>
        </p:txBody>
      </p:sp>
      <p:sp>
        <p:nvSpPr>
          <p:cNvPr id="11" name="文本框 10"/>
          <p:cNvSpPr txBox="1"/>
          <p:nvPr/>
        </p:nvSpPr>
        <p:spPr>
          <a:xfrm>
            <a:off x="2845906" y="1959159"/>
            <a:ext cx="752189" cy="276999"/>
          </a:xfrm>
          <a:prstGeom prst="rect">
            <a:avLst/>
          </a:prstGeom>
          <a:noFill/>
        </p:spPr>
        <p:txBody>
          <a:bodyPr wrap="square" rtlCol="0">
            <a:spAutoFit/>
          </a:bodyPr>
          <a:lstStyle/>
          <a:p>
            <a:r>
              <a:rPr lang="zh-CN" altLang="en-US" sz="1200" b="1">
                <a:solidFill>
                  <a:schemeClr val="bg1"/>
                </a:solidFill>
                <a:latin typeface="微软雅黑" panose="020B0503020204020204" pitchFamily="34" charset="-122"/>
                <a:ea typeface="微软雅黑" panose="020B0503020204020204" pitchFamily="34" charset="-122"/>
              </a:rPr>
              <a:t>第一章</a:t>
            </a:r>
          </a:p>
        </p:txBody>
      </p:sp>
      <p:sp>
        <p:nvSpPr>
          <p:cNvPr id="12" name="文本框 11"/>
          <p:cNvSpPr txBox="1"/>
          <p:nvPr/>
        </p:nvSpPr>
        <p:spPr>
          <a:xfrm>
            <a:off x="2845906" y="2478961"/>
            <a:ext cx="673556" cy="276999"/>
          </a:xfrm>
          <a:prstGeom prst="rect">
            <a:avLst/>
          </a:prstGeom>
          <a:noFill/>
        </p:spPr>
        <p:txBody>
          <a:bodyPr wrap="square" rtlCol="0">
            <a:spAutoFit/>
          </a:bodyPr>
          <a:lstStyle/>
          <a:p>
            <a:r>
              <a:rPr lang="zh-CN" altLang="en-US" sz="1200" b="1">
                <a:solidFill>
                  <a:schemeClr val="bg1"/>
                </a:solidFill>
                <a:latin typeface="微软雅黑" panose="020B0503020204020204" pitchFamily="34" charset="-122"/>
                <a:ea typeface="微软雅黑" panose="020B0503020204020204" pitchFamily="34" charset="-122"/>
              </a:rPr>
              <a:t>第二章</a:t>
            </a:r>
          </a:p>
        </p:txBody>
      </p:sp>
      <p:sp>
        <p:nvSpPr>
          <p:cNvPr id="13" name="文本框 12"/>
          <p:cNvSpPr txBox="1"/>
          <p:nvPr/>
        </p:nvSpPr>
        <p:spPr>
          <a:xfrm>
            <a:off x="2845906" y="3010160"/>
            <a:ext cx="673556" cy="276999"/>
          </a:xfrm>
          <a:prstGeom prst="rect">
            <a:avLst/>
          </a:prstGeom>
          <a:noFill/>
        </p:spPr>
        <p:txBody>
          <a:bodyPr wrap="square" rtlCol="0">
            <a:spAutoFit/>
          </a:bodyPr>
          <a:lstStyle/>
          <a:p>
            <a:r>
              <a:rPr lang="zh-CN" altLang="en-US" sz="1200" b="1">
                <a:solidFill>
                  <a:schemeClr val="bg1"/>
                </a:solidFill>
                <a:latin typeface="微软雅黑" panose="020B0503020204020204" pitchFamily="34" charset="-122"/>
                <a:ea typeface="微软雅黑" panose="020B0503020204020204" pitchFamily="34" charset="-122"/>
              </a:rPr>
              <a:t>第三章</a:t>
            </a:r>
          </a:p>
        </p:txBody>
      </p:sp>
      <p:sp>
        <p:nvSpPr>
          <p:cNvPr id="14" name="文本框 13"/>
          <p:cNvSpPr txBox="1"/>
          <p:nvPr/>
        </p:nvSpPr>
        <p:spPr>
          <a:xfrm>
            <a:off x="2845906" y="3552757"/>
            <a:ext cx="673556" cy="276999"/>
          </a:xfrm>
          <a:prstGeom prst="rect">
            <a:avLst/>
          </a:prstGeom>
          <a:noFill/>
        </p:spPr>
        <p:txBody>
          <a:bodyPr wrap="square" rtlCol="0">
            <a:spAutoFit/>
          </a:bodyPr>
          <a:lstStyle/>
          <a:p>
            <a:r>
              <a:rPr lang="zh-CN" altLang="en-US" sz="1200" b="1">
                <a:solidFill>
                  <a:schemeClr val="bg1"/>
                </a:solidFill>
                <a:latin typeface="微软雅黑" panose="020B0503020204020204" pitchFamily="34" charset="-122"/>
                <a:ea typeface="微软雅黑" panose="020B0503020204020204" pitchFamily="34" charset="-122"/>
              </a:rPr>
              <a:t>第四章</a:t>
            </a:r>
          </a:p>
        </p:txBody>
      </p:sp>
      <p:sp>
        <p:nvSpPr>
          <p:cNvPr id="15" name="矩形 14"/>
          <p:cNvSpPr/>
          <p:nvPr/>
        </p:nvSpPr>
        <p:spPr>
          <a:xfrm>
            <a:off x="3763744" y="1907237"/>
            <a:ext cx="3608420" cy="3727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00000"/>
              </a:solidFill>
            </a:endParaRPr>
          </a:p>
        </p:txBody>
      </p:sp>
      <p:sp>
        <p:nvSpPr>
          <p:cNvPr id="16" name="矩形 15"/>
          <p:cNvSpPr/>
          <p:nvPr/>
        </p:nvSpPr>
        <p:spPr>
          <a:xfrm>
            <a:off x="3763744" y="2438436"/>
            <a:ext cx="3608420" cy="3727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00000"/>
              </a:solidFill>
            </a:endParaRPr>
          </a:p>
        </p:txBody>
      </p:sp>
      <p:sp>
        <p:nvSpPr>
          <p:cNvPr id="17" name="矩形 16"/>
          <p:cNvSpPr/>
          <p:nvPr/>
        </p:nvSpPr>
        <p:spPr>
          <a:xfrm>
            <a:off x="3763744" y="2969636"/>
            <a:ext cx="3608420" cy="3727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00000"/>
              </a:solidFill>
            </a:endParaRPr>
          </a:p>
        </p:txBody>
      </p:sp>
      <p:sp>
        <p:nvSpPr>
          <p:cNvPr id="18" name="矩形 17"/>
          <p:cNvSpPr/>
          <p:nvPr/>
        </p:nvSpPr>
        <p:spPr>
          <a:xfrm>
            <a:off x="3763744" y="3500835"/>
            <a:ext cx="3608420" cy="37270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00000"/>
              </a:solidFill>
            </a:endParaRPr>
          </a:p>
        </p:txBody>
      </p:sp>
      <p:sp>
        <p:nvSpPr>
          <p:cNvPr id="19" name="文本框 18"/>
          <p:cNvSpPr txBox="1"/>
          <p:nvPr/>
        </p:nvSpPr>
        <p:spPr>
          <a:xfrm>
            <a:off x="3854384" y="1958561"/>
            <a:ext cx="3301756" cy="307777"/>
          </a:xfrm>
          <a:prstGeom prst="rect">
            <a:avLst/>
          </a:prstGeom>
          <a:noFill/>
        </p:spPr>
        <p:txBody>
          <a:bodyPr wrap="square" rtlCol="0">
            <a:spAutoFit/>
          </a:bodyPr>
          <a:lstStyle/>
          <a:p>
            <a:r>
              <a:rPr lang="zh-CN" altLang="en-US" sz="1400" b="1" dirty="0">
                <a:solidFill>
                  <a:srgbClr val="C00000"/>
                </a:solidFill>
                <a:latin typeface="Arial" panose="020B0604020202020204" pitchFamily="34" charset="0"/>
                <a:ea typeface="微软雅黑" pitchFamily="34" charset="-122"/>
                <a:sym typeface="Arial" panose="020B0604020202020204" pitchFamily="34" charset="0"/>
              </a:rPr>
              <a:t>党的二十大精神解读</a:t>
            </a: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864416" y="2470743"/>
            <a:ext cx="3301756" cy="307777"/>
          </a:xfrm>
          <a:prstGeom prst="rect">
            <a:avLst/>
          </a:prstGeom>
          <a:noFill/>
        </p:spPr>
        <p:txBody>
          <a:bodyPr wrap="square" rtlCol="0">
            <a:spAutoFit/>
          </a:bodyPr>
          <a:lstStyle/>
          <a:p>
            <a:r>
              <a:rPr lang="zh-CN" altLang="en-US" sz="1400" b="1" dirty="0">
                <a:solidFill>
                  <a:srgbClr val="C00000"/>
                </a:solidFill>
                <a:latin typeface="Arial" panose="020B0604020202020204" pitchFamily="34" charset="0"/>
                <a:ea typeface="微软雅黑" pitchFamily="34" charset="-122"/>
                <a:sym typeface="Arial" panose="020B0604020202020204" pitchFamily="34" charset="0"/>
              </a:rPr>
              <a:t>专业特色与二十大精神的结合</a:t>
            </a: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64416" y="2994770"/>
            <a:ext cx="3438373" cy="307777"/>
          </a:xfrm>
          <a:prstGeom prst="rect">
            <a:avLst/>
          </a:prstGeom>
          <a:noFill/>
        </p:spPr>
        <p:txBody>
          <a:bodyPr wrap="square" rtlCol="0">
            <a:spAutoFit/>
          </a:bodyPr>
          <a:lstStyle/>
          <a:p>
            <a:r>
              <a:rPr lang="zh-CN" altLang="en-US" sz="1400" b="1" dirty="0">
                <a:solidFill>
                  <a:srgbClr val="C00000"/>
                </a:solidFill>
                <a:latin typeface="Arial" panose="020B0604020202020204" pitchFamily="34" charset="0"/>
                <a:ea typeface="微软雅黑" pitchFamily="34" charset="-122"/>
                <a:sym typeface="Arial" panose="020B0604020202020204" pitchFamily="34" charset="0"/>
              </a:rPr>
              <a:t>案例分析</a:t>
            </a:r>
            <a:endParaRPr lang="zh-CN" altLang="en-US" sz="1400" b="1" dirty="0">
              <a:solidFill>
                <a:srgbClr val="C00000"/>
              </a:solidFill>
              <a:latin typeface="Arial" panose="020B0604020202020204" pitchFamily="34" charset="0"/>
              <a:ea typeface="微软雅黑" pitchFamily="34" charset="-122"/>
            </a:endParaRPr>
          </a:p>
        </p:txBody>
      </p:sp>
      <p:sp>
        <p:nvSpPr>
          <p:cNvPr id="22" name="文本框 21"/>
          <p:cNvSpPr txBox="1"/>
          <p:nvPr/>
        </p:nvSpPr>
        <p:spPr>
          <a:xfrm>
            <a:off x="3864416" y="3526874"/>
            <a:ext cx="3581173" cy="307777"/>
          </a:xfrm>
          <a:prstGeom prst="rect">
            <a:avLst/>
          </a:prstGeom>
          <a:noFill/>
        </p:spPr>
        <p:txBody>
          <a:bodyPr wrap="square" rtlCol="0">
            <a:spAutoFit/>
          </a:bodyPr>
          <a:lstStyle/>
          <a:p>
            <a:r>
              <a:rPr lang="zh-CN" altLang="en-US" sz="1400" b="1" dirty="0">
                <a:solidFill>
                  <a:srgbClr val="C00000"/>
                </a:solidFill>
                <a:latin typeface="Arial" panose="020B0604020202020204" pitchFamily="34" charset="0"/>
                <a:ea typeface="微软雅黑" pitchFamily="34" charset="-122"/>
                <a:sym typeface="Arial" panose="020B0604020202020204" pitchFamily="34" charset="0"/>
              </a:rPr>
              <a:t>总结与展望</a:t>
            </a:r>
            <a:endParaRPr lang="zh-CN" altLang="en-US" sz="1400" b="1" dirty="0">
              <a:solidFill>
                <a:srgbClr val="C00000"/>
              </a:solidFill>
              <a:latin typeface="Arial" panose="020B0604020202020204" pitchFamily="34" charset="0"/>
              <a:ea typeface="微软雅黑" pitchFamily="34" charset="-122"/>
            </a:endParaRPr>
          </a:p>
        </p:txBody>
      </p:sp>
      <p:grpSp>
        <p:nvGrpSpPr>
          <p:cNvPr id="2" name="组合 1">
            <a:extLst>
              <a:ext uri="{FF2B5EF4-FFF2-40B4-BE49-F238E27FC236}">
                <a16:creationId xmlns:a16="http://schemas.microsoft.com/office/drawing/2014/main" id="{9B3DF573-3EF4-4DC1-B2FC-B678EDAC3815}"/>
              </a:ext>
            </a:extLst>
          </p:cNvPr>
          <p:cNvGrpSpPr/>
          <p:nvPr/>
        </p:nvGrpSpPr>
        <p:grpSpPr>
          <a:xfrm>
            <a:off x="1" y="2981470"/>
            <a:ext cx="9296655" cy="2182567"/>
            <a:chOff x="1" y="2981470"/>
            <a:chExt cx="9296655" cy="2182567"/>
          </a:xfrm>
        </p:grpSpPr>
        <p:grpSp>
          <p:nvGrpSpPr>
            <p:cNvPr id="24" name="组合 23">
              <a:extLst>
                <a:ext uri="{FF2B5EF4-FFF2-40B4-BE49-F238E27FC236}">
                  <a16:creationId xmlns:a16="http://schemas.microsoft.com/office/drawing/2014/main" id="{BBA563CC-DDEB-4C4A-BD55-02D27D2536FB}"/>
                </a:ext>
              </a:extLst>
            </p:cNvPr>
            <p:cNvGrpSpPr/>
            <p:nvPr/>
          </p:nvGrpSpPr>
          <p:grpSpPr>
            <a:xfrm>
              <a:off x="1" y="3586985"/>
              <a:ext cx="9144000" cy="1577052"/>
              <a:chOff x="168" y="4748758"/>
              <a:chExt cx="12238925" cy="2110830"/>
            </a:xfrm>
          </p:grpSpPr>
          <p:pic>
            <p:nvPicPr>
              <p:cNvPr id="25" name="图片 24">
                <a:extLst>
                  <a:ext uri="{FF2B5EF4-FFF2-40B4-BE49-F238E27FC236}">
                    <a16:creationId xmlns:a16="http://schemas.microsoft.com/office/drawing/2014/main" id="{F3BDF7BF-C042-433B-943F-0DF7EBB10CD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204796" y="4748758"/>
                <a:ext cx="2036340" cy="848475"/>
              </a:xfrm>
              <a:prstGeom prst="rect">
                <a:avLst/>
              </a:prstGeom>
            </p:spPr>
          </p:pic>
          <p:grpSp>
            <p:nvGrpSpPr>
              <p:cNvPr id="26" name="组合 25">
                <a:extLst>
                  <a:ext uri="{FF2B5EF4-FFF2-40B4-BE49-F238E27FC236}">
                    <a16:creationId xmlns:a16="http://schemas.microsoft.com/office/drawing/2014/main" id="{962A4118-67B8-447D-9F04-CA7D201853B7}"/>
                  </a:ext>
                </a:extLst>
              </p:cNvPr>
              <p:cNvGrpSpPr/>
              <p:nvPr/>
            </p:nvGrpSpPr>
            <p:grpSpPr>
              <a:xfrm>
                <a:off x="168" y="5270646"/>
                <a:ext cx="12238925" cy="1588942"/>
                <a:chOff x="168" y="5270646"/>
                <a:chExt cx="12238925" cy="1588942"/>
              </a:xfrm>
            </p:grpSpPr>
            <p:pic>
              <p:nvPicPr>
                <p:cNvPr id="27" name="图片 26">
                  <a:extLst>
                    <a:ext uri="{FF2B5EF4-FFF2-40B4-BE49-F238E27FC236}">
                      <a16:creationId xmlns:a16="http://schemas.microsoft.com/office/drawing/2014/main" id="{C586E9A5-F05F-4B7B-B06B-D71D92645BA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68" y="5270646"/>
                  <a:ext cx="8581769" cy="1549929"/>
                </a:xfrm>
                <a:prstGeom prst="rect">
                  <a:avLst/>
                </a:prstGeom>
              </p:spPr>
            </p:pic>
            <p:sp>
              <p:nvSpPr>
                <p:cNvPr id="30" name="矩形 29">
                  <a:extLst>
                    <a:ext uri="{FF2B5EF4-FFF2-40B4-BE49-F238E27FC236}">
                      <a16:creationId xmlns:a16="http://schemas.microsoft.com/office/drawing/2014/main" id="{D7B62226-741C-4046-AD8A-779AA6B9B075}"/>
                    </a:ext>
                  </a:extLst>
                </p:cNvPr>
                <p:cNvSpPr/>
                <p:nvPr/>
              </p:nvSpPr>
              <p:spPr>
                <a:xfrm>
                  <a:off x="169" y="6598879"/>
                  <a:ext cx="12238924" cy="260709"/>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1" name="图片 30">
              <a:extLst>
                <a:ext uri="{FF2B5EF4-FFF2-40B4-BE49-F238E27FC236}">
                  <a16:creationId xmlns:a16="http://schemas.microsoft.com/office/drawing/2014/main" id="{BC6AE2C5-52FA-4172-BB29-0176AD7AFB7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spTree>
    <p:extLst>
      <p:ext uri="{BB962C8B-B14F-4D97-AF65-F5344CB8AC3E}">
        <p14:creationId xmlns:p14="http://schemas.microsoft.com/office/powerpoint/2010/main" val="3556150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2" presetClass="entr" presetSubtype="4"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p:tgtEl>
                                          <p:spTgt spid="3"/>
                                        </p:tgtEl>
                                        <p:attrNameLst>
                                          <p:attrName>ppt_y</p:attrName>
                                        </p:attrNameLst>
                                      </p:cBhvr>
                                      <p:tavLst>
                                        <p:tav tm="0">
                                          <p:val>
                                            <p:strVal val="#ppt_y+#ppt_h*1.125000"/>
                                          </p:val>
                                        </p:tav>
                                        <p:tav tm="100000">
                                          <p:val>
                                            <p:strVal val="#ppt_y"/>
                                          </p:val>
                                        </p:tav>
                                      </p:tavLst>
                                    </p:anim>
                                    <p:animEffect transition="in" filter="wipe(up)">
                                      <p:cBhvr>
                                        <p:cTn id="11" dur="500"/>
                                        <p:tgtEl>
                                          <p:spTgt spid="3"/>
                                        </p:tgtEl>
                                      </p:cBhvr>
                                    </p:animEffect>
                                  </p:childTnLst>
                                </p:cTn>
                              </p:par>
                              <p:par>
                                <p:cTn id="12" presetID="12" presetClass="entr" presetSubtype="1"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ppt_y</p:attrName>
                                        </p:attrNameLst>
                                      </p:cBhvr>
                                      <p:tavLst>
                                        <p:tav tm="0">
                                          <p:val>
                                            <p:strVal val="#ppt_y-#ppt_h*1.125000"/>
                                          </p:val>
                                        </p:tav>
                                        <p:tav tm="100000">
                                          <p:val>
                                            <p:strVal val="#ppt_y"/>
                                          </p:val>
                                        </p:tav>
                                      </p:tavLst>
                                    </p:anim>
                                    <p:animEffect transition="in" filter="wipe(down)">
                                      <p:cBhvr>
                                        <p:cTn id="15" dur="500"/>
                                        <p:tgtEl>
                                          <p:spTgt spid="6"/>
                                        </p:tgtEl>
                                      </p:cBhvr>
                                    </p:animEffect>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par>
                          <p:cTn id="37" fill="hold">
                            <p:stCondLst>
                              <p:cond delay="1750"/>
                            </p:stCondLst>
                            <p:childTnLst>
                              <p:par>
                                <p:cTn id="38" presetID="42"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anim calcmode="lin" valueType="num">
                                      <p:cBhvr>
                                        <p:cTn id="51" dur="1000" fill="hold"/>
                                        <p:tgtEl>
                                          <p:spTgt spid="16"/>
                                        </p:tgtEl>
                                        <p:attrNameLst>
                                          <p:attrName>ppt_x</p:attrName>
                                        </p:attrNameLst>
                                      </p:cBhvr>
                                      <p:tavLst>
                                        <p:tav tm="0">
                                          <p:val>
                                            <p:strVal val="#ppt_x"/>
                                          </p:val>
                                        </p:tav>
                                        <p:tav tm="100000">
                                          <p:val>
                                            <p:strVal val="#ppt_x"/>
                                          </p:val>
                                        </p:tav>
                                      </p:tavLst>
                                    </p:anim>
                                    <p:anim calcmode="lin" valueType="num">
                                      <p:cBhvr>
                                        <p:cTn id="52" dur="1000" fill="hold"/>
                                        <p:tgtEl>
                                          <p:spTgt spid="1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2750"/>
                            </p:stCondLst>
                            <p:childTnLst>
                              <p:par>
                                <p:cTn id="59" presetID="42" presetClass="entr" presetSubtype="0"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anim calcmode="lin" valueType="num">
                                      <p:cBhvr>
                                        <p:cTn id="62" dur="1000" fill="hold"/>
                                        <p:tgtEl>
                                          <p:spTgt spid="9"/>
                                        </p:tgtEl>
                                        <p:attrNameLst>
                                          <p:attrName>ppt_x</p:attrName>
                                        </p:attrNameLst>
                                      </p:cBhvr>
                                      <p:tavLst>
                                        <p:tav tm="0">
                                          <p:val>
                                            <p:strVal val="#ppt_x"/>
                                          </p:val>
                                        </p:tav>
                                        <p:tav tm="100000">
                                          <p:val>
                                            <p:strVal val="#ppt_x"/>
                                          </p:val>
                                        </p:tav>
                                      </p:tavLst>
                                    </p:anim>
                                    <p:anim calcmode="lin" valueType="num">
                                      <p:cBhvr>
                                        <p:cTn id="63" dur="1000" fill="hold"/>
                                        <p:tgtEl>
                                          <p:spTgt spid="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1000"/>
                                        <p:tgtEl>
                                          <p:spTgt spid="17"/>
                                        </p:tgtEl>
                                      </p:cBhvr>
                                    </p:animEffect>
                                    <p:anim calcmode="lin" valueType="num">
                                      <p:cBhvr>
                                        <p:cTn id="72" dur="1000" fill="hold"/>
                                        <p:tgtEl>
                                          <p:spTgt spid="17"/>
                                        </p:tgtEl>
                                        <p:attrNameLst>
                                          <p:attrName>ppt_x</p:attrName>
                                        </p:attrNameLst>
                                      </p:cBhvr>
                                      <p:tavLst>
                                        <p:tav tm="0">
                                          <p:val>
                                            <p:strVal val="#ppt_x"/>
                                          </p:val>
                                        </p:tav>
                                        <p:tav tm="100000">
                                          <p:val>
                                            <p:strVal val="#ppt_x"/>
                                          </p:val>
                                        </p:tav>
                                      </p:tavLst>
                                    </p:anim>
                                    <p:anim calcmode="lin" valueType="num">
                                      <p:cBhvr>
                                        <p:cTn id="73" dur="100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childTnLst>
                          </p:cTn>
                        </p:par>
                        <p:par>
                          <p:cTn id="79" fill="hold">
                            <p:stCondLst>
                              <p:cond delay="3750"/>
                            </p:stCondLst>
                            <p:childTnLst>
                              <p:par>
                                <p:cTn id="80" presetID="42" presetClass="entr" presetSubtype="0"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1000"/>
                                        <p:tgtEl>
                                          <p:spTgt spid="14"/>
                                        </p:tgtEl>
                                      </p:cBhvr>
                                    </p:animEffect>
                                    <p:anim calcmode="lin" valueType="num">
                                      <p:cBhvr>
                                        <p:cTn id="88" dur="1000" fill="hold"/>
                                        <p:tgtEl>
                                          <p:spTgt spid="14"/>
                                        </p:tgtEl>
                                        <p:attrNameLst>
                                          <p:attrName>ppt_x</p:attrName>
                                        </p:attrNameLst>
                                      </p:cBhvr>
                                      <p:tavLst>
                                        <p:tav tm="0">
                                          <p:val>
                                            <p:strVal val="#ppt_x"/>
                                          </p:val>
                                        </p:tav>
                                        <p:tav tm="100000">
                                          <p:val>
                                            <p:strVal val="#ppt_x"/>
                                          </p:val>
                                        </p:tav>
                                      </p:tavLst>
                                    </p:anim>
                                    <p:anim calcmode="lin" valueType="num">
                                      <p:cBhvr>
                                        <p:cTn id="89" dur="1000" fill="hold"/>
                                        <p:tgtEl>
                                          <p:spTgt spid="1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1000"/>
                                        <p:tgtEl>
                                          <p:spTgt spid="18"/>
                                        </p:tgtEl>
                                      </p:cBhvr>
                                    </p:animEffect>
                                    <p:anim calcmode="lin" valueType="num">
                                      <p:cBhvr>
                                        <p:cTn id="93" dur="1000" fill="hold"/>
                                        <p:tgtEl>
                                          <p:spTgt spid="18"/>
                                        </p:tgtEl>
                                        <p:attrNameLst>
                                          <p:attrName>ppt_x</p:attrName>
                                        </p:attrNameLst>
                                      </p:cBhvr>
                                      <p:tavLst>
                                        <p:tav tm="0">
                                          <p:val>
                                            <p:strVal val="#ppt_x"/>
                                          </p:val>
                                        </p:tav>
                                        <p:tav tm="100000">
                                          <p:val>
                                            <p:strVal val="#ppt_x"/>
                                          </p:val>
                                        </p:tav>
                                      </p:tavLst>
                                    </p:anim>
                                    <p:anim calcmode="lin" valueType="num">
                                      <p:cBhvr>
                                        <p:cTn id="94" dur="1000" fill="hold"/>
                                        <p:tgtEl>
                                          <p:spTgt spid="1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P spid="8" grpId="0" animBg="1"/>
      <p:bldP spid="9" grpId="0" animBg="1"/>
      <p:bldP spid="10" grpId="0" animBg="1"/>
      <p:bldP spid="11" grpId="0"/>
      <p:bldP spid="12" grpId="0"/>
      <p:bldP spid="13" grpId="0"/>
      <p:bldP spid="14" grpId="0"/>
      <p:bldP spid="15" grpId="0" animBg="1"/>
      <p:bldP spid="16" grpId="0" animBg="1"/>
      <p:bldP spid="17" grpId="0" animBg="1"/>
      <p:bldP spid="18" grpId="0" animBg="1"/>
      <p:bldP spid="19"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1" y="2981470"/>
            <a:ext cx="9296655" cy="2182567"/>
            <a:chOff x="1" y="2981470"/>
            <a:chExt cx="9296655" cy="2182567"/>
          </a:xfrm>
        </p:grpSpPr>
        <p:grpSp>
          <p:nvGrpSpPr>
            <p:cNvPr id="10" name="组合 9">
              <a:extLst>
                <a:ext uri="{FF2B5EF4-FFF2-40B4-BE49-F238E27FC236}">
                  <a16:creationId xmlns:a16="http://schemas.microsoft.com/office/drawing/2014/main" id="{C4C0CEA8-AF97-4E14-81E8-858B97145556}"/>
                </a:ext>
              </a:extLst>
            </p:cNvPr>
            <p:cNvGrpSpPr/>
            <p:nvPr/>
          </p:nvGrpSpPr>
          <p:grpSpPr>
            <a:xfrm>
              <a:off x="1" y="3586985"/>
              <a:ext cx="9144000" cy="1577052"/>
              <a:chOff x="168" y="4748758"/>
              <a:chExt cx="12238925" cy="2110830"/>
            </a:xfrm>
          </p:grpSpPr>
          <p:pic>
            <p:nvPicPr>
              <p:cNvPr id="13" name="图片 12">
                <a:extLst>
                  <a:ext uri="{FF2B5EF4-FFF2-40B4-BE49-F238E27FC236}">
                    <a16:creationId xmlns:a16="http://schemas.microsoft.com/office/drawing/2014/main" id="{0FC8305A-8FA9-4504-BF8B-D9469740FE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204796" y="4748758"/>
                <a:ext cx="2036340" cy="848475"/>
              </a:xfrm>
              <a:prstGeom prst="rect">
                <a:avLst/>
              </a:prstGeom>
            </p:spPr>
          </p:pic>
          <p:grpSp>
            <p:nvGrpSpPr>
              <p:cNvPr id="15" name="组合 14">
                <a:extLst>
                  <a:ext uri="{FF2B5EF4-FFF2-40B4-BE49-F238E27FC236}">
                    <a16:creationId xmlns:a16="http://schemas.microsoft.com/office/drawing/2014/main" id="{CB7A0615-2425-498C-9652-7444A3565138}"/>
                  </a:ext>
                </a:extLst>
              </p:cNvPr>
              <p:cNvGrpSpPr/>
              <p:nvPr/>
            </p:nvGrpSpPr>
            <p:grpSpPr>
              <a:xfrm>
                <a:off x="168" y="5270646"/>
                <a:ext cx="12238925" cy="1588942"/>
                <a:chOff x="168" y="5270646"/>
                <a:chExt cx="12238925" cy="1588942"/>
              </a:xfrm>
            </p:grpSpPr>
            <p:pic>
              <p:nvPicPr>
                <p:cNvPr id="16" name="图片 15">
                  <a:extLst>
                    <a:ext uri="{FF2B5EF4-FFF2-40B4-BE49-F238E27FC236}">
                      <a16:creationId xmlns:a16="http://schemas.microsoft.com/office/drawing/2014/main" id="{CDB6115C-3E85-4B93-94F5-EC23E5D445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68" y="5270646"/>
                  <a:ext cx="8581769" cy="1549929"/>
                </a:xfrm>
                <a:prstGeom prst="rect">
                  <a:avLst/>
                </a:prstGeom>
              </p:spPr>
            </p:pic>
            <p:sp>
              <p:nvSpPr>
                <p:cNvPr id="17" name="矩形 16">
                  <a:extLst>
                    <a:ext uri="{FF2B5EF4-FFF2-40B4-BE49-F238E27FC236}">
                      <a16:creationId xmlns:a16="http://schemas.microsoft.com/office/drawing/2014/main" id="{A6E05862-1B44-45AB-9BDC-772FA8918E2C}"/>
                    </a:ext>
                  </a:extLst>
                </p:cNvPr>
                <p:cNvSpPr/>
                <p:nvPr/>
              </p:nvSpPr>
              <p:spPr>
                <a:xfrm>
                  <a:off x="169" y="6598879"/>
                  <a:ext cx="12238924" cy="260709"/>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sp>
        <p:nvSpPr>
          <p:cNvPr id="14" name="矩形 13"/>
          <p:cNvSpPr/>
          <p:nvPr/>
        </p:nvSpPr>
        <p:spPr>
          <a:xfrm>
            <a:off x="3710225" y="915566"/>
            <a:ext cx="1723549" cy="707886"/>
          </a:xfrm>
          <a:prstGeom prst="rect">
            <a:avLst/>
          </a:prstGeom>
          <a:solidFill>
            <a:schemeClr val="accent2"/>
          </a:solidFill>
        </p:spPr>
        <p:txBody>
          <a:bodyPr wrap="none">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第一章</a:t>
            </a:r>
          </a:p>
        </p:txBody>
      </p:sp>
      <p:sp>
        <p:nvSpPr>
          <p:cNvPr id="20" name="TextBox 1">
            <a:extLst>
              <a:ext uri="{FF2B5EF4-FFF2-40B4-BE49-F238E27FC236}">
                <a16:creationId xmlns:a16="http://schemas.microsoft.com/office/drawing/2014/main" id="{5EE0FC85-2F26-478C-90F3-D8A7259562E1}"/>
              </a:ext>
            </a:extLst>
          </p:cNvPr>
          <p:cNvSpPr txBox="1"/>
          <p:nvPr/>
        </p:nvSpPr>
        <p:spPr>
          <a:xfrm>
            <a:off x="1709692" y="1957249"/>
            <a:ext cx="5724612" cy="830983"/>
          </a:xfrm>
          <a:prstGeom prst="rect">
            <a:avLst/>
          </a:prstGeom>
          <a:noFill/>
        </p:spPr>
        <p:txBody>
          <a:bodyPr wrap="none" lIns="91424" tIns="45713" rIns="91424" bIns="45713" rtlCol="0">
            <a:spAutoFit/>
          </a:bodyPr>
          <a:lstStyle/>
          <a:p>
            <a:pPr marL="0" lvl="1" algn="ctr"/>
            <a:r>
              <a:rPr lang="zh-CN" altLang="en-US" sz="4800" b="1" dirty="0">
                <a:solidFill>
                  <a:srgbClr val="C00000"/>
                </a:solidFill>
                <a:latin typeface="Arial" panose="020B0604020202020204" pitchFamily="34" charset="0"/>
                <a:ea typeface="微软雅黑" pitchFamily="34" charset="-122"/>
                <a:sym typeface="Arial" panose="020B0604020202020204" pitchFamily="34" charset="0"/>
              </a:rPr>
              <a:t>党的二十大精神解读</a:t>
            </a:r>
          </a:p>
        </p:txBody>
      </p:sp>
    </p:spTree>
    <p:extLst>
      <p:ext uri="{BB962C8B-B14F-4D97-AF65-F5344CB8AC3E}">
        <p14:creationId xmlns:p14="http://schemas.microsoft.com/office/powerpoint/2010/main" val="166013707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2" y="2981470"/>
            <a:ext cx="9296654" cy="2182567"/>
            <a:chOff x="2" y="2981470"/>
            <a:chExt cx="9296654" cy="2182567"/>
          </a:xfrm>
        </p:grpSpPr>
        <p:sp>
          <p:nvSpPr>
            <p:cNvPr id="17" name="矩形 16">
              <a:extLst>
                <a:ext uri="{FF2B5EF4-FFF2-40B4-BE49-F238E27FC236}">
                  <a16:creationId xmlns:a16="http://schemas.microsoft.com/office/drawing/2014/main" id="{A6E05862-1B44-45AB-9BDC-772FA8918E2C}"/>
                </a:ext>
              </a:extLst>
            </p:cNvPr>
            <p:cNvSpPr/>
            <p:nvPr/>
          </p:nvSpPr>
          <p:spPr>
            <a:xfrm>
              <a:off x="2" y="4969255"/>
              <a:ext cx="9143999" cy="194782"/>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cxnSp>
        <p:nvCxnSpPr>
          <p:cNvPr id="34" name="直接连接符 33">
            <a:extLst>
              <a:ext uri="{FF2B5EF4-FFF2-40B4-BE49-F238E27FC236}">
                <a16:creationId xmlns:a16="http://schemas.microsoft.com/office/drawing/2014/main" id="{9202D99D-1D2E-4025-A591-F1A8A6E9B6D2}"/>
              </a:ext>
            </a:extLst>
          </p:cNvPr>
          <p:cNvCxnSpPr>
            <a:cxnSpLocks/>
          </p:cNvCxnSpPr>
          <p:nvPr/>
        </p:nvCxnSpPr>
        <p:spPr>
          <a:xfrm>
            <a:off x="0" y="771550"/>
            <a:ext cx="9144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D74A823-7BE6-41E1-B661-12683F2C1F5E}"/>
              </a:ext>
            </a:extLst>
          </p:cNvPr>
          <p:cNvSpPr/>
          <p:nvPr/>
        </p:nvSpPr>
        <p:spPr>
          <a:xfrm>
            <a:off x="1027430" y="215452"/>
            <a:ext cx="5262188"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党的二十大精神解读</a:t>
            </a:r>
          </a:p>
        </p:txBody>
      </p:sp>
      <p:sp>
        <p:nvSpPr>
          <p:cNvPr id="36" name="Freeform 29">
            <a:extLst>
              <a:ext uri="{FF2B5EF4-FFF2-40B4-BE49-F238E27FC236}">
                <a16:creationId xmlns:a16="http://schemas.microsoft.com/office/drawing/2014/main" id="{DB3E9888-B1DE-415E-BA62-F71915AA6C20}"/>
              </a:ext>
            </a:extLst>
          </p:cNvPr>
          <p:cNvSpPr/>
          <p:nvPr/>
        </p:nvSpPr>
        <p:spPr bwMode="auto">
          <a:xfrm>
            <a:off x="288469" y="1250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8EA34F42-DB17-4F5C-BE9D-9FD952E160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8260" y="135902"/>
            <a:ext cx="1364574" cy="568573"/>
          </a:xfrm>
          <a:prstGeom prst="rect">
            <a:avLst/>
          </a:prstGeom>
        </p:spPr>
      </p:pic>
      <p:sp>
        <p:nvSpPr>
          <p:cNvPr id="6" name="文本框 5">
            <a:extLst>
              <a:ext uri="{FF2B5EF4-FFF2-40B4-BE49-F238E27FC236}">
                <a16:creationId xmlns:a16="http://schemas.microsoft.com/office/drawing/2014/main" id="{47BC197D-90AD-4A38-39E2-B698EC0F17A0}"/>
              </a:ext>
            </a:extLst>
          </p:cNvPr>
          <p:cNvSpPr txBox="1"/>
          <p:nvPr/>
        </p:nvSpPr>
        <p:spPr>
          <a:xfrm>
            <a:off x="779740" y="1241643"/>
            <a:ext cx="6928520" cy="3477875"/>
          </a:xfrm>
          <a:prstGeom prst="rect">
            <a:avLst/>
          </a:prstGeom>
          <a:noFill/>
        </p:spPr>
        <p:txBody>
          <a:bodyPr wrap="square">
            <a:spAutoFit/>
          </a:bodyPr>
          <a:lstStyle/>
          <a:p>
            <a:pPr marL="342900" indent="-342900">
              <a:buFont typeface="Arial" panose="020B0604020202020204" pitchFamily="34" charset="0"/>
              <a:buChar char="•"/>
            </a:pPr>
            <a:r>
              <a:rPr lang="zh-CN" altLang="en-US" sz="2000" i="0" u="none" strike="noStrike" dirty="0">
                <a:effectLst/>
              </a:rPr>
              <a:t>二十大精神的内涵：党的二十大精神是指导我们前进的行动指南，它强调了创新、协调、绿色、开放、共享的发展理念，以及全面深化改革、全面依法治国、全面从严治党等重要思想。这些精神内涵为我们提供了明确的发展方向和行动准则。</a:t>
            </a:r>
            <a:endParaRPr lang="en-US" altLang="zh-CN" sz="2000" i="0" u="none" strike="noStrike" dirty="0">
              <a:effectLst/>
            </a:endParaRPr>
          </a:p>
          <a:p>
            <a:pPr marL="342900" indent="-342900">
              <a:buFont typeface="Arial" panose="020B0604020202020204" pitchFamily="34" charset="0"/>
              <a:buChar char="•"/>
            </a:pPr>
            <a:endParaRPr lang="zh-CN" altLang="en-US" sz="2000" i="0" u="none" strike="noStrike" dirty="0">
              <a:effectLst/>
            </a:endParaRPr>
          </a:p>
          <a:p>
            <a:pPr marL="342900" indent="-342900">
              <a:buFont typeface="Arial" panose="020B0604020202020204" pitchFamily="34" charset="0"/>
              <a:buChar char="•"/>
            </a:pPr>
            <a:r>
              <a:rPr lang="zh-CN" altLang="en-US" sz="2000" i="0" u="none" strike="noStrike" dirty="0">
                <a:effectLst/>
              </a:rPr>
              <a:t>二十大精神在计算机领域的应用：计算机专业作为当今社会发展的重要领域，需要深入贯彻党的二十大精神。这包括在计算机科学研究、技术创新、产业升级等方面，注重创新驱动、协调发展，推动绿色计算、开放共享，以及在计算机领域全面深化改革、推进依法治“网”等。</a:t>
            </a:r>
          </a:p>
        </p:txBody>
      </p:sp>
    </p:spTree>
    <p:extLst>
      <p:ext uri="{BB962C8B-B14F-4D97-AF65-F5344CB8AC3E}">
        <p14:creationId xmlns:p14="http://schemas.microsoft.com/office/powerpoint/2010/main" val="15410257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fltVal val="0"/>
                                          </p:val>
                                        </p:tav>
                                        <p:tav tm="100000">
                                          <p:val>
                                            <p:strVal val="#ppt_w"/>
                                          </p:val>
                                        </p:tav>
                                      </p:tavLst>
                                    </p:anim>
                                    <p:anim calcmode="lin" valueType="num">
                                      <p:cBhvr>
                                        <p:cTn id="14" dur="250" fill="hold"/>
                                        <p:tgtEl>
                                          <p:spTgt spid="36"/>
                                        </p:tgtEl>
                                        <p:attrNameLst>
                                          <p:attrName>ppt_h</p:attrName>
                                        </p:attrNameLst>
                                      </p:cBhvr>
                                      <p:tavLst>
                                        <p:tav tm="0">
                                          <p:val>
                                            <p:fltVal val="0"/>
                                          </p:val>
                                        </p:tav>
                                        <p:tav tm="100000">
                                          <p:val>
                                            <p:strVal val="#ppt_h"/>
                                          </p:val>
                                        </p:tav>
                                      </p:tavLst>
                                    </p:anim>
                                    <p:animEffect transition="in" filter="fade">
                                      <p:cBhvr>
                                        <p:cTn id="15" dur="250"/>
                                        <p:tgtEl>
                                          <p:spTgt spid="36"/>
                                        </p:tgtEl>
                                      </p:cBhvr>
                                    </p:animEffect>
                                  </p:childTnLst>
                                </p:cTn>
                              </p:par>
                            </p:childTnLst>
                          </p:cTn>
                        </p:par>
                        <p:par>
                          <p:cTn id="16" fill="hold">
                            <p:stCondLst>
                              <p:cond delay="750"/>
                            </p:stCondLst>
                            <p:childTnLst>
                              <p:par>
                                <p:cTn id="17" presetID="6" presetClass="emph" presetSubtype="0" decel="100000" fill="hold" grpId="1" nodeType="afterEffect">
                                  <p:stCondLst>
                                    <p:cond delay="0"/>
                                  </p:stCondLst>
                                  <p:childTnLst>
                                    <p:animScale>
                                      <p:cBhvr>
                                        <p:cTn id="18" dur="250" fill="hold"/>
                                        <p:tgtEl>
                                          <p:spTgt spid="36"/>
                                        </p:tgtEl>
                                      </p:cBhvr>
                                      <p:by x="120000" y="120000"/>
                                    </p:animScale>
                                  </p:childTnLst>
                                </p:cTn>
                              </p:par>
                            </p:childTnLst>
                          </p:cTn>
                        </p:par>
                        <p:par>
                          <p:cTn id="19" fill="hold">
                            <p:stCondLst>
                              <p:cond delay="1000"/>
                            </p:stCondLst>
                            <p:childTnLst>
                              <p:par>
                                <p:cTn id="20" presetID="6" presetClass="emph" presetSubtype="0" decel="100000" fill="hold" grpId="2" nodeType="afterEffect">
                                  <p:stCondLst>
                                    <p:cond delay="0"/>
                                  </p:stCondLst>
                                  <p:childTnLst>
                                    <p:animScale>
                                      <p:cBhvr>
                                        <p:cTn id="21" dur="250" fill="hold"/>
                                        <p:tgtEl>
                                          <p:spTgt spid="36"/>
                                        </p:tgtEl>
                                      </p:cBhvr>
                                      <p:by x="83000" y="83000"/>
                                    </p:animScale>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35" presetClass="path" presetSubtype="0" accel="50000" decel="50000" fill="hold" grpId="1" nodeType="withEffect">
                                  <p:stCondLst>
                                    <p:cond delay="0"/>
                                  </p:stCondLst>
                                  <p:childTnLst>
                                    <p:animMotion origin="layout" path="M 0 1.60494E-6 L -0.30278 1.60494E-6 " pathEditMode="relative" rAng="0" ptsTypes="AA">
                                      <p:cBhvr>
                                        <p:cTn id="28" dur="1000" spd="-100000" fill="hold"/>
                                        <p:tgtEl>
                                          <p:spTgt spid="35"/>
                                        </p:tgtEl>
                                        <p:attrNameLst>
                                          <p:attrName>ppt_x</p:attrName>
                                          <p:attrName>ppt_y</p:attrName>
                                        </p:attrNameLst>
                                      </p:cBhvr>
                                      <p:rCtr x="-15139" y="0"/>
                                    </p:animMotion>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6"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2" y="2981470"/>
            <a:ext cx="9296654" cy="2182567"/>
            <a:chOff x="2" y="2981470"/>
            <a:chExt cx="9296654" cy="2182567"/>
          </a:xfrm>
        </p:grpSpPr>
        <p:sp>
          <p:nvSpPr>
            <p:cNvPr id="17" name="矩形 16">
              <a:extLst>
                <a:ext uri="{FF2B5EF4-FFF2-40B4-BE49-F238E27FC236}">
                  <a16:creationId xmlns:a16="http://schemas.microsoft.com/office/drawing/2014/main" id="{A6E05862-1B44-45AB-9BDC-772FA8918E2C}"/>
                </a:ext>
              </a:extLst>
            </p:cNvPr>
            <p:cNvSpPr/>
            <p:nvPr/>
          </p:nvSpPr>
          <p:spPr>
            <a:xfrm>
              <a:off x="2" y="4969255"/>
              <a:ext cx="9143999" cy="194782"/>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cxnSp>
        <p:nvCxnSpPr>
          <p:cNvPr id="34" name="直接连接符 33">
            <a:extLst>
              <a:ext uri="{FF2B5EF4-FFF2-40B4-BE49-F238E27FC236}">
                <a16:creationId xmlns:a16="http://schemas.microsoft.com/office/drawing/2014/main" id="{9202D99D-1D2E-4025-A591-F1A8A6E9B6D2}"/>
              </a:ext>
            </a:extLst>
          </p:cNvPr>
          <p:cNvCxnSpPr>
            <a:cxnSpLocks/>
          </p:cNvCxnSpPr>
          <p:nvPr/>
        </p:nvCxnSpPr>
        <p:spPr>
          <a:xfrm>
            <a:off x="0" y="771550"/>
            <a:ext cx="9144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D74A823-7BE6-41E1-B661-12683F2C1F5E}"/>
              </a:ext>
            </a:extLst>
          </p:cNvPr>
          <p:cNvSpPr/>
          <p:nvPr/>
        </p:nvSpPr>
        <p:spPr>
          <a:xfrm>
            <a:off x="1027430" y="215452"/>
            <a:ext cx="5262188"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党的二十大精神解读</a:t>
            </a:r>
          </a:p>
        </p:txBody>
      </p:sp>
      <p:sp>
        <p:nvSpPr>
          <p:cNvPr id="36" name="Freeform 29">
            <a:extLst>
              <a:ext uri="{FF2B5EF4-FFF2-40B4-BE49-F238E27FC236}">
                <a16:creationId xmlns:a16="http://schemas.microsoft.com/office/drawing/2014/main" id="{DB3E9888-B1DE-415E-BA62-F71915AA6C20}"/>
              </a:ext>
            </a:extLst>
          </p:cNvPr>
          <p:cNvSpPr/>
          <p:nvPr/>
        </p:nvSpPr>
        <p:spPr bwMode="auto">
          <a:xfrm>
            <a:off x="288469" y="1250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8EA34F42-DB17-4F5C-BE9D-9FD952E160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8260" y="135902"/>
            <a:ext cx="1364574" cy="568573"/>
          </a:xfrm>
          <a:prstGeom prst="rect">
            <a:avLst/>
          </a:prstGeom>
        </p:spPr>
      </p:pic>
      <p:sp>
        <p:nvSpPr>
          <p:cNvPr id="6" name="文本框 5">
            <a:extLst>
              <a:ext uri="{FF2B5EF4-FFF2-40B4-BE49-F238E27FC236}">
                <a16:creationId xmlns:a16="http://schemas.microsoft.com/office/drawing/2014/main" id="{47BC197D-90AD-4A38-39E2-B698EC0F17A0}"/>
              </a:ext>
            </a:extLst>
          </p:cNvPr>
          <p:cNvSpPr txBox="1"/>
          <p:nvPr/>
        </p:nvSpPr>
        <p:spPr>
          <a:xfrm>
            <a:off x="878502" y="1190919"/>
            <a:ext cx="6933858" cy="3477875"/>
          </a:xfrm>
          <a:prstGeom prst="rect">
            <a:avLst/>
          </a:prstGeom>
          <a:noFill/>
        </p:spPr>
        <p:txBody>
          <a:bodyPr wrap="square">
            <a:spAutoFit/>
          </a:bodyPr>
          <a:lstStyle/>
          <a:p>
            <a:pPr marL="342900" indent="-342900">
              <a:buFont typeface="Arial" panose="020B0604020202020204" pitchFamily="34" charset="0"/>
              <a:buChar char="•"/>
            </a:pPr>
            <a:r>
              <a:rPr lang="zh-CN" altLang="en-US" sz="2000" i="0" u="none" strike="noStrike" dirty="0">
                <a:effectLst/>
              </a:rPr>
              <a:t>二十大精神对计算机专业学生的指导意义：作为计算机专业的学生，我们应当深入学习和领会党的二十大精神，将其作为我们学习、实践和创新的重要指导思想。这有助于我们树立正确的世界观、人生观和价值观，培养良好的职业道德和科学精神，提高我们的综合素质和社会责任感。</a:t>
            </a:r>
            <a:endParaRPr lang="en-US" altLang="zh-CN" sz="2000" i="0" u="none" strike="noStrike" dirty="0">
              <a:effectLst/>
            </a:endParaRPr>
          </a:p>
          <a:p>
            <a:pPr marL="342900" indent="-342900">
              <a:buFont typeface="Arial" panose="020B0604020202020204" pitchFamily="34" charset="0"/>
              <a:buChar char="•"/>
            </a:pPr>
            <a:endParaRPr lang="zh-CN" altLang="en-US" sz="2000" i="0" u="none" strike="noStrike" dirty="0">
              <a:effectLst/>
            </a:endParaRPr>
          </a:p>
          <a:p>
            <a:pPr marL="342900" indent="-342900">
              <a:buFont typeface="Arial" panose="020B0604020202020204" pitchFamily="34" charset="0"/>
              <a:buChar char="•"/>
            </a:pPr>
            <a:r>
              <a:rPr lang="zh-CN" altLang="en-US" sz="2000" i="0" u="none" strike="noStrike" dirty="0">
                <a:effectLst/>
              </a:rPr>
              <a:t>通过以上内容的展开，我们可以看到，结合计算机专业特色，围绕“党的二十大精神”设计的微课大纲，能够帮助学生更好地理解和应用党的二十大精神，提高他们的思想认识和实践能力。同时，也有助于推动计算机专业的发展和进步，为实现中华民族伟大复兴的中国梦贡献力量。</a:t>
            </a:r>
          </a:p>
        </p:txBody>
      </p:sp>
    </p:spTree>
    <p:extLst>
      <p:ext uri="{BB962C8B-B14F-4D97-AF65-F5344CB8AC3E}">
        <p14:creationId xmlns:p14="http://schemas.microsoft.com/office/powerpoint/2010/main" val="2706108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fltVal val="0"/>
                                          </p:val>
                                        </p:tav>
                                        <p:tav tm="100000">
                                          <p:val>
                                            <p:strVal val="#ppt_w"/>
                                          </p:val>
                                        </p:tav>
                                      </p:tavLst>
                                    </p:anim>
                                    <p:anim calcmode="lin" valueType="num">
                                      <p:cBhvr>
                                        <p:cTn id="14" dur="250" fill="hold"/>
                                        <p:tgtEl>
                                          <p:spTgt spid="36"/>
                                        </p:tgtEl>
                                        <p:attrNameLst>
                                          <p:attrName>ppt_h</p:attrName>
                                        </p:attrNameLst>
                                      </p:cBhvr>
                                      <p:tavLst>
                                        <p:tav tm="0">
                                          <p:val>
                                            <p:fltVal val="0"/>
                                          </p:val>
                                        </p:tav>
                                        <p:tav tm="100000">
                                          <p:val>
                                            <p:strVal val="#ppt_h"/>
                                          </p:val>
                                        </p:tav>
                                      </p:tavLst>
                                    </p:anim>
                                    <p:animEffect transition="in" filter="fade">
                                      <p:cBhvr>
                                        <p:cTn id="15" dur="250"/>
                                        <p:tgtEl>
                                          <p:spTgt spid="36"/>
                                        </p:tgtEl>
                                      </p:cBhvr>
                                    </p:animEffect>
                                  </p:childTnLst>
                                </p:cTn>
                              </p:par>
                            </p:childTnLst>
                          </p:cTn>
                        </p:par>
                        <p:par>
                          <p:cTn id="16" fill="hold">
                            <p:stCondLst>
                              <p:cond delay="750"/>
                            </p:stCondLst>
                            <p:childTnLst>
                              <p:par>
                                <p:cTn id="17" presetID="6" presetClass="emph" presetSubtype="0" decel="100000" fill="hold" grpId="1" nodeType="afterEffect">
                                  <p:stCondLst>
                                    <p:cond delay="0"/>
                                  </p:stCondLst>
                                  <p:childTnLst>
                                    <p:animScale>
                                      <p:cBhvr>
                                        <p:cTn id="18" dur="250" fill="hold"/>
                                        <p:tgtEl>
                                          <p:spTgt spid="36"/>
                                        </p:tgtEl>
                                      </p:cBhvr>
                                      <p:by x="120000" y="120000"/>
                                    </p:animScale>
                                  </p:childTnLst>
                                </p:cTn>
                              </p:par>
                            </p:childTnLst>
                          </p:cTn>
                        </p:par>
                        <p:par>
                          <p:cTn id="19" fill="hold">
                            <p:stCondLst>
                              <p:cond delay="1000"/>
                            </p:stCondLst>
                            <p:childTnLst>
                              <p:par>
                                <p:cTn id="20" presetID="6" presetClass="emph" presetSubtype="0" decel="100000" fill="hold" grpId="2" nodeType="afterEffect">
                                  <p:stCondLst>
                                    <p:cond delay="0"/>
                                  </p:stCondLst>
                                  <p:childTnLst>
                                    <p:animScale>
                                      <p:cBhvr>
                                        <p:cTn id="21" dur="250" fill="hold"/>
                                        <p:tgtEl>
                                          <p:spTgt spid="36"/>
                                        </p:tgtEl>
                                      </p:cBhvr>
                                      <p:by x="83000" y="83000"/>
                                    </p:animScale>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35" presetClass="path" presetSubtype="0" accel="50000" decel="50000" fill="hold" grpId="1" nodeType="withEffect">
                                  <p:stCondLst>
                                    <p:cond delay="0"/>
                                  </p:stCondLst>
                                  <p:childTnLst>
                                    <p:animMotion origin="layout" path="M 0 1.60494E-6 L -0.30278 1.60494E-6 " pathEditMode="relative" rAng="0" ptsTypes="AA">
                                      <p:cBhvr>
                                        <p:cTn id="28" dur="1000" spd="-100000" fill="hold"/>
                                        <p:tgtEl>
                                          <p:spTgt spid="35"/>
                                        </p:tgtEl>
                                        <p:attrNameLst>
                                          <p:attrName>ppt_x</p:attrName>
                                          <p:attrName>ppt_y</p:attrName>
                                        </p:attrNameLst>
                                      </p:cBhvr>
                                      <p:rCtr x="-15139" y="0"/>
                                    </p:animMotion>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6"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1" y="2981470"/>
            <a:ext cx="9296655" cy="2182567"/>
            <a:chOff x="1" y="2981470"/>
            <a:chExt cx="9296655" cy="2182567"/>
          </a:xfrm>
        </p:grpSpPr>
        <p:grpSp>
          <p:nvGrpSpPr>
            <p:cNvPr id="10" name="组合 9">
              <a:extLst>
                <a:ext uri="{FF2B5EF4-FFF2-40B4-BE49-F238E27FC236}">
                  <a16:creationId xmlns:a16="http://schemas.microsoft.com/office/drawing/2014/main" id="{C4C0CEA8-AF97-4E14-81E8-858B97145556}"/>
                </a:ext>
              </a:extLst>
            </p:cNvPr>
            <p:cNvGrpSpPr/>
            <p:nvPr/>
          </p:nvGrpSpPr>
          <p:grpSpPr>
            <a:xfrm>
              <a:off x="1" y="3586985"/>
              <a:ext cx="9144000" cy="1577052"/>
              <a:chOff x="168" y="4748758"/>
              <a:chExt cx="12238925" cy="2110830"/>
            </a:xfrm>
          </p:grpSpPr>
          <p:pic>
            <p:nvPicPr>
              <p:cNvPr id="13" name="图片 12">
                <a:extLst>
                  <a:ext uri="{FF2B5EF4-FFF2-40B4-BE49-F238E27FC236}">
                    <a16:creationId xmlns:a16="http://schemas.microsoft.com/office/drawing/2014/main" id="{0FC8305A-8FA9-4504-BF8B-D9469740FE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204796" y="4748758"/>
                <a:ext cx="2036340" cy="848475"/>
              </a:xfrm>
              <a:prstGeom prst="rect">
                <a:avLst/>
              </a:prstGeom>
            </p:spPr>
          </p:pic>
          <p:grpSp>
            <p:nvGrpSpPr>
              <p:cNvPr id="15" name="组合 14">
                <a:extLst>
                  <a:ext uri="{FF2B5EF4-FFF2-40B4-BE49-F238E27FC236}">
                    <a16:creationId xmlns:a16="http://schemas.microsoft.com/office/drawing/2014/main" id="{CB7A0615-2425-498C-9652-7444A3565138}"/>
                  </a:ext>
                </a:extLst>
              </p:cNvPr>
              <p:cNvGrpSpPr/>
              <p:nvPr/>
            </p:nvGrpSpPr>
            <p:grpSpPr>
              <a:xfrm>
                <a:off x="168" y="5270646"/>
                <a:ext cx="12238925" cy="1588942"/>
                <a:chOff x="168" y="5270646"/>
                <a:chExt cx="12238925" cy="1588942"/>
              </a:xfrm>
            </p:grpSpPr>
            <p:pic>
              <p:nvPicPr>
                <p:cNvPr id="16" name="图片 15">
                  <a:extLst>
                    <a:ext uri="{FF2B5EF4-FFF2-40B4-BE49-F238E27FC236}">
                      <a16:creationId xmlns:a16="http://schemas.microsoft.com/office/drawing/2014/main" id="{CDB6115C-3E85-4B93-94F5-EC23E5D445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68" y="5270646"/>
                  <a:ext cx="8581769" cy="1549929"/>
                </a:xfrm>
                <a:prstGeom prst="rect">
                  <a:avLst/>
                </a:prstGeom>
              </p:spPr>
            </p:pic>
            <p:sp>
              <p:nvSpPr>
                <p:cNvPr id="17" name="矩形 16">
                  <a:extLst>
                    <a:ext uri="{FF2B5EF4-FFF2-40B4-BE49-F238E27FC236}">
                      <a16:creationId xmlns:a16="http://schemas.microsoft.com/office/drawing/2014/main" id="{A6E05862-1B44-45AB-9BDC-772FA8918E2C}"/>
                    </a:ext>
                  </a:extLst>
                </p:cNvPr>
                <p:cNvSpPr/>
                <p:nvPr/>
              </p:nvSpPr>
              <p:spPr>
                <a:xfrm>
                  <a:off x="169" y="6598879"/>
                  <a:ext cx="12238924" cy="260709"/>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sp>
        <p:nvSpPr>
          <p:cNvPr id="14" name="矩形 13"/>
          <p:cNvSpPr/>
          <p:nvPr/>
        </p:nvSpPr>
        <p:spPr>
          <a:xfrm>
            <a:off x="3710225" y="915566"/>
            <a:ext cx="1723549" cy="707886"/>
          </a:xfrm>
          <a:prstGeom prst="rect">
            <a:avLst/>
          </a:prstGeom>
          <a:solidFill>
            <a:schemeClr val="accent2"/>
          </a:solidFill>
        </p:spPr>
        <p:txBody>
          <a:bodyPr wrap="none">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第二章</a:t>
            </a:r>
          </a:p>
        </p:txBody>
      </p:sp>
      <p:sp>
        <p:nvSpPr>
          <p:cNvPr id="18" name="TextBox 1">
            <a:extLst>
              <a:ext uri="{FF2B5EF4-FFF2-40B4-BE49-F238E27FC236}">
                <a16:creationId xmlns:a16="http://schemas.microsoft.com/office/drawing/2014/main" id="{94AA414E-7A68-4400-9038-F556E5514D7C}"/>
              </a:ext>
            </a:extLst>
          </p:cNvPr>
          <p:cNvSpPr txBox="1"/>
          <p:nvPr/>
        </p:nvSpPr>
        <p:spPr>
          <a:xfrm>
            <a:off x="561181" y="2142068"/>
            <a:ext cx="8186824" cy="830983"/>
          </a:xfrm>
          <a:prstGeom prst="rect">
            <a:avLst/>
          </a:prstGeom>
          <a:noFill/>
        </p:spPr>
        <p:txBody>
          <a:bodyPr wrap="none" lIns="91424" tIns="45713" rIns="91424" bIns="45713" rtlCol="0">
            <a:spAutoFit/>
          </a:bodyPr>
          <a:lstStyle/>
          <a:p>
            <a:pPr marL="0" lvl="1" algn="ctr"/>
            <a:r>
              <a:rPr lang="zh-CN" altLang="en-US" sz="4800" b="1" dirty="0">
                <a:solidFill>
                  <a:srgbClr val="C00000"/>
                </a:solidFill>
                <a:latin typeface="Arial" panose="020B0604020202020204" pitchFamily="34" charset="0"/>
                <a:ea typeface="微软雅黑" pitchFamily="34" charset="-122"/>
                <a:sym typeface="Arial" panose="020B0604020202020204" pitchFamily="34" charset="0"/>
              </a:rPr>
              <a:t>专业特色与二十大精神的结合</a:t>
            </a:r>
          </a:p>
        </p:txBody>
      </p:sp>
    </p:spTree>
    <p:extLst>
      <p:ext uri="{BB962C8B-B14F-4D97-AF65-F5344CB8AC3E}">
        <p14:creationId xmlns:p14="http://schemas.microsoft.com/office/powerpoint/2010/main" val="399811755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2" y="2981470"/>
            <a:ext cx="9296654" cy="2182567"/>
            <a:chOff x="2" y="2981470"/>
            <a:chExt cx="9296654" cy="2182567"/>
          </a:xfrm>
        </p:grpSpPr>
        <p:sp>
          <p:nvSpPr>
            <p:cNvPr id="17" name="矩形 16">
              <a:extLst>
                <a:ext uri="{FF2B5EF4-FFF2-40B4-BE49-F238E27FC236}">
                  <a16:creationId xmlns:a16="http://schemas.microsoft.com/office/drawing/2014/main" id="{A6E05862-1B44-45AB-9BDC-772FA8918E2C}"/>
                </a:ext>
              </a:extLst>
            </p:cNvPr>
            <p:cNvSpPr/>
            <p:nvPr/>
          </p:nvSpPr>
          <p:spPr>
            <a:xfrm>
              <a:off x="2" y="4969255"/>
              <a:ext cx="9143999" cy="194782"/>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cxnSp>
        <p:nvCxnSpPr>
          <p:cNvPr id="34" name="直接连接符 33">
            <a:extLst>
              <a:ext uri="{FF2B5EF4-FFF2-40B4-BE49-F238E27FC236}">
                <a16:creationId xmlns:a16="http://schemas.microsoft.com/office/drawing/2014/main" id="{9202D99D-1D2E-4025-A591-F1A8A6E9B6D2}"/>
              </a:ext>
            </a:extLst>
          </p:cNvPr>
          <p:cNvCxnSpPr>
            <a:cxnSpLocks/>
          </p:cNvCxnSpPr>
          <p:nvPr/>
        </p:nvCxnSpPr>
        <p:spPr>
          <a:xfrm>
            <a:off x="0" y="771550"/>
            <a:ext cx="9144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D74A823-7BE6-41E1-B661-12683F2C1F5E}"/>
              </a:ext>
            </a:extLst>
          </p:cNvPr>
          <p:cNvSpPr/>
          <p:nvPr/>
        </p:nvSpPr>
        <p:spPr>
          <a:xfrm>
            <a:off x="1027430" y="215452"/>
            <a:ext cx="5262188" cy="461665"/>
          </a:xfrm>
          <a:prstGeom prst="rect">
            <a:avLst/>
          </a:prstGeom>
        </p:spPr>
        <p:txBody>
          <a:bodyPr wrap="square">
            <a:spAutoFit/>
          </a:bodyPr>
          <a:lstStyle/>
          <a:p>
            <a:pPr>
              <a:lnSpc>
                <a:spcPct val="100000"/>
              </a:lnSpc>
              <a:spcBef>
                <a:spcPts val="0"/>
              </a:spcBef>
            </a:pPr>
            <a:r>
              <a:rPr lang="zh-CN" altLang="en-US" sz="2400" b="1" kern="0" dirty="0">
                <a:solidFill>
                  <a:srgbClr val="C00000"/>
                </a:solidFill>
                <a:latin typeface="Arial" panose="020B0604020202020204" pitchFamily="34" charset="0"/>
                <a:sym typeface="Arial" panose="020B0604020202020204" pitchFamily="34" charset="0"/>
              </a:rPr>
              <a:t>计算机专业的发展现状与趋势</a:t>
            </a:r>
          </a:p>
        </p:txBody>
      </p:sp>
      <p:sp>
        <p:nvSpPr>
          <p:cNvPr id="36" name="Freeform 29">
            <a:extLst>
              <a:ext uri="{FF2B5EF4-FFF2-40B4-BE49-F238E27FC236}">
                <a16:creationId xmlns:a16="http://schemas.microsoft.com/office/drawing/2014/main" id="{DB3E9888-B1DE-415E-BA62-F71915AA6C20}"/>
              </a:ext>
            </a:extLst>
          </p:cNvPr>
          <p:cNvSpPr/>
          <p:nvPr/>
        </p:nvSpPr>
        <p:spPr bwMode="auto">
          <a:xfrm>
            <a:off x="288469" y="1250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8EA34F42-DB17-4F5C-BE9D-9FD952E160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8260" y="135902"/>
            <a:ext cx="1364574" cy="568573"/>
          </a:xfrm>
          <a:prstGeom prst="rect">
            <a:avLst/>
          </a:prstGeom>
        </p:spPr>
      </p:pic>
      <p:sp>
        <p:nvSpPr>
          <p:cNvPr id="41" name="圆角矩形 4">
            <a:extLst>
              <a:ext uri="{FF2B5EF4-FFF2-40B4-BE49-F238E27FC236}">
                <a16:creationId xmlns:a16="http://schemas.microsoft.com/office/drawing/2014/main" id="{1E9B6D34-AC4C-43B7-A4D3-83855E091485}"/>
              </a:ext>
            </a:extLst>
          </p:cNvPr>
          <p:cNvSpPr/>
          <p:nvPr/>
        </p:nvSpPr>
        <p:spPr>
          <a:xfrm>
            <a:off x="571590" y="2332395"/>
            <a:ext cx="4432457" cy="52738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a:extLst>
              <a:ext uri="{FF2B5EF4-FFF2-40B4-BE49-F238E27FC236}">
                <a16:creationId xmlns:a16="http://schemas.microsoft.com/office/drawing/2014/main" id="{B8D79519-66F8-4A39-AC92-EEA1BEC009AF}"/>
              </a:ext>
            </a:extLst>
          </p:cNvPr>
          <p:cNvGrpSpPr/>
          <p:nvPr/>
        </p:nvGrpSpPr>
        <p:grpSpPr>
          <a:xfrm>
            <a:off x="524917" y="1728969"/>
            <a:ext cx="1566238" cy="489098"/>
            <a:chOff x="879249" y="1626781"/>
            <a:chExt cx="3005225" cy="489098"/>
          </a:xfrm>
        </p:grpSpPr>
        <p:sp>
          <p:nvSpPr>
            <p:cNvPr id="44" name="圆角矩形 6">
              <a:extLst>
                <a:ext uri="{FF2B5EF4-FFF2-40B4-BE49-F238E27FC236}">
                  <a16:creationId xmlns:a16="http://schemas.microsoft.com/office/drawing/2014/main" id="{AC298918-1FB7-4450-ABBB-47CAF40FD0F2}"/>
                </a:ext>
              </a:extLst>
            </p:cNvPr>
            <p:cNvSpPr/>
            <p:nvPr/>
          </p:nvSpPr>
          <p:spPr>
            <a:xfrm>
              <a:off x="879249" y="1626781"/>
              <a:ext cx="3005225" cy="4890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标题 1">
              <a:extLst>
                <a:ext uri="{FF2B5EF4-FFF2-40B4-BE49-F238E27FC236}">
                  <a16:creationId xmlns:a16="http://schemas.microsoft.com/office/drawing/2014/main" id="{5E1E083F-D075-456F-A5E9-BE9EE3395A84}"/>
                </a:ext>
              </a:extLst>
            </p:cNvPr>
            <p:cNvSpPr txBox="1">
              <a:spLocks/>
            </p:cNvSpPr>
            <p:nvPr/>
          </p:nvSpPr>
          <p:spPr>
            <a:xfrm>
              <a:off x="979146" y="1652829"/>
              <a:ext cx="1366445" cy="43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a:solidFill>
                    <a:schemeClr val="bg1"/>
                  </a:solidFill>
                  <a:latin typeface="Arial" panose="020B0604020202020204" pitchFamily="34" charset="0"/>
                  <a:sym typeface="Arial" panose="020B0604020202020204" pitchFamily="34" charset="0"/>
                </a:rPr>
                <a:t>发展现状</a:t>
              </a:r>
            </a:p>
          </p:txBody>
        </p:sp>
      </p:grpSp>
      <p:sp>
        <p:nvSpPr>
          <p:cNvPr id="50" name="标题 1">
            <a:extLst>
              <a:ext uri="{FF2B5EF4-FFF2-40B4-BE49-F238E27FC236}">
                <a16:creationId xmlns:a16="http://schemas.microsoft.com/office/drawing/2014/main" id="{70CB07C3-79E0-4421-81B2-57C4DC013E00}"/>
              </a:ext>
            </a:extLst>
          </p:cNvPr>
          <p:cNvSpPr txBox="1">
            <a:spLocks/>
          </p:cNvSpPr>
          <p:nvPr/>
        </p:nvSpPr>
        <p:spPr>
          <a:xfrm>
            <a:off x="624812" y="2346808"/>
            <a:ext cx="4432457" cy="4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1400" kern="0" dirty="0">
                <a:latin typeface="Arial" panose="020B0604020202020204" pitchFamily="34" charset="0"/>
                <a:sym typeface="Arial" panose="020B0604020202020204" pitchFamily="34" charset="0"/>
              </a:rPr>
              <a:t>随着科技的飞速发展，计算机专业在各个领域都得到了广泛应用，成为当今社会不可或缺的重要支柱。</a:t>
            </a:r>
          </a:p>
        </p:txBody>
      </p:sp>
      <p:sp>
        <p:nvSpPr>
          <p:cNvPr id="58" name="圆角矩形 16">
            <a:extLst>
              <a:ext uri="{FF2B5EF4-FFF2-40B4-BE49-F238E27FC236}">
                <a16:creationId xmlns:a16="http://schemas.microsoft.com/office/drawing/2014/main" id="{DF8FFE35-9163-487F-B44F-80E167C404B6}"/>
              </a:ext>
            </a:extLst>
          </p:cNvPr>
          <p:cNvSpPr/>
          <p:nvPr/>
        </p:nvSpPr>
        <p:spPr>
          <a:xfrm>
            <a:off x="524916" y="3726002"/>
            <a:ext cx="4479131" cy="50352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标题 1">
            <a:extLst>
              <a:ext uri="{FF2B5EF4-FFF2-40B4-BE49-F238E27FC236}">
                <a16:creationId xmlns:a16="http://schemas.microsoft.com/office/drawing/2014/main" id="{DDEFF5E9-85BA-41C2-BB14-0D5154E52282}"/>
              </a:ext>
            </a:extLst>
          </p:cNvPr>
          <p:cNvSpPr txBox="1">
            <a:spLocks/>
          </p:cNvSpPr>
          <p:nvPr/>
        </p:nvSpPr>
        <p:spPr>
          <a:xfrm>
            <a:off x="581356" y="3740186"/>
            <a:ext cx="4494700" cy="4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1400" kern="0" dirty="0">
                <a:latin typeface="Arial" panose="020B0604020202020204" pitchFamily="34" charset="0"/>
                <a:sym typeface="Arial" panose="020B0604020202020204" pitchFamily="34" charset="0"/>
              </a:rPr>
              <a:t>未来，计算机专业将继续朝着智能化、自动化、云计算、大数据等方向发展，为人类创造更多的价值。</a:t>
            </a:r>
          </a:p>
        </p:txBody>
      </p:sp>
      <p:grpSp>
        <p:nvGrpSpPr>
          <p:cNvPr id="67" name="组合 66">
            <a:extLst>
              <a:ext uri="{FF2B5EF4-FFF2-40B4-BE49-F238E27FC236}">
                <a16:creationId xmlns:a16="http://schemas.microsoft.com/office/drawing/2014/main" id="{F2C55AB4-7E91-4023-BCFA-B7E6830E7AA1}"/>
              </a:ext>
            </a:extLst>
          </p:cNvPr>
          <p:cNvGrpSpPr/>
          <p:nvPr/>
        </p:nvGrpSpPr>
        <p:grpSpPr>
          <a:xfrm>
            <a:off x="524916" y="3111663"/>
            <a:ext cx="1566238" cy="489098"/>
            <a:chOff x="879250" y="1626781"/>
            <a:chExt cx="1566238" cy="489098"/>
          </a:xfrm>
        </p:grpSpPr>
        <p:sp>
          <p:nvSpPr>
            <p:cNvPr id="68" name="圆角矩形 13">
              <a:extLst>
                <a:ext uri="{FF2B5EF4-FFF2-40B4-BE49-F238E27FC236}">
                  <a16:creationId xmlns:a16="http://schemas.microsoft.com/office/drawing/2014/main" id="{567BF992-E9FF-4901-BEF8-744990801BC6}"/>
                </a:ext>
              </a:extLst>
            </p:cNvPr>
            <p:cNvSpPr/>
            <p:nvPr/>
          </p:nvSpPr>
          <p:spPr>
            <a:xfrm>
              <a:off x="879250" y="1626781"/>
              <a:ext cx="1566238" cy="4890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标题 1">
              <a:extLst>
                <a:ext uri="{FF2B5EF4-FFF2-40B4-BE49-F238E27FC236}">
                  <a16:creationId xmlns:a16="http://schemas.microsoft.com/office/drawing/2014/main" id="{5F0755D1-C129-4A0E-82D0-396288D8C891}"/>
                </a:ext>
              </a:extLst>
            </p:cNvPr>
            <p:cNvSpPr txBox="1">
              <a:spLocks/>
            </p:cNvSpPr>
            <p:nvPr/>
          </p:nvSpPr>
          <p:spPr>
            <a:xfrm>
              <a:off x="979146" y="1652829"/>
              <a:ext cx="1366445" cy="43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a:solidFill>
                    <a:schemeClr val="bg1"/>
                  </a:solidFill>
                  <a:latin typeface="Arial" panose="020B0604020202020204" pitchFamily="34" charset="0"/>
                  <a:sym typeface="Arial" panose="020B0604020202020204" pitchFamily="34" charset="0"/>
                </a:rPr>
                <a:t>发展趋势</a:t>
              </a:r>
            </a:p>
          </p:txBody>
        </p:sp>
      </p:grpSp>
      <p:grpSp>
        <p:nvGrpSpPr>
          <p:cNvPr id="24" name="组合 23">
            <a:extLst>
              <a:ext uri="{FF2B5EF4-FFF2-40B4-BE49-F238E27FC236}">
                <a16:creationId xmlns:a16="http://schemas.microsoft.com/office/drawing/2014/main" id="{4BC88829-CC38-49F4-AA3F-E098F162FC6C}"/>
              </a:ext>
            </a:extLst>
          </p:cNvPr>
          <p:cNvGrpSpPr/>
          <p:nvPr/>
        </p:nvGrpSpPr>
        <p:grpSpPr>
          <a:xfrm>
            <a:off x="1016274" y="1057460"/>
            <a:ext cx="1695618" cy="489098"/>
            <a:chOff x="879250" y="1626781"/>
            <a:chExt cx="5159660" cy="489098"/>
          </a:xfrm>
        </p:grpSpPr>
        <p:sp>
          <p:nvSpPr>
            <p:cNvPr id="25" name="圆角矩形 6">
              <a:extLst>
                <a:ext uri="{FF2B5EF4-FFF2-40B4-BE49-F238E27FC236}">
                  <a16:creationId xmlns:a16="http://schemas.microsoft.com/office/drawing/2014/main" id="{F319C45D-7565-42BA-9D31-6AA6B97BC718}"/>
                </a:ext>
              </a:extLst>
            </p:cNvPr>
            <p:cNvSpPr/>
            <p:nvPr/>
          </p:nvSpPr>
          <p:spPr>
            <a:xfrm>
              <a:off x="879250" y="1626781"/>
              <a:ext cx="5159660" cy="4890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标题 1">
              <a:extLst>
                <a:ext uri="{FF2B5EF4-FFF2-40B4-BE49-F238E27FC236}">
                  <a16:creationId xmlns:a16="http://schemas.microsoft.com/office/drawing/2014/main" id="{5B0F6D45-61FC-4D3B-BCEE-F247CB09AAB9}"/>
                </a:ext>
              </a:extLst>
            </p:cNvPr>
            <p:cNvSpPr txBox="1">
              <a:spLocks/>
            </p:cNvSpPr>
            <p:nvPr/>
          </p:nvSpPr>
          <p:spPr>
            <a:xfrm>
              <a:off x="979146" y="1652829"/>
              <a:ext cx="1674222" cy="43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a:solidFill>
                    <a:schemeClr val="bg1"/>
                  </a:solidFill>
                  <a:latin typeface="Arial" panose="020B0604020202020204" pitchFamily="34" charset="0"/>
                  <a:sym typeface="Arial" panose="020B0604020202020204" pitchFamily="34" charset="0"/>
                </a:rPr>
                <a:t>计算机专业</a:t>
              </a:r>
            </a:p>
          </p:txBody>
        </p:sp>
      </p:grpSp>
      <p:pic>
        <p:nvPicPr>
          <p:cNvPr id="1026" name="Picture 2">
            <a:extLst>
              <a:ext uri="{FF2B5EF4-FFF2-40B4-BE49-F238E27FC236}">
                <a16:creationId xmlns:a16="http://schemas.microsoft.com/office/drawing/2014/main" id="{ED8D742B-31DE-F21B-1FD7-45EC1F1680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485" y="825758"/>
            <a:ext cx="3524150" cy="208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6339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fltVal val="0"/>
                                          </p:val>
                                        </p:tav>
                                        <p:tav tm="100000">
                                          <p:val>
                                            <p:strVal val="#ppt_w"/>
                                          </p:val>
                                        </p:tav>
                                      </p:tavLst>
                                    </p:anim>
                                    <p:anim calcmode="lin" valueType="num">
                                      <p:cBhvr>
                                        <p:cTn id="14" dur="250" fill="hold"/>
                                        <p:tgtEl>
                                          <p:spTgt spid="36"/>
                                        </p:tgtEl>
                                        <p:attrNameLst>
                                          <p:attrName>ppt_h</p:attrName>
                                        </p:attrNameLst>
                                      </p:cBhvr>
                                      <p:tavLst>
                                        <p:tav tm="0">
                                          <p:val>
                                            <p:fltVal val="0"/>
                                          </p:val>
                                        </p:tav>
                                        <p:tav tm="100000">
                                          <p:val>
                                            <p:strVal val="#ppt_h"/>
                                          </p:val>
                                        </p:tav>
                                      </p:tavLst>
                                    </p:anim>
                                    <p:animEffect transition="in" filter="fade">
                                      <p:cBhvr>
                                        <p:cTn id="15" dur="250"/>
                                        <p:tgtEl>
                                          <p:spTgt spid="36"/>
                                        </p:tgtEl>
                                      </p:cBhvr>
                                    </p:animEffect>
                                  </p:childTnLst>
                                </p:cTn>
                              </p:par>
                            </p:childTnLst>
                          </p:cTn>
                        </p:par>
                        <p:par>
                          <p:cTn id="16" fill="hold">
                            <p:stCondLst>
                              <p:cond delay="750"/>
                            </p:stCondLst>
                            <p:childTnLst>
                              <p:par>
                                <p:cTn id="17" presetID="6" presetClass="emph" presetSubtype="0" decel="100000" fill="hold" grpId="1" nodeType="afterEffect">
                                  <p:stCondLst>
                                    <p:cond delay="0"/>
                                  </p:stCondLst>
                                  <p:childTnLst>
                                    <p:animScale>
                                      <p:cBhvr>
                                        <p:cTn id="18" dur="250" fill="hold"/>
                                        <p:tgtEl>
                                          <p:spTgt spid="36"/>
                                        </p:tgtEl>
                                      </p:cBhvr>
                                      <p:by x="120000" y="120000"/>
                                    </p:animScale>
                                  </p:childTnLst>
                                </p:cTn>
                              </p:par>
                            </p:childTnLst>
                          </p:cTn>
                        </p:par>
                        <p:par>
                          <p:cTn id="19" fill="hold">
                            <p:stCondLst>
                              <p:cond delay="1000"/>
                            </p:stCondLst>
                            <p:childTnLst>
                              <p:par>
                                <p:cTn id="20" presetID="6" presetClass="emph" presetSubtype="0" decel="100000" fill="hold" grpId="2" nodeType="afterEffect">
                                  <p:stCondLst>
                                    <p:cond delay="0"/>
                                  </p:stCondLst>
                                  <p:childTnLst>
                                    <p:animScale>
                                      <p:cBhvr>
                                        <p:cTn id="21" dur="250" fill="hold"/>
                                        <p:tgtEl>
                                          <p:spTgt spid="36"/>
                                        </p:tgtEl>
                                      </p:cBhvr>
                                      <p:by x="83000" y="83000"/>
                                    </p:animScale>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35" presetClass="path" presetSubtype="0" accel="50000" decel="50000" fill="hold" grpId="1" nodeType="withEffect">
                                  <p:stCondLst>
                                    <p:cond delay="0"/>
                                  </p:stCondLst>
                                  <p:childTnLst>
                                    <p:animMotion origin="layout" path="M 0 1.60494E-6 L -0.30278 1.60494E-6 " pathEditMode="relative" rAng="0" ptsTypes="AA">
                                      <p:cBhvr>
                                        <p:cTn id="28" dur="1000" spd="-100000" fill="hold"/>
                                        <p:tgtEl>
                                          <p:spTgt spid="35"/>
                                        </p:tgtEl>
                                        <p:attrNameLst>
                                          <p:attrName>ppt_x</p:attrName>
                                          <p:attrName>ppt_y</p:attrName>
                                        </p:attrNameLst>
                                      </p:cBhvr>
                                      <p:rCtr x="-15139" y="0"/>
                                    </p:animMotion>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heel(1)">
                                      <p:cBhvr>
                                        <p:cTn id="44" dur="20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strips(downLeft)">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fill="hold"/>
                                        <p:tgtEl>
                                          <p:spTgt spid="67"/>
                                        </p:tgtEl>
                                        <p:attrNameLst>
                                          <p:attrName>ppt_x</p:attrName>
                                        </p:attrNameLst>
                                      </p:cBhvr>
                                      <p:tavLst>
                                        <p:tav tm="0">
                                          <p:val>
                                            <p:strVal val="0-#ppt_w/2"/>
                                          </p:val>
                                        </p:tav>
                                        <p:tav tm="100000">
                                          <p:val>
                                            <p:strVal val="#ppt_x"/>
                                          </p:val>
                                        </p:tav>
                                      </p:tavLst>
                                    </p:anim>
                                    <p:anim calcmode="lin" valueType="num">
                                      <p:cBhvr additive="base">
                                        <p:cTn id="55"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heel(1)">
                                      <p:cBhvr>
                                        <p:cTn id="60" dur="20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strips(downLeft)">
                                      <p:cBhvr>
                                        <p:cTn id="65" dur="500"/>
                                        <p:tgtEl>
                                          <p:spTgt spid="6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0-#ppt_w/2"/>
                                          </p:val>
                                        </p:tav>
                                        <p:tav tm="100000">
                                          <p:val>
                                            <p:strVal val="#ppt_x"/>
                                          </p:val>
                                        </p:tav>
                                      </p:tavLst>
                                    </p:anim>
                                    <p:anim calcmode="lin" valueType="num">
                                      <p:cBhvr additive="base">
                                        <p:cTn id="7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6" grpId="2" animBg="1"/>
      <p:bldP spid="41" grpId="0" animBg="1"/>
      <p:bldP spid="50" grpId="0"/>
      <p:bldP spid="58" grpId="0" animBg="1"/>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E97FC3-E21E-4062-983F-DB6890993698}"/>
              </a:ext>
            </a:extLst>
          </p:cNvPr>
          <p:cNvGrpSpPr/>
          <p:nvPr/>
        </p:nvGrpSpPr>
        <p:grpSpPr>
          <a:xfrm>
            <a:off x="2" y="2981470"/>
            <a:ext cx="9296654" cy="2182567"/>
            <a:chOff x="2" y="2981470"/>
            <a:chExt cx="9296654" cy="2182567"/>
          </a:xfrm>
        </p:grpSpPr>
        <p:sp>
          <p:nvSpPr>
            <p:cNvPr id="17" name="矩形 16">
              <a:extLst>
                <a:ext uri="{FF2B5EF4-FFF2-40B4-BE49-F238E27FC236}">
                  <a16:creationId xmlns:a16="http://schemas.microsoft.com/office/drawing/2014/main" id="{A6E05862-1B44-45AB-9BDC-772FA8918E2C}"/>
                </a:ext>
              </a:extLst>
            </p:cNvPr>
            <p:cNvSpPr/>
            <p:nvPr/>
          </p:nvSpPr>
          <p:spPr>
            <a:xfrm>
              <a:off x="2" y="4969255"/>
              <a:ext cx="9143999" cy="194782"/>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2EACA0-4AFA-426A-AF1E-493F504935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8054096" y="2981470"/>
              <a:ext cx="1242560" cy="2061096"/>
            </a:xfrm>
            <a:prstGeom prst="rect">
              <a:avLst/>
            </a:prstGeom>
          </p:spPr>
        </p:pic>
      </p:grpSp>
      <p:cxnSp>
        <p:nvCxnSpPr>
          <p:cNvPr id="34" name="直接连接符 33">
            <a:extLst>
              <a:ext uri="{FF2B5EF4-FFF2-40B4-BE49-F238E27FC236}">
                <a16:creationId xmlns:a16="http://schemas.microsoft.com/office/drawing/2014/main" id="{9202D99D-1D2E-4025-A591-F1A8A6E9B6D2}"/>
              </a:ext>
            </a:extLst>
          </p:cNvPr>
          <p:cNvCxnSpPr>
            <a:cxnSpLocks/>
          </p:cNvCxnSpPr>
          <p:nvPr/>
        </p:nvCxnSpPr>
        <p:spPr>
          <a:xfrm>
            <a:off x="0" y="771550"/>
            <a:ext cx="9144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D74A823-7BE6-41E1-B661-12683F2C1F5E}"/>
              </a:ext>
            </a:extLst>
          </p:cNvPr>
          <p:cNvSpPr/>
          <p:nvPr/>
        </p:nvSpPr>
        <p:spPr>
          <a:xfrm>
            <a:off x="1027430" y="215452"/>
            <a:ext cx="5262188" cy="461665"/>
          </a:xfrm>
          <a:prstGeom prst="rect">
            <a:avLst/>
          </a:prstGeom>
        </p:spPr>
        <p:txBody>
          <a:bodyPr wrap="square">
            <a:spAutoFit/>
          </a:bodyPr>
          <a:lstStyle/>
          <a:p>
            <a:pPr>
              <a:lnSpc>
                <a:spcPct val="100000"/>
              </a:lnSpc>
              <a:spcBef>
                <a:spcPts val="0"/>
              </a:spcBef>
            </a:pPr>
            <a:r>
              <a:rPr lang="zh-CN" altLang="en-US" sz="2400" b="1" kern="0" dirty="0">
                <a:solidFill>
                  <a:srgbClr val="C00000"/>
                </a:solidFill>
                <a:latin typeface="Arial" panose="020B0604020202020204" pitchFamily="34" charset="0"/>
                <a:sym typeface="Arial" panose="020B0604020202020204" pitchFamily="34" charset="0"/>
              </a:rPr>
              <a:t>计算机专业在国家发展中的作用</a:t>
            </a:r>
          </a:p>
        </p:txBody>
      </p:sp>
      <p:sp>
        <p:nvSpPr>
          <p:cNvPr id="36" name="Freeform 29">
            <a:extLst>
              <a:ext uri="{FF2B5EF4-FFF2-40B4-BE49-F238E27FC236}">
                <a16:creationId xmlns:a16="http://schemas.microsoft.com/office/drawing/2014/main" id="{DB3E9888-B1DE-415E-BA62-F71915AA6C20}"/>
              </a:ext>
            </a:extLst>
          </p:cNvPr>
          <p:cNvSpPr/>
          <p:nvPr/>
        </p:nvSpPr>
        <p:spPr bwMode="auto">
          <a:xfrm>
            <a:off x="288469" y="1250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8EA34F42-DB17-4F5C-BE9D-9FD952E160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8260" y="135902"/>
            <a:ext cx="1364574" cy="568573"/>
          </a:xfrm>
          <a:prstGeom prst="rect">
            <a:avLst/>
          </a:prstGeom>
        </p:spPr>
      </p:pic>
      <p:sp>
        <p:nvSpPr>
          <p:cNvPr id="19" name="圆角矩形 7">
            <a:extLst>
              <a:ext uri="{FF2B5EF4-FFF2-40B4-BE49-F238E27FC236}">
                <a16:creationId xmlns:a16="http://schemas.microsoft.com/office/drawing/2014/main" id="{6E964357-3533-4705-8CBD-59FC994D56C1}"/>
              </a:ext>
            </a:extLst>
          </p:cNvPr>
          <p:cNvSpPr/>
          <p:nvPr/>
        </p:nvSpPr>
        <p:spPr>
          <a:xfrm>
            <a:off x="3851920" y="1331490"/>
            <a:ext cx="3759658" cy="107658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标题 1">
            <a:extLst>
              <a:ext uri="{FF2B5EF4-FFF2-40B4-BE49-F238E27FC236}">
                <a16:creationId xmlns:a16="http://schemas.microsoft.com/office/drawing/2014/main" id="{F2EAE964-4DB2-4193-8ECB-40EB9E347B84}"/>
              </a:ext>
            </a:extLst>
          </p:cNvPr>
          <p:cNvSpPr txBox="1">
            <a:spLocks/>
          </p:cNvSpPr>
          <p:nvPr/>
        </p:nvSpPr>
        <p:spPr>
          <a:xfrm>
            <a:off x="4068160" y="1471342"/>
            <a:ext cx="3311276" cy="80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1600" kern="0" dirty="0">
                <a:latin typeface="Arial" panose="020B0604020202020204" pitchFamily="34" charset="0"/>
                <a:sym typeface="Arial" panose="020B0604020202020204" pitchFamily="34" charset="0"/>
              </a:rPr>
              <a:t>计算机专业在国家经济发展中发挥着重要作用，为各行各业提供技术支持和创新动力。</a:t>
            </a:r>
          </a:p>
        </p:txBody>
      </p:sp>
      <p:grpSp>
        <p:nvGrpSpPr>
          <p:cNvPr id="4" name="组合 3">
            <a:extLst>
              <a:ext uri="{FF2B5EF4-FFF2-40B4-BE49-F238E27FC236}">
                <a16:creationId xmlns:a16="http://schemas.microsoft.com/office/drawing/2014/main" id="{4D93EC3C-A539-461C-9876-C15DC0DEE1A5}"/>
              </a:ext>
            </a:extLst>
          </p:cNvPr>
          <p:cNvGrpSpPr/>
          <p:nvPr/>
        </p:nvGrpSpPr>
        <p:grpSpPr>
          <a:xfrm>
            <a:off x="861940" y="1480258"/>
            <a:ext cx="2612662" cy="701749"/>
            <a:chOff x="3114725" y="2119939"/>
            <a:chExt cx="861241" cy="701749"/>
          </a:xfrm>
        </p:grpSpPr>
        <p:sp>
          <p:nvSpPr>
            <p:cNvPr id="3" name="流程图: 可选过程 2">
              <a:extLst>
                <a:ext uri="{FF2B5EF4-FFF2-40B4-BE49-F238E27FC236}">
                  <a16:creationId xmlns:a16="http://schemas.microsoft.com/office/drawing/2014/main" id="{E059AB69-B3B1-426D-90EA-85EB0E524733}"/>
                </a:ext>
              </a:extLst>
            </p:cNvPr>
            <p:cNvSpPr/>
            <p:nvPr/>
          </p:nvSpPr>
          <p:spPr>
            <a:xfrm>
              <a:off x="3114725" y="2119939"/>
              <a:ext cx="861241" cy="701749"/>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1">
              <a:extLst>
                <a:ext uri="{FF2B5EF4-FFF2-40B4-BE49-F238E27FC236}">
                  <a16:creationId xmlns:a16="http://schemas.microsoft.com/office/drawing/2014/main" id="{629F371B-070A-42D7-A503-07CC1732CF57}"/>
                </a:ext>
              </a:extLst>
            </p:cNvPr>
            <p:cNvSpPr txBox="1">
              <a:spLocks/>
            </p:cNvSpPr>
            <p:nvPr/>
          </p:nvSpPr>
          <p:spPr>
            <a:xfrm>
              <a:off x="3181396" y="2255646"/>
              <a:ext cx="602620" cy="4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200" b="1" kern="0" dirty="0">
                  <a:solidFill>
                    <a:schemeClr val="bg1"/>
                  </a:solidFill>
                  <a:latin typeface="Arial" panose="020B0604020202020204" pitchFamily="34" charset="0"/>
                  <a:sym typeface="Arial" panose="020B0604020202020204" pitchFamily="34" charset="0"/>
                </a:rPr>
                <a:t>促进经济发展</a:t>
              </a:r>
            </a:p>
          </p:txBody>
        </p:sp>
      </p:grpSp>
      <p:sp>
        <p:nvSpPr>
          <p:cNvPr id="31" name="圆角矩形 13">
            <a:extLst>
              <a:ext uri="{FF2B5EF4-FFF2-40B4-BE49-F238E27FC236}">
                <a16:creationId xmlns:a16="http://schemas.microsoft.com/office/drawing/2014/main" id="{E4C645E6-BDC3-4B6E-938A-1B8C7F00EADE}"/>
              </a:ext>
            </a:extLst>
          </p:cNvPr>
          <p:cNvSpPr/>
          <p:nvPr/>
        </p:nvSpPr>
        <p:spPr>
          <a:xfrm>
            <a:off x="3862271" y="3188877"/>
            <a:ext cx="3759658" cy="107658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标题 1">
            <a:extLst>
              <a:ext uri="{FF2B5EF4-FFF2-40B4-BE49-F238E27FC236}">
                <a16:creationId xmlns:a16="http://schemas.microsoft.com/office/drawing/2014/main" id="{6D19FDBA-D37E-437D-81C4-C285CEB547C6}"/>
              </a:ext>
            </a:extLst>
          </p:cNvPr>
          <p:cNvSpPr txBox="1">
            <a:spLocks/>
          </p:cNvSpPr>
          <p:nvPr/>
        </p:nvSpPr>
        <p:spPr>
          <a:xfrm>
            <a:off x="4071427" y="3276819"/>
            <a:ext cx="3308009" cy="89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1800" kern="0" dirty="0">
                <a:latin typeface="Arial" panose="020B0604020202020204" pitchFamily="34" charset="0"/>
                <a:sym typeface="Arial" panose="020B0604020202020204" pitchFamily="34" charset="0"/>
              </a:rPr>
              <a:t>通过培养高素质的计算机人才，</a:t>
            </a:r>
            <a:endParaRPr lang="en-US" altLang="zh-CN" sz="1800" kern="0" dirty="0">
              <a:latin typeface="Arial" panose="020B0604020202020204" pitchFamily="34" charset="0"/>
              <a:sym typeface="Arial" panose="020B0604020202020204" pitchFamily="34" charset="0"/>
            </a:endParaRPr>
          </a:p>
          <a:p>
            <a:pPr>
              <a:lnSpc>
                <a:spcPct val="100000"/>
              </a:lnSpc>
              <a:spcBef>
                <a:spcPts val="0"/>
              </a:spcBef>
            </a:pPr>
            <a:r>
              <a:rPr lang="zh-CN" altLang="en-US" sz="1800" kern="0" dirty="0">
                <a:latin typeface="Arial" panose="020B0604020202020204" pitchFamily="34" charset="0"/>
                <a:sym typeface="Arial" panose="020B0604020202020204" pitchFamily="34" charset="0"/>
              </a:rPr>
              <a:t>国家在国际竞争中能够占据更有利的位置。</a:t>
            </a:r>
          </a:p>
        </p:txBody>
      </p:sp>
      <p:grpSp>
        <p:nvGrpSpPr>
          <p:cNvPr id="5" name="组合 4">
            <a:extLst>
              <a:ext uri="{FF2B5EF4-FFF2-40B4-BE49-F238E27FC236}">
                <a16:creationId xmlns:a16="http://schemas.microsoft.com/office/drawing/2014/main" id="{E431D6C1-9FC9-48BB-BA4D-27AD258399DD}"/>
              </a:ext>
            </a:extLst>
          </p:cNvPr>
          <p:cNvGrpSpPr/>
          <p:nvPr/>
        </p:nvGrpSpPr>
        <p:grpSpPr>
          <a:xfrm>
            <a:off x="826099" y="3384581"/>
            <a:ext cx="2612662" cy="701749"/>
            <a:chOff x="3093216" y="3829197"/>
            <a:chExt cx="861241" cy="701749"/>
          </a:xfrm>
        </p:grpSpPr>
        <p:sp>
          <p:nvSpPr>
            <p:cNvPr id="41" name="流程图: 可选过程 40">
              <a:extLst>
                <a:ext uri="{FF2B5EF4-FFF2-40B4-BE49-F238E27FC236}">
                  <a16:creationId xmlns:a16="http://schemas.microsoft.com/office/drawing/2014/main" id="{884BB670-06DA-4141-8647-BCC479405D6B}"/>
                </a:ext>
              </a:extLst>
            </p:cNvPr>
            <p:cNvSpPr/>
            <p:nvPr/>
          </p:nvSpPr>
          <p:spPr>
            <a:xfrm>
              <a:off x="3093216" y="3829197"/>
              <a:ext cx="861241" cy="701749"/>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标题 1">
              <a:extLst>
                <a:ext uri="{FF2B5EF4-FFF2-40B4-BE49-F238E27FC236}">
                  <a16:creationId xmlns:a16="http://schemas.microsoft.com/office/drawing/2014/main" id="{76DB2213-91E7-49ED-B758-F0DD31ED57E6}"/>
                </a:ext>
              </a:extLst>
            </p:cNvPr>
            <p:cNvSpPr txBox="1">
              <a:spLocks/>
            </p:cNvSpPr>
            <p:nvPr/>
          </p:nvSpPr>
          <p:spPr>
            <a:xfrm>
              <a:off x="3140471" y="3936620"/>
              <a:ext cx="695621" cy="4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7015" tIns="33508" rIns="67015" bIns="33508"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200" b="1" kern="0" dirty="0">
                  <a:solidFill>
                    <a:schemeClr val="bg1"/>
                  </a:solidFill>
                  <a:latin typeface="Arial" panose="020B0604020202020204" pitchFamily="34" charset="0"/>
                  <a:sym typeface="Arial" panose="020B0604020202020204" pitchFamily="34" charset="0"/>
                </a:rPr>
                <a:t>提升国家竞争力</a:t>
              </a:r>
            </a:p>
          </p:txBody>
        </p:sp>
      </p:grpSp>
    </p:spTree>
    <p:extLst>
      <p:ext uri="{BB962C8B-B14F-4D97-AF65-F5344CB8AC3E}">
        <p14:creationId xmlns:p14="http://schemas.microsoft.com/office/powerpoint/2010/main" val="34560506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fltVal val="0"/>
                                          </p:val>
                                        </p:tav>
                                        <p:tav tm="100000">
                                          <p:val>
                                            <p:strVal val="#ppt_w"/>
                                          </p:val>
                                        </p:tav>
                                      </p:tavLst>
                                    </p:anim>
                                    <p:anim calcmode="lin" valueType="num">
                                      <p:cBhvr>
                                        <p:cTn id="14" dur="250" fill="hold"/>
                                        <p:tgtEl>
                                          <p:spTgt spid="36"/>
                                        </p:tgtEl>
                                        <p:attrNameLst>
                                          <p:attrName>ppt_h</p:attrName>
                                        </p:attrNameLst>
                                      </p:cBhvr>
                                      <p:tavLst>
                                        <p:tav tm="0">
                                          <p:val>
                                            <p:fltVal val="0"/>
                                          </p:val>
                                        </p:tav>
                                        <p:tav tm="100000">
                                          <p:val>
                                            <p:strVal val="#ppt_h"/>
                                          </p:val>
                                        </p:tav>
                                      </p:tavLst>
                                    </p:anim>
                                    <p:animEffect transition="in" filter="fade">
                                      <p:cBhvr>
                                        <p:cTn id="15" dur="250"/>
                                        <p:tgtEl>
                                          <p:spTgt spid="36"/>
                                        </p:tgtEl>
                                      </p:cBhvr>
                                    </p:animEffect>
                                  </p:childTnLst>
                                </p:cTn>
                              </p:par>
                            </p:childTnLst>
                          </p:cTn>
                        </p:par>
                        <p:par>
                          <p:cTn id="16" fill="hold">
                            <p:stCondLst>
                              <p:cond delay="750"/>
                            </p:stCondLst>
                            <p:childTnLst>
                              <p:par>
                                <p:cTn id="17" presetID="6" presetClass="emph" presetSubtype="0" decel="100000" fill="hold" grpId="1" nodeType="afterEffect">
                                  <p:stCondLst>
                                    <p:cond delay="0"/>
                                  </p:stCondLst>
                                  <p:childTnLst>
                                    <p:animScale>
                                      <p:cBhvr>
                                        <p:cTn id="18" dur="250" fill="hold"/>
                                        <p:tgtEl>
                                          <p:spTgt spid="36"/>
                                        </p:tgtEl>
                                      </p:cBhvr>
                                      <p:by x="120000" y="120000"/>
                                    </p:animScale>
                                  </p:childTnLst>
                                </p:cTn>
                              </p:par>
                            </p:childTnLst>
                          </p:cTn>
                        </p:par>
                        <p:par>
                          <p:cTn id="19" fill="hold">
                            <p:stCondLst>
                              <p:cond delay="1000"/>
                            </p:stCondLst>
                            <p:childTnLst>
                              <p:par>
                                <p:cTn id="20" presetID="6" presetClass="emph" presetSubtype="0" decel="100000" fill="hold" grpId="2" nodeType="afterEffect">
                                  <p:stCondLst>
                                    <p:cond delay="0"/>
                                  </p:stCondLst>
                                  <p:childTnLst>
                                    <p:animScale>
                                      <p:cBhvr>
                                        <p:cTn id="21" dur="250" fill="hold"/>
                                        <p:tgtEl>
                                          <p:spTgt spid="36"/>
                                        </p:tgtEl>
                                      </p:cBhvr>
                                      <p:by x="83000" y="83000"/>
                                    </p:animScale>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35" presetClass="path" presetSubtype="0" accel="50000" decel="50000" fill="hold" grpId="1" nodeType="withEffect">
                                  <p:stCondLst>
                                    <p:cond delay="0"/>
                                  </p:stCondLst>
                                  <p:childTnLst>
                                    <p:animMotion origin="layout" path="M 0 1.60494E-6 L -0.30278 1.60494E-6 " pathEditMode="relative" rAng="0" ptsTypes="AA">
                                      <p:cBhvr>
                                        <p:cTn id="28" dur="1000" spd="-100000" fill="hold"/>
                                        <p:tgtEl>
                                          <p:spTgt spid="35"/>
                                        </p:tgtEl>
                                        <p:attrNameLst>
                                          <p:attrName>ppt_x</p:attrName>
                                          <p:attrName>ppt_y</p:attrName>
                                        </p:attrNameLst>
                                      </p:cBhvr>
                                      <p:rCtr x="-15139" y="0"/>
                                    </p:animMotion>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4"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1" presetClass="entr" presetSubtype="1"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heel(1)">
                                      <p:cBhvr>
                                        <p:cTn id="47" dur="2000"/>
                                        <p:tgtEl>
                                          <p:spTgt spid="19"/>
                                        </p:tgtEl>
                                      </p:cBhvr>
                                    </p:animEffect>
                                  </p:childTnLst>
                                </p:cTn>
                              </p:par>
                            </p:childTnLst>
                          </p:cTn>
                        </p:par>
                        <p:par>
                          <p:cTn id="48" fill="hold">
                            <p:stCondLst>
                              <p:cond delay="5500"/>
                            </p:stCondLst>
                            <p:childTnLst>
                              <p:par>
                                <p:cTn id="49" presetID="18" presetClass="entr" presetSubtype="12"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strips(downLeft)">
                                      <p:cBhvr>
                                        <p:cTn id="51" dur="500"/>
                                        <p:tgtEl>
                                          <p:spTgt spid="20"/>
                                        </p:tgtEl>
                                      </p:cBhvr>
                                    </p:animEffect>
                                  </p:childTnLst>
                                </p:cTn>
                              </p:par>
                            </p:childTnLst>
                          </p:cTn>
                        </p:par>
                        <p:par>
                          <p:cTn id="52" fill="hold">
                            <p:stCondLst>
                              <p:cond delay="6000"/>
                            </p:stCondLst>
                            <p:childTnLst>
                              <p:par>
                                <p:cTn id="53" presetID="21" presetClass="entr" presetSubtype="1"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heel(1)">
                                      <p:cBhvr>
                                        <p:cTn id="55" dur="2000"/>
                                        <p:tgtEl>
                                          <p:spTgt spid="31"/>
                                        </p:tgtEl>
                                      </p:cBhvr>
                                    </p:animEffect>
                                  </p:childTnLst>
                                </p:cTn>
                              </p:par>
                            </p:childTnLst>
                          </p:cTn>
                        </p:par>
                        <p:par>
                          <p:cTn id="56" fill="hold">
                            <p:stCondLst>
                              <p:cond delay="8000"/>
                            </p:stCondLst>
                            <p:childTnLst>
                              <p:par>
                                <p:cTn id="57" presetID="18" presetClass="entr" presetSubtype="12"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strips(downLeft)">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6" grpId="2" animBg="1"/>
      <p:bldP spid="19" grpId="0" animBg="1"/>
      <p:bldP spid="20" grpId="0"/>
      <p:bldP spid="31" grpId="0" animBg="1"/>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红色系">
      <a:dk1>
        <a:sysClr val="windowText" lastClr="000000"/>
      </a:dk1>
      <a:lt1>
        <a:sysClr val="window" lastClr="FFFFFF"/>
      </a:lt1>
      <a:dk2>
        <a:srgbClr val="1F497D"/>
      </a:dk2>
      <a:lt2>
        <a:srgbClr val="EEECE1"/>
      </a:lt2>
      <a:accent1>
        <a:srgbClr val="C00000"/>
      </a:accent1>
      <a:accent2>
        <a:srgbClr val="C00000"/>
      </a:accent2>
      <a:accent3>
        <a:srgbClr val="C00000"/>
      </a:accent3>
      <a:accent4>
        <a:srgbClr val="C00000"/>
      </a:accent4>
      <a:accent5>
        <a:srgbClr val="4BACC6"/>
      </a:accent5>
      <a:accent6>
        <a:srgbClr val="F79646"/>
      </a:accent6>
      <a:hlink>
        <a:srgbClr val="0000FF"/>
      </a:hlink>
      <a:folHlink>
        <a:srgbClr val="800080"/>
      </a:folHlink>
    </a:clrScheme>
    <a:fontScheme name="自定义 2">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1818</Words>
  <Application>Microsoft Office PowerPoint</Application>
  <PresentationFormat>全屏显示(16:9)</PresentationFormat>
  <Paragraphs>93</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Söhne</vt:lpstr>
      <vt:lpstr>汉仪大黑简</vt:lpstr>
      <vt:lpstr>宋体</vt:lpstr>
      <vt:lpstr>微软雅黑</vt:lpstr>
      <vt:lpstr>Arial</vt:lpstr>
      <vt:lpstr>Calibri</vt:lpstr>
      <vt:lpstr>Century Gothic</vt:lpstr>
      <vt:lpstr>Helvetica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我是党员我奉献</dc:title>
  <dc:creator>第一PPT</dc:creator>
  <cp:keywords>www.1ppt.com</cp:keywords>
  <dc:description>www.1ppt.com</dc:description>
  <cp:lastModifiedBy>于烨泳</cp:lastModifiedBy>
  <cp:revision>15</cp:revision>
  <dcterms:created xsi:type="dcterms:W3CDTF">2015-05-27T08:42:08Z</dcterms:created>
  <dcterms:modified xsi:type="dcterms:W3CDTF">2023-12-26T02:38:28Z</dcterms:modified>
</cp:coreProperties>
</file>