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8" r:id="rId6"/>
    <p:sldId id="27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734310" y="2387600"/>
            <a:ext cx="689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3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：林敬倫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baron890830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@gmail.com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122)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40" y="1194375"/>
            <a:ext cx="1147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functions that you need to implement.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(result_img1)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(result_img2)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 (result_img3)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totally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images.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image, you will get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images.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509BE-5F02-4C18-85A6-3F2A6DDA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51" y="1194375"/>
            <a:ext cx="5400609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omepages.inf.ed.ac.uk/rbf/HIPR2/figs/gaus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" y="4065662"/>
            <a:ext cx="3273666" cy="210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Kernel Size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Standard Deviation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blipFill>
                <a:blip r:embed="rId3"/>
                <a:stretch>
                  <a:fillRect l="-1033" b="-4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3429000"/>
            <a:ext cx="3841650" cy="26136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060" y="609600"/>
            <a:ext cx="3839111" cy="263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5323"/>
              </p:ext>
            </p:extLst>
          </p:nvPr>
        </p:nvGraphicFramePr>
        <p:xfrm>
          <a:off x="603909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57640" y="48903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(x, y)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2336" y="2101659"/>
            <a:ext cx="0" cy="277426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03909" y="1902577"/>
            <a:ext cx="277426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3300"/>
              </p:ext>
            </p:extLst>
          </p:nvPr>
        </p:nvGraphicFramePr>
        <p:xfrm>
          <a:off x="8644821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0.1591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726621" y="3351630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631947" y="3349533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36C24F9E-37F9-4C71-806E-E2EA1DC2B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242" y="929128"/>
            <a:ext cx="2093236" cy="7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39" y="609600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24855" y="1194375"/>
            <a:ext cx="67685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Noise reduction</a:t>
            </a:r>
            <a:br>
              <a:rPr lang="en-US" altLang="zh-TW" sz="2000" b="1" u="sng" dirty="0"/>
            </a:br>
            <a:r>
              <a:rPr lang="en-US" altLang="zh-TW" sz="2000" dirty="0"/>
              <a:t>You can use Gaussian Filter. (The result of question 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Gradient calculation</a:t>
            </a:r>
            <a:br>
              <a:rPr lang="en-US" altLang="zh-TW" sz="2000" b="1" u="sng" dirty="0"/>
            </a:br>
            <a:r>
              <a:rPr lang="en-US" altLang="zh-TW" sz="2000" dirty="0"/>
              <a:t>You can use Sobel operator to get x and y direction gradient.</a:t>
            </a:r>
            <a:br>
              <a:rPr lang="en-US" altLang="zh-TW" sz="2000" dirty="0"/>
            </a:br>
            <a:r>
              <a:rPr lang="en-US" altLang="zh-TW" sz="2000" dirty="0"/>
              <a:t>Then calculate the magnitude and angle of gradient.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Non-maximum suppression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Consider in 4 directions and compare with neighbor pixels.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Double threshold</a:t>
            </a:r>
            <a:br>
              <a:rPr lang="en-US" altLang="zh-TW" sz="2000" b="1" u="sng" dirty="0"/>
            </a:br>
            <a:r>
              <a:rPr lang="en-US" altLang="zh-TW" sz="2000" dirty="0"/>
              <a:t>Define </a:t>
            </a:r>
            <a:r>
              <a:rPr lang="en-US" altLang="zh-TW" sz="2000" b="1" dirty="0"/>
              <a:t>low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high</a:t>
            </a:r>
            <a:r>
              <a:rPr lang="en-US" altLang="zh-TW" sz="2000" dirty="0"/>
              <a:t> threshold.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Edge Tracking by Hysteresis</a:t>
            </a:r>
            <a:br>
              <a:rPr lang="en-US" altLang="zh-TW" sz="2000" b="1" u="sng" dirty="0"/>
            </a:br>
            <a:r>
              <a:rPr lang="en-US" altLang="zh-TW" sz="2000" dirty="0"/>
              <a:t>Link the edge points depend by the neighbor pixels.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33022"/>
              </p:ext>
            </p:extLst>
          </p:nvPr>
        </p:nvGraphicFramePr>
        <p:xfrm>
          <a:off x="8574879" y="1738568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2511"/>
              </p:ext>
            </p:extLst>
          </p:nvPr>
        </p:nvGraphicFramePr>
        <p:xfrm>
          <a:off x="10189794" y="1738568"/>
          <a:ext cx="1146900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89072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670687" y="2875310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85602" y="2872105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y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34756"/>
              </p:ext>
            </p:extLst>
          </p:nvPr>
        </p:nvGraphicFramePr>
        <p:xfrm>
          <a:off x="8574879" y="3560377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8695854" y="3699545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670687" y="3699545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142459" y="3684156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>
            <a:off x="9155833" y="3674631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74879" y="50952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strong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74879" y="54381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candidate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74879" y="57810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weak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8247109" y="5438184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47109" y="5781084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37808" y="5240302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High threshold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44276" y="5596418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Low threshold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40E85FC-D214-41FF-B396-94A85A0F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66" y="529694"/>
            <a:ext cx="146705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332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3433" y="1194375"/>
                <a:ext cx="67685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/>
                  <a:t>Discretize </a:t>
                </a:r>
                <a14:m>
                  <m:oMath xmlns:m="http://schemas.openxmlformats.org/officeDocument/2006/math"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TW" sz="2000" b="1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br>
                  <a:rPr lang="en-US" altLang="zh-TW" sz="2000" dirty="0"/>
                </a:b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=−90, −91, …, 90</m:t>
                    </m:r>
                  </m:oMath>
                </a14:m>
                <a:r>
                  <a:rPr lang="en-US" altLang="zh-TW" sz="2000" dirty="0"/>
                  <a:t> </a:t>
                </a:r>
                <a:br>
                  <a:rPr lang="en-US" altLang="zh-TW" sz="2000" dirty="0"/>
                </a:b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0, 1, …,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 </a:t>
                </a:r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/>
                  <a:t>Find the closest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TW" sz="2000" b="1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sz="2000" b="1" dirty="0"/>
                  <a:t>, then increment the counter</a:t>
                </a:r>
                <a:br>
                  <a:rPr lang="en-US" altLang="zh-TW" sz="2000" b="1" dirty="0"/>
                </a:b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/>
                  <a:t>Find all local maximum.</a:t>
                </a:r>
                <a:br>
                  <a:rPr lang="en-US" altLang="zh-TW" sz="2000" b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/>
                      <m:t>Counter</m:t>
                    </m:r>
                    <m:r>
                      <m:rPr>
                        <m:nor/>
                      </m:rPr>
                      <a:rPr lang="en-US" altLang="zh-TW" sz="2000" dirty="0"/>
                      <m:t>[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zh-TW" sz="2000" dirty="0"/>
                      <m:t>][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US" altLang="zh-TW" sz="2000" dirty="0"/>
                      <m:t>] &gt; </m:t>
                    </m:r>
                    <m:r>
                      <m:rPr>
                        <m:nor/>
                      </m:rPr>
                      <a:rPr lang="en-US" altLang="zh-TW" sz="2000" dirty="0"/>
                      <m:t>threshold</m:t>
                    </m:r>
                  </m:oMath>
                </a14:m>
                <a:r>
                  <a:rPr lang="en-US" altLang="zh-TW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/>
                  <a:t>Calculate the slope and intercept, then draw the line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33" y="1194375"/>
                <a:ext cx="6768517" cy="3785652"/>
              </a:xfrm>
              <a:prstGeom prst="rect">
                <a:avLst/>
              </a:prstGeom>
              <a:blipFill>
                <a:blip r:embed="rId2"/>
                <a:stretch>
                  <a:fillRect l="-991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38159"/>
              </p:ext>
            </p:extLst>
          </p:nvPr>
        </p:nvGraphicFramePr>
        <p:xfrm>
          <a:off x="8561946" y="1251294"/>
          <a:ext cx="2340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701983834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728910612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88760254"/>
                    </a:ext>
                  </a:extLst>
                </a:gridCol>
              </a:tblGrid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1807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2553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171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259383" y="3591294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>
            <a:off x="8561946" y="1046251"/>
            <a:ext cx="23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8274309" y="125129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544876" y="676919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76" y="676919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33331" y="2236628"/>
                <a:ext cx="370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31" y="2236628"/>
                <a:ext cx="37023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E55EB247-89A5-47B6-B92A-DDAEA76C1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32" y="4401878"/>
            <a:ext cx="5405589" cy="23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34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 (10%)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(35%)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 (35%)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images and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images in your report.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4815" y="1741037"/>
            <a:ext cx="10242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2023/12/15 (Fri) 23:59:59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folder to a zip file.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611415047_hw3.zip)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hour late, 10% of the total score will be deducted.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submit to eCourse2.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finish your homework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457</Words>
  <Application>Microsoft Office PowerPoint</Application>
  <PresentationFormat>寬螢幕</PresentationFormat>
  <Paragraphs>96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華康POP1體W5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baron</cp:lastModifiedBy>
  <cp:revision>426</cp:revision>
  <dcterms:created xsi:type="dcterms:W3CDTF">2023-04-07T07:55:57Z</dcterms:created>
  <dcterms:modified xsi:type="dcterms:W3CDTF">2023-12-01T09:02:56Z</dcterms:modified>
</cp:coreProperties>
</file>