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95" r:id="rId4"/>
  </p:sldMasterIdLst>
  <p:notesMasterIdLst>
    <p:notesMasterId r:id="rId27"/>
  </p:notesMasterIdLst>
  <p:sldIdLst>
    <p:sldId id="256" r:id="rId5"/>
    <p:sldId id="279" r:id="rId6"/>
    <p:sldId id="283" r:id="rId7"/>
    <p:sldId id="299" r:id="rId8"/>
    <p:sldId id="280" r:id="rId9"/>
    <p:sldId id="301" r:id="rId10"/>
    <p:sldId id="281" r:id="rId11"/>
    <p:sldId id="310" r:id="rId12"/>
    <p:sldId id="289" r:id="rId13"/>
    <p:sldId id="284" r:id="rId14"/>
    <p:sldId id="282" r:id="rId15"/>
    <p:sldId id="290" r:id="rId16"/>
    <p:sldId id="288" r:id="rId17"/>
    <p:sldId id="309" r:id="rId18"/>
    <p:sldId id="311" r:id="rId19"/>
    <p:sldId id="312" r:id="rId20"/>
    <p:sldId id="293" r:id="rId21"/>
    <p:sldId id="300" r:id="rId22"/>
    <p:sldId id="294" r:id="rId23"/>
    <p:sldId id="314" r:id="rId24"/>
    <p:sldId id="308" r:id="rId25"/>
    <p:sldId id="3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88501" autoAdjust="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0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8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4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ZA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ZA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xmlns="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ZA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ZA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xmlns="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dirty="0"/>
              <a:t>Pictures of other items that capture the era</a:t>
            </a:r>
            <a:endParaRPr lang="en-ZA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xmlns="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xmlns="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xmlns="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xmlns="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xmlns="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xmlns="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xmlns="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  <p:sldLayoutId id="2147484210" r:id="rId15"/>
    <p:sldLayoutId id="2147484211" r:id="rId16"/>
    <p:sldLayoutId id="2147484212" r:id="rId17"/>
    <p:sldLayoutId id="2147484186" r:id="rId18"/>
    <p:sldLayoutId id="2147484187" r:id="rId19"/>
    <p:sldLayoutId id="2147484188" r:id="rId20"/>
    <p:sldLayoutId id="2147484189" r:id="rId21"/>
    <p:sldLayoutId id="2147484190" r:id="rId22"/>
    <p:sldLayoutId id="2147484191" r:id="rId23"/>
    <p:sldLayoutId id="2147484192" r:id="rId24"/>
    <p:sldLayoutId id="2147484193" r:id="rId25"/>
    <p:sldLayoutId id="2147484194" r:id="rId2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/>
              <a:t>Data Analysis for Customers flying within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IST 687 M002 GROUP 3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Yuyu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Ko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Shloak</a:t>
            </a:r>
            <a:r>
              <a:rPr lang="en-US" sz="1700" dirty="0">
                <a:solidFill>
                  <a:schemeClr val="bg1"/>
                </a:solidFill>
              </a:rPr>
              <a:t> Gupta, Satyen Amonkar, </a:t>
            </a:r>
            <a:r>
              <a:rPr lang="en-US" sz="1700" dirty="0" err="1">
                <a:solidFill>
                  <a:schemeClr val="bg1"/>
                </a:solidFill>
              </a:rPr>
              <a:t>Zhenyu</a:t>
            </a:r>
            <a:r>
              <a:rPr lang="en-US" sz="1700" dirty="0">
                <a:solidFill>
                  <a:schemeClr val="bg1"/>
                </a:solidFill>
              </a:rPr>
              <a:t> Shao, </a:t>
            </a:r>
            <a:r>
              <a:rPr lang="en-US" sz="1700" dirty="0" err="1">
                <a:solidFill>
                  <a:schemeClr val="bg1"/>
                </a:solidFill>
              </a:rPr>
              <a:t>Wenjing</a:t>
            </a:r>
            <a:r>
              <a:rPr lang="en-US" sz="1700" dirty="0">
                <a:solidFill>
                  <a:schemeClr val="bg1"/>
                </a:solidFill>
              </a:rPr>
              <a:t> Yao 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955" y="1369094"/>
            <a:ext cx="5768340" cy="2724150"/>
          </a:xfrm>
          <a:prstGeom prst="rect">
            <a:avLst/>
          </a:prstGeom>
          <a:noFill/>
          <a:ln w="2540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2DCD68C-43D4-46E1-803F-36065AD0FE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42" y="1170860"/>
            <a:ext cx="8975035" cy="5121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223EE4-E2B8-46A6-A9AA-14D435BBAC48}"/>
              </a:ext>
            </a:extLst>
          </p:cNvPr>
          <p:cNvSpPr/>
          <p:nvPr/>
        </p:nvSpPr>
        <p:spPr>
          <a:xfrm>
            <a:off x="1915989" y="505311"/>
            <a:ext cx="79621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Decision </a:t>
            </a:r>
            <a:r>
              <a:rPr lang="en-US" sz="4400" dirty="0" smtClean="0"/>
              <a:t>Tree</a:t>
            </a:r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 all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538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41C5F-AE2C-494C-A273-EB25AB01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significant factors using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8C500B-3BE3-43E1-A1A0-AB3C8CD7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conclusion, we can see that the significant attributes to impact customers’ satisfaction are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Type.of.Travel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“Airline status”,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arrivalDelay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“Age”.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customers’ type of travel = Business Travel or Mileage tickets; Airline status = not Blue; and arrival delay &lt; 2 hours than the customers are highly satisfied. When type of travel is personal; and arrival delay is greater than 2 hours than the customer ratings are low.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8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7A62F61-500C-4756-A04A-4DE0BBA53CB6}"/>
              </a:ext>
            </a:extLst>
          </p:cNvPr>
          <p:cNvSpPr/>
          <p:nvPr/>
        </p:nvSpPr>
        <p:spPr>
          <a:xfrm>
            <a:off x="892009" y="1327434"/>
            <a:ext cx="41214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[84] {</a:t>
            </a:r>
            <a:r>
              <a:rPr lang="en-US" sz="1200" dirty="0" err="1">
                <a:solidFill>
                  <a:srgbClr val="FF0000"/>
                </a:solidFill>
              </a:rPr>
              <a:t>Airline.Status</a:t>
            </a:r>
            <a:r>
              <a:rPr lang="en-US" sz="1200" dirty="0"/>
              <a:t>=Blue,  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>
                <a:solidFill>
                  <a:srgbClr val="FF0000"/>
                </a:solidFill>
              </a:rPr>
              <a:t>Age</a:t>
            </a:r>
            <a:r>
              <a:rPr lang="en-US" sz="1200" dirty="0"/>
              <a:t>=old,              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Price.Sensitivity</a:t>
            </a:r>
            <a:r>
              <a:rPr lang="en-US" sz="1200" dirty="0"/>
              <a:t>=low,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Type.of.Travel</a:t>
            </a:r>
            <a:r>
              <a:rPr lang="en-US" sz="1200" dirty="0"/>
              <a:t>=Personal Travel,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=Eco,            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Flight.cancelled</a:t>
            </a:r>
            <a:r>
              <a:rPr lang="en-US" sz="1200" dirty="0"/>
              <a:t>=No,  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arrivalDelay</a:t>
            </a:r>
            <a:r>
              <a:rPr lang="en-US" sz="1200" dirty="0"/>
              <a:t>=half hours,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shop_at_airport</a:t>
            </a:r>
            <a:r>
              <a:rPr lang="en-US" sz="1200" dirty="0"/>
              <a:t>=No shopping}    =&gt; {Satisfaction=low} 0.01312659  0.9451220 4.617503  1705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8122ACA-03F9-4A8C-867F-F464460E7595}"/>
              </a:ext>
            </a:extLst>
          </p:cNvPr>
          <p:cNvSpPr/>
          <p:nvPr/>
        </p:nvSpPr>
        <p:spPr>
          <a:xfrm>
            <a:off x="6373099" y="1379521"/>
            <a:ext cx="39981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[24] {</a:t>
            </a:r>
            <a:r>
              <a:rPr lang="en-US" sz="1100" dirty="0" err="1">
                <a:solidFill>
                  <a:srgbClr val="FF0000"/>
                </a:solidFill>
              </a:rPr>
              <a:t>Airline.Status</a:t>
            </a:r>
            <a:r>
              <a:rPr lang="en-US" sz="1100" dirty="0"/>
              <a:t>=Silver,                                                                      </a:t>
            </a:r>
          </a:p>
          <a:p>
            <a:r>
              <a:rPr lang="en-US" sz="1100" dirty="0"/>
              <a:t>      Gender=Female,        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Price.Sensitivity</a:t>
            </a:r>
            <a:r>
              <a:rPr lang="en-US" sz="1100" dirty="0"/>
              <a:t>=low,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Type.of.Travel</a:t>
            </a:r>
            <a:r>
              <a:rPr lang="en-US" sz="1100" dirty="0"/>
              <a:t>=Mileage tickets,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Flight.cancelled</a:t>
            </a:r>
            <a:r>
              <a:rPr lang="en-US" sz="1100" dirty="0"/>
              <a:t>=No}            =&gt; {Satisfaction=high} 0.006490157          1 1.958608   843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C24646-ADCD-4496-9274-D283BF9AAD00}"/>
              </a:ext>
            </a:extLst>
          </p:cNvPr>
          <p:cNvSpPr/>
          <p:nvPr/>
        </p:nvSpPr>
        <p:spPr>
          <a:xfrm>
            <a:off x="892009" y="3207561"/>
            <a:ext cx="41214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[82] {</a:t>
            </a:r>
            <a:r>
              <a:rPr lang="en-US" sz="1100" dirty="0" err="1">
                <a:solidFill>
                  <a:srgbClr val="FF0000"/>
                </a:solidFill>
              </a:rPr>
              <a:t>Airline.Status</a:t>
            </a:r>
            <a:r>
              <a:rPr lang="en-US" sz="1100" dirty="0"/>
              <a:t>=Blue,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>
                <a:solidFill>
                  <a:srgbClr val="FF0000"/>
                </a:solidFill>
              </a:rPr>
              <a:t>Age</a:t>
            </a:r>
            <a:r>
              <a:rPr lang="en-US" sz="1100" dirty="0"/>
              <a:t>=old,                                                                                  </a:t>
            </a:r>
          </a:p>
          <a:p>
            <a:r>
              <a:rPr lang="en-US" sz="1100" dirty="0"/>
              <a:t>      Gender=Female,      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Price.Sensitivity</a:t>
            </a:r>
            <a:r>
              <a:rPr lang="en-US" sz="1100" dirty="0"/>
              <a:t>=low,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Years.Old</a:t>
            </a:r>
            <a:r>
              <a:rPr lang="en-US" sz="1100" dirty="0"/>
              <a:t>=old,                                                                            </a:t>
            </a:r>
          </a:p>
          <a:p>
            <a:r>
              <a:rPr lang="en-US" sz="1100" dirty="0" smtClean="0"/>
              <a:t>      </a:t>
            </a:r>
            <a:r>
              <a:rPr lang="en-US" sz="1100" dirty="0" err="1" smtClean="0">
                <a:solidFill>
                  <a:srgbClr val="FF0000"/>
                </a:solidFill>
              </a:rPr>
              <a:t>Type.of.Travel</a:t>
            </a:r>
            <a:r>
              <a:rPr lang="en-US" sz="1100" dirty="0" smtClean="0"/>
              <a:t>=Personal </a:t>
            </a:r>
            <a:r>
              <a:rPr lang="en-US" sz="1100" dirty="0"/>
              <a:t>Travel,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 smtClean="0">
                <a:solidFill>
                  <a:srgbClr val="FF0000"/>
                </a:solidFill>
              </a:rPr>
              <a:t>Flight.cancelled</a:t>
            </a:r>
            <a:r>
              <a:rPr lang="en-US" sz="1100" dirty="0" smtClean="0"/>
              <a:t>=No</a:t>
            </a:r>
            <a:r>
              <a:rPr lang="en-US" sz="1100" dirty="0"/>
              <a:t>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arrivalDelay</a:t>
            </a:r>
            <a:r>
              <a:rPr lang="en-US" sz="1100" dirty="0"/>
              <a:t>=half hours}        =&gt; {Satisfaction=low} 0.01015482  0.9428163 4.606239  1319</a:t>
            </a:r>
          </a:p>
        </p:txBody>
      </p:sp>
      <p:sp>
        <p:nvSpPr>
          <p:cNvPr id="2" name="Rectangle 1"/>
          <p:cNvSpPr/>
          <p:nvPr/>
        </p:nvSpPr>
        <p:spPr>
          <a:xfrm>
            <a:off x="892009" y="4949189"/>
            <a:ext cx="412142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/>
              <a:t>[81] {</a:t>
            </a:r>
            <a:r>
              <a:rPr lang="en-IN" sz="1200" dirty="0" err="1">
                <a:solidFill>
                  <a:srgbClr val="FF0000"/>
                </a:solidFill>
              </a:rPr>
              <a:t>Airli</a:t>
            </a:r>
            <a:r>
              <a:rPr lang="en-IN" sz="1100" dirty="0" err="1">
                <a:solidFill>
                  <a:srgbClr val="FF0000"/>
                </a:solidFill>
              </a:rPr>
              <a:t>ne.Status</a:t>
            </a:r>
            <a:r>
              <a:rPr lang="en-IN" sz="1100" dirty="0"/>
              <a:t>=Blue,  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>
                <a:solidFill>
                  <a:srgbClr val="FF0000"/>
                </a:solidFill>
              </a:rPr>
              <a:t>Age</a:t>
            </a:r>
            <a:r>
              <a:rPr lang="en-IN" sz="1100" dirty="0"/>
              <a:t>=old,              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Gender=Female,        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Price.Sensitivity</a:t>
            </a:r>
            <a:r>
              <a:rPr lang="en-IN" sz="1100" dirty="0"/>
              <a:t>=low,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Type.of.Travel</a:t>
            </a:r>
            <a:r>
              <a:rPr lang="en-IN" sz="1100" dirty="0"/>
              <a:t>=Personal Travel,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Flight.cancelled</a:t>
            </a:r>
            <a:r>
              <a:rPr lang="en-IN" sz="1100" dirty="0"/>
              <a:t>=No,  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arrivalDelay</a:t>
            </a:r>
            <a:r>
              <a:rPr lang="en-IN" sz="1100" dirty="0"/>
              <a:t>=half hours,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shop_at_airport</a:t>
            </a:r>
            <a:r>
              <a:rPr lang="en-IN" sz="1100" dirty="0"/>
              <a:t>=No shopping}    =&gt; {Satisfaction=low} 0.01069375  0.9474761 4.629005  1389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2431468" y="561059"/>
            <a:ext cx="47067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Association Rules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3099" y="3207561"/>
            <a:ext cx="45756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[1]  {</a:t>
            </a:r>
            <a:r>
              <a:rPr lang="en-US" sz="1100" dirty="0" err="1">
                <a:solidFill>
                  <a:srgbClr val="FF0000"/>
                </a:solidFill>
              </a:rPr>
              <a:t>Airline.Status</a:t>
            </a:r>
            <a:r>
              <a:rPr lang="en-US" sz="1100" dirty="0"/>
              <a:t>=Silver,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Type.of.Travel</a:t>
            </a:r>
            <a:r>
              <a:rPr lang="en-US" sz="1100" dirty="0"/>
              <a:t>=Mileage tickets} =&gt; {Satisfaction=high} 0.011871675          1 1.958608  1542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41541" y="4949189"/>
            <a:ext cx="454731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[14] {</a:t>
            </a:r>
            <a:r>
              <a:rPr lang="en-US" sz="1100" dirty="0" err="1">
                <a:solidFill>
                  <a:srgbClr val="FF0000"/>
                </a:solidFill>
              </a:rPr>
              <a:t>Airline.Status</a:t>
            </a:r>
            <a:r>
              <a:rPr lang="en-US" sz="1100" dirty="0"/>
              <a:t>=Silver,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Price.Sensitivity</a:t>
            </a:r>
            <a:r>
              <a:rPr lang="en-US" sz="1100" dirty="0"/>
              <a:t>=low,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Type.of.Travel</a:t>
            </a:r>
            <a:r>
              <a:rPr lang="en-US" sz="1100" dirty="0"/>
              <a:t>=Mileage tickets,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DepartureDelay</a:t>
            </a:r>
            <a:r>
              <a:rPr lang="en-US" sz="1100" dirty="0"/>
              <a:t>=No Delay}        =&gt; {Satisfaction=high} 0.006336179          1 1.958608   823</a:t>
            </a:r>
          </a:p>
        </p:txBody>
      </p:sp>
    </p:spTree>
    <p:extLst>
      <p:ext uri="{BB962C8B-B14F-4D97-AF65-F5344CB8AC3E}">
        <p14:creationId xmlns:p14="http://schemas.microsoft.com/office/powerpoint/2010/main" val="41552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7E3EEB-C366-4DB4-AE2D-2C3822242D18}"/>
              </a:ext>
            </a:extLst>
          </p:cNvPr>
          <p:cNvSpPr/>
          <p:nvPr/>
        </p:nvSpPr>
        <p:spPr>
          <a:xfrm>
            <a:off x="3265553" y="812899"/>
            <a:ext cx="47067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Association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1C8A36-C6A9-48FB-91CD-3965B52059E8}"/>
              </a:ext>
            </a:extLst>
          </p:cNvPr>
          <p:cNvSpPr/>
          <p:nvPr/>
        </p:nvSpPr>
        <p:spPr>
          <a:xfrm>
            <a:off x="583096" y="1582340"/>
            <a:ext cx="51550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things that are associated with lower ratings 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Type of travel = Personal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Price Sensitivity = 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Age = Old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Shop at Airport = No Shopping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Eating and Drinking = No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Flight Cancelled = No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Year Old = Old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Class = Eco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Arrival Delays = Half hour or one hour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Departure Delays = Half hour or one hour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Airline Status = Blue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09572C-4F3C-4C5F-8354-D1AB7688780E}"/>
              </a:ext>
            </a:extLst>
          </p:cNvPr>
          <p:cNvSpPr/>
          <p:nvPr/>
        </p:nvSpPr>
        <p:spPr>
          <a:xfrm>
            <a:off x="5618922" y="13107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things that are associated with Higher ratings 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Type of Travel = Mileage Tickets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Airline Status = Silver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Departure Delay = No Delay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Price Sensitivity = 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Flight Cancelled = No</a:t>
            </a:r>
          </a:p>
        </p:txBody>
      </p:sp>
    </p:spTree>
    <p:extLst>
      <p:ext uri="{BB962C8B-B14F-4D97-AF65-F5344CB8AC3E}">
        <p14:creationId xmlns:p14="http://schemas.microsoft.com/office/powerpoint/2010/main" val="37165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33" y="1655469"/>
            <a:ext cx="6978314" cy="45889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09561" y="549136"/>
            <a:ext cx="36215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033" y="126921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082" y="681608"/>
            <a:ext cx="36215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Linear model</a:t>
            </a:r>
          </a:p>
        </p:txBody>
      </p:sp>
      <p:pic>
        <p:nvPicPr>
          <p:cNvPr id="2050" name="Picture 2" descr="https://lh6.googleusercontent.com/m13jZ5CFqq5GBBxpQfpG7T0R5Wq-f64qceD-c6zMDrM7Rv2_7Wi43IwYr2St8qi5BXIFMEVwqwzojeaIv9XFbKKlSoRGiMbs2uMbzoNZYSvlxpjfMfGPErwAhQDRJDL_og3cbkykUJ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0" y="1780669"/>
            <a:ext cx="6244557" cy="45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76648" y="1411337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83830" y="3161211"/>
            <a:ext cx="11701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1722" y="3322320"/>
            <a:ext cx="1583821" cy="4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4779" y="3492137"/>
            <a:ext cx="2023610" cy="8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9945" y="3683727"/>
            <a:ext cx="1583821" cy="4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01236" y="4371703"/>
            <a:ext cx="1248547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97033" y="4014658"/>
            <a:ext cx="1583821" cy="4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3155" y="4188825"/>
            <a:ext cx="1583821" cy="4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31722" y="4894217"/>
            <a:ext cx="1657842" cy="4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31722" y="5050971"/>
            <a:ext cx="1827661" cy="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4779" y="5225143"/>
            <a:ext cx="1814604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pR1Up1yct0uTKci0wZpoVEezbMvbyU6jbGSQ-p42rGPqywST817CooyD1oYtgjEDxSZuL2CNlLuhrS3M75FcN7wX0vXi2yQPtSFqAlGYTZhNEs_F0M4PvhNLOQ4zbL9ajRI0P3RcB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2" y="625477"/>
            <a:ext cx="4811794" cy="56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88755F3A-BE80-4FA5-852F-367448AD9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1354796"/>
            <a:ext cx="8117828" cy="47012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2922" y="585355"/>
            <a:ext cx="55386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Stepwise </a:t>
            </a:r>
            <a:r>
              <a:rPr lang="en-US" sz="4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endParaRPr lang="en-US" sz="4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6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by S</a:t>
            </a:r>
            <a:r>
              <a:rPr lang="en-US" dirty="0" smtClean="0"/>
              <a:t>tepwise Regression</a:t>
            </a:r>
            <a:endParaRPr lang="en-US" dirty="0"/>
          </a:p>
        </p:txBody>
      </p:sp>
      <p:pic>
        <p:nvPicPr>
          <p:cNvPr id="4" name="Content Placeholder 3" descr="A close up of a sign&#10;&#10;Description generated with very high confidenc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56" y="2535936"/>
            <a:ext cx="2513739" cy="1578863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69" y="2535935"/>
            <a:ext cx="2642536" cy="1578863"/>
          </a:xfrm>
          <a:prstGeom prst="rect">
            <a:avLst/>
          </a:prstGeom>
        </p:spPr>
      </p:pic>
      <p:pic>
        <p:nvPicPr>
          <p:cNvPr id="6" name="Picture 5" descr="A black and blue text&#10;&#10;Description generated with high confidenc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80" y="4605368"/>
            <a:ext cx="2943526" cy="7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E9C5944-2703-4DA8-8A31-DE2BDBCDAE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7003" y="1732725"/>
            <a:ext cx="5724317" cy="34060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236495" y="614366"/>
            <a:ext cx="4536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KSVM Modelling</a:t>
            </a:r>
            <a:endParaRPr lang="en-US" sz="4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4247" y="4584037"/>
            <a:ext cx="2370221" cy="12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6271" y="4812639"/>
            <a:ext cx="3128211" cy="24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0066" y="173272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125A4872-7411-4D44-BF37-23CA9F65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23927"/>
              </p:ext>
            </p:extLst>
          </p:nvPr>
        </p:nvGraphicFramePr>
        <p:xfrm>
          <a:off x="6942221" y="2330153"/>
          <a:ext cx="3205189" cy="94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xmlns="" val="352308536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xmlns="" val="1534606386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xmlns="" val="3333155353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xmlns="" val="66720022"/>
                    </a:ext>
                  </a:extLst>
                </a:gridCol>
              </a:tblGrid>
              <a:tr h="287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classes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53927819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315171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7524104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8163651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592631" y="3423704"/>
            <a:ext cx="221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 is </a:t>
            </a:r>
            <a:r>
              <a:rPr lang="en-US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70.57%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942221" y="3882139"/>
            <a:ext cx="431933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High accuracy in Support Vector Machine shows that the variables we considered were accurate and the Data Preprocessing was appropriate.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7F7B2-5E68-440E-9F67-31328EAC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18B01D-051E-4311-8B7E-7DECB233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major attributes affecting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reasons for high 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reasons for low 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to avoid low 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 type of travel, Airline Status, Flight Distance are affecting 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delay, Flight Cancellation, Price Sensitivity are conceived to be important factors. Are they that important?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like Eating and Shopping which are not directly associated with the flight affect rating?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best models and variables to predict rating of customer?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8182" y="777860"/>
            <a:ext cx="8828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Recommended Significant Variables for Future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1410591"/>
            <a:ext cx="6701590" cy="4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0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Insights and Recommendation for Airlines Form these Models and Association Rules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9601198" cy="47625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Tendencies that affect Satisfaction Rating but cannot be changed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Tendencies that affect Satisfaction Rating but cannot be changed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satisfied Customers tend to be in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Between 25 to 55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Male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old: Plane not older than 3 years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Status: Silver, Gold, Platinum</a:t>
            </a:r>
          </a:p>
          <a:p>
            <a:pPr>
              <a:buClrTx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so satisfied Customers tend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Young Or older than 55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Female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old: Travelling in Older planes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Status: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Flights per annum less than 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Insights and Recommendation for Airlines Form these Models and Association Rules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9601198" cy="47625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hings that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to improve Satisfaction Rating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 Satisfaction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delay: No Delay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Delay: No Delay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0 to 3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Airport: They do Shop at Airport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Travel: Mileage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work on as these cause Lower Ratings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Delay: More than two Hours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Delay: More than two Hours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Cancelled: Yes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Travel: Personal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Sensitivity: 3 to 5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and Eating: No Shopping &amp; No Eating</a:t>
            </a:r>
          </a:p>
          <a:p>
            <a:pPr>
              <a:buClrTx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2C689-6ADA-4AD6-9BF6-66FBECC0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factors in particular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1FEEA6-BA3A-4454-AC3D-0C67CCBB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314073" cy="3318936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Satisfaction group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63" y="2487239"/>
            <a:ext cx="3748628" cy="32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3731" y="717702"/>
            <a:ext cx="7329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Behavior of factors in particular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453" y="17703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Satisfaction group by age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16" y="1513510"/>
            <a:ext cx="4887426" cy="48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F847E-E610-485C-BFD8-8AED27F5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factors in particular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12CE97-AEB3-4B0E-9D9B-E07F3D95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Weekdays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Customers’ Satisfaction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Weekday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820232-B7BF-4460-BF5E-0EADC68955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04" y="3327041"/>
            <a:ext cx="5943600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660" y="765828"/>
            <a:ext cx="106186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Behavior of factors using multiple attributes together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32" y="1489103"/>
            <a:ext cx="4943574" cy="4855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9232" y="2456130"/>
            <a:ext cx="5295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Customers’ Satisfaction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 and Flight Cancelled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4C5AD-B590-4B6F-94E1-9E6D8403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6425"/>
          </a:xfrm>
        </p:spPr>
        <p:txBody>
          <a:bodyPr/>
          <a:lstStyle/>
          <a:p>
            <a:r>
              <a:rPr lang="en-US" dirty="0"/>
              <a:t>Behavior of factors </a:t>
            </a:r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/>
              <a:t>multiple attributes together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FA39F9-F00E-436E-B050-B2F2BCE2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08430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Customers’ Satisfaction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Airline Status and Type of Travel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ADE7E8-9F08-4712-9F73-74FA6CA5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65" y="2485910"/>
            <a:ext cx="3843135" cy="37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43" y="1493174"/>
            <a:ext cx="9544050" cy="481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2026" y="717702"/>
            <a:ext cx="10485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Behavior of factors using multiple attributes together</a:t>
            </a:r>
          </a:p>
        </p:txBody>
      </p:sp>
    </p:spTree>
    <p:extLst>
      <p:ext uri="{BB962C8B-B14F-4D97-AF65-F5344CB8AC3E}">
        <p14:creationId xmlns:p14="http://schemas.microsoft.com/office/powerpoint/2010/main" val="372525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8ECC0-633C-4868-930C-B670BEB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r>
              <a:rPr lang="en-US" dirty="0"/>
              <a:t>used to predict satisfaction </a:t>
            </a:r>
            <a:r>
              <a:rPr lang="en-US" dirty="0" smtClean="0"/>
              <a:t>ratings?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25DF7-C8C7-4693-852B-F625A7A9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from Stepwise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KSVM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11D34D-75D2-4894-A4B9-B889F28CA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8FAC4-99E7-4CF2-AA4F-E5F48F87B5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24EDED3-7967-4EF0-BE85-F4606019A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815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Century Gothic</vt:lpstr>
      <vt:lpstr>Lucida Handwriting</vt:lpstr>
      <vt:lpstr>Times New Roman</vt:lpstr>
      <vt:lpstr>Wingdings</vt:lpstr>
      <vt:lpstr>Wingdings 3</vt:lpstr>
      <vt:lpstr>Ion Boardroom</vt:lpstr>
      <vt:lpstr>Data Analysis for Customers flying within United States</vt:lpstr>
      <vt:lpstr>Problem Statement</vt:lpstr>
      <vt:lpstr>Behavior of factors in particular attributes</vt:lpstr>
      <vt:lpstr>PowerPoint Presentation</vt:lpstr>
      <vt:lpstr>Behavior of factors in particular attributes</vt:lpstr>
      <vt:lpstr>PowerPoint Presentation</vt:lpstr>
      <vt:lpstr>Behavior of factors using multiple attributes together</vt:lpstr>
      <vt:lpstr>PowerPoint Presentation</vt:lpstr>
      <vt:lpstr>Models used to predict satisfaction ratings?</vt:lpstr>
      <vt:lpstr>PowerPoint Presentation</vt:lpstr>
      <vt:lpstr>Finding the significant factors using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Model by Stepwise Regression</vt:lpstr>
      <vt:lpstr>PowerPoint Presentation</vt:lpstr>
      <vt:lpstr>PowerPoint Presentation</vt:lpstr>
      <vt:lpstr>Insights and Recommendation for Airlines Form these Models and Association Rules </vt:lpstr>
      <vt:lpstr>Insights and Recommendation for Airlines Form these Models and Association Rules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2018-12-06T01:13:54Z</dcterms:created>
  <dcterms:modified xsi:type="dcterms:W3CDTF">2018-12-06T16:58:49Z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